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888" r:id="rId3"/>
    <p:sldMasterId id="2147483912" r:id="rId4"/>
    <p:sldMasterId id="2147483924" r:id="rId5"/>
    <p:sldMasterId id="2147484008" r:id="rId6"/>
    <p:sldMasterId id="2147484056" r:id="rId7"/>
    <p:sldMasterId id="2147484068" r:id="rId8"/>
    <p:sldMasterId id="2147484092" r:id="rId9"/>
    <p:sldMasterId id="2147484128" r:id="rId10"/>
    <p:sldMasterId id="2147484164" r:id="rId11"/>
    <p:sldMasterId id="2147484176" r:id="rId12"/>
    <p:sldMasterId id="2147484200" r:id="rId13"/>
    <p:sldMasterId id="2147484212" r:id="rId14"/>
    <p:sldMasterId id="2147484260" r:id="rId15"/>
    <p:sldMasterId id="2147484284" r:id="rId16"/>
    <p:sldMasterId id="2147484296" r:id="rId17"/>
    <p:sldMasterId id="2147484308" r:id="rId18"/>
    <p:sldMasterId id="2147484320" r:id="rId19"/>
    <p:sldMasterId id="2147484344" r:id="rId20"/>
    <p:sldMasterId id="2147484368" r:id="rId21"/>
    <p:sldMasterId id="2147484380" r:id="rId22"/>
    <p:sldMasterId id="2147484392" r:id="rId23"/>
    <p:sldMasterId id="2147484404" r:id="rId24"/>
    <p:sldMasterId id="2147484416" r:id="rId25"/>
    <p:sldMasterId id="2147484428" r:id="rId26"/>
    <p:sldMasterId id="2147484440" r:id="rId27"/>
    <p:sldMasterId id="2147484452" r:id="rId28"/>
  </p:sldMasterIdLst>
  <p:notesMasterIdLst>
    <p:notesMasterId r:id="rId99"/>
  </p:notesMasterIdLst>
  <p:handoutMasterIdLst>
    <p:handoutMasterId r:id="rId100"/>
  </p:handoutMasterIdLst>
  <p:sldIdLst>
    <p:sldId id="256" r:id="rId29"/>
    <p:sldId id="257" r:id="rId30"/>
    <p:sldId id="258" r:id="rId31"/>
    <p:sldId id="299" r:id="rId32"/>
    <p:sldId id="274" r:id="rId33"/>
    <p:sldId id="301" r:id="rId34"/>
    <p:sldId id="339" r:id="rId35"/>
    <p:sldId id="326" r:id="rId36"/>
    <p:sldId id="329" r:id="rId37"/>
    <p:sldId id="327" r:id="rId38"/>
    <p:sldId id="328" r:id="rId39"/>
    <p:sldId id="340" r:id="rId40"/>
    <p:sldId id="324" r:id="rId41"/>
    <p:sldId id="406" r:id="rId42"/>
    <p:sldId id="343" r:id="rId43"/>
    <p:sldId id="344" r:id="rId44"/>
    <p:sldId id="345" r:id="rId45"/>
    <p:sldId id="347" r:id="rId46"/>
    <p:sldId id="346" r:id="rId47"/>
    <p:sldId id="370" r:id="rId48"/>
    <p:sldId id="364" r:id="rId49"/>
    <p:sldId id="376" r:id="rId50"/>
    <p:sldId id="379" r:id="rId51"/>
    <p:sldId id="375" r:id="rId52"/>
    <p:sldId id="378" r:id="rId53"/>
    <p:sldId id="383" r:id="rId54"/>
    <p:sldId id="398" r:id="rId55"/>
    <p:sldId id="396" r:id="rId56"/>
    <p:sldId id="380" r:id="rId57"/>
    <p:sldId id="381" r:id="rId58"/>
    <p:sldId id="409" r:id="rId59"/>
    <p:sldId id="382" r:id="rId60"/>
    <p:sldId id="390" r:id="rId61"/>
    <p:sldId id="391" r:id="rId62"/>
    <p:sldId id="392" r:id="rId63"/>
    <p:sldId id="393" r:id="rId64"/>
    <p:sldId id="394" r:id="rId65"/>
    <p:sldId id="384" r:id="rId66"/>
    <p:sldId id="385" r:id="rId67"/>
    <p:sldId id="386" r:id="rId68"/>
    <p:sldId id="387" r:id="rId69"/>
    <p:sldId id="352" r:id="rId70"/>
    <p:sldId id="373" r:id="rId71"/>
    <p:sldId id="374" r:id="rId72"/>
    <p:sldId id="366" r:id="rId73"/>
    <p:sldId id="330" r:id="rId74"/>
    <p:sldId id="401" r:id="rId75"/>
    <p:sldId id="355" r:id="rId76"/>
    <p:sldId id="331" r:id="rId77"/>
    <p:sldId id="402" r:id="rId78"/>
    <p:sldId id="403" r:id="rId79"/>
    <p:sldId id="356" r:id="rId80"/>
    <p:sldId id="404" r:id="rId81"/>
    <p:sldId id="332" r:id="rId82"/>
    <p:sldId id="357" r:id="rId83"/>
    <p:sldId id="333" r:id="rId84"/>
    <p:sldId id="358" r:id="rId85"/>
    <p:sldId id="318" r:id="rId86"/>
    <p:sldId id="405" r:id="rId87"/>
    <p:sldId id="399" r:id="rId88"/>
    <p:sldId id="400" r:id="rId89"/>
    <p:sldId id="408" r:id="rId90"/>
    <p:sldId id="359" r:id="rId91"/>
    <p:sldId id="369" r:id="rId92"/>
    <p:sldId id="407" r:id="rId93"/>
    <p:sldId id="360" r:id="rId94"/>
    <p:sldId id="363" r:id="rId95"/>
    <p:sldId id="292" r:id="rId96"/>
    <p:sldId id="314" r:id="rId97"/>
    <p:sldId id="294" r:id="rId98"/>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25" autoAdjust="0"/>
  </p:normalViewPr>
  <p:slideViewPr>
    <p:cSldViewPr snapToGrid="0" snapToObjects="1">
      <p:cViewPr>
        <p:scale>
          <a:sx n="62" d="100"/>
          <a:sy n="62" d="100"/>
        </p:scale>
        <p:origin x="2214" y="57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6D90D616-D44F-4666-BBE3-4A90EB634835}" type="datetimeFigureOut">
              <a:rPr lang="en-US" smtClean="0"/>
              <a:t>6/25/2019</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8A65A713-44D9-481D-B7CF-19C9044DDEC2}" type="slidenum">
              <a:rPr lang="en-US" smtClean="0"/>
              <a:t>‹#›</a:t>
            </a:fld>
            <a:endParaRPr lang="en-US"/>
          </a:p>
        </p:txBody>
      </p:sp>
    </p:spTree>
    <p:extLst>
      <p:ext uri="{BB962C8B-B14F-4D97-AF65-F5344CB8AC3E}">
        <p14:creationId xmlns:p14="http://schemas.microsoft.com/office/powerpoint/2010/main" val="46642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3"/>
          </a:xfrm>
          <a:prstGeom prst="rect">
            <a:avLst/>
          </a:prstGeom>
        </p:spPr>
        <p:txBody>
          <a:bodyPr vert="horz" lIns="91440" tIns="45720" rIns="91440" bIns="45720" rtlCol="0"/>
          <a:lstStyle>
            <a:lvl1pPr algn="r">
              <a:defRPr sz="1200"/>
            </a:lvl1pPr>
          </a:lstStyle>
          <a:p>
            <a:fld id="{30D6EAF7-080A-473E-883E-5C4825251C89}" type="datetimeFigureOut">
              <a:rPr lang="en-US" smtClean="0"/>
              <a:t>6/25/2019</a:t>
            </a:fld>
            <a:endParaRPr lang="en-US"/>
          </a:p>
        </p:txBody>
      </p:sp>
      <p:sp>
        <p:nvSpPr>
          <p:cNvPr id="4" name="Slide Image Placeholder 3"/>
          <p:cNvSpPr>
            <a:spLocks noGrp="1" noRot="1" noChangeAspect="1"/>
          </p:cNvSpPr>
          <p:nvPr>
            <p:ph type="sldImg" idx="2"/>
          </p:nvPr>
        </p:nvSpPr>
        <p:spPr>
          <a:xfrm>
            <a:off x="1119188" y="693738"/>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5"/>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1963"/>
          </a:xfrm>
          <a:prstGeom prst="rect">
            <a:avLst/>
          </a:prstGeom>
        </p:spPr>
        <p:txBody>
          <a:bodyPr vert="horz" lIns="91440" tIns="45720" rIns="91440" bIns="45720" rtlCol="0" anchor="b"/>
          <a:lstStyle>
            <a:lvl1pPr algn="r">
              <a:defRPr sz="1200"/>
            </a:lvl1pPr>
          </a:lstStyle>
          <a:p>
            <a:fld id="{FA893263-4306-4F51-9F70-BCF86B63AA83}" type="slidenum">
              <a:rPr lang="en-US" smtClean="0"/>
              <a:t>‹#›</a:t>
            </a:fld>
            <a:endParaRPr lang="en-US"/>
          </a:p>
        </p:txBody>
      </p:sp>
    </p:spTree>
    <p:extLst>
      <p:ext uri="{BB962C8B-B14F-4D97-AF65-F5344CB8AC3E}">
        <p14:creationId xmlns:p14="http://schemas.microsoft.com/office/powerpoint/2010/main" val="320539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books/NBK21784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pefoundation.org/myth-1-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virginiaservice.virginia.gov/wp-content/uploads/2017/04/Childhood-Traumatic-Grief-Educational-Material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jpedhc.org/article/S0891-5245(06)80008-8/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drchristinahibbert.com/dealing-with-grief/how-do-we-grieve-grief-work-and-tears/#_edn1"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drchristinahibbert.com/dealing-with-grief/how-do-we-grieve-grief-work-and-tears/#_edn1"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Loss = </a:t>
            </a:r>
            <a:r>
              <a:rPr lang="en-US" sz="1200" dirty="0">
                <a:latin typeface="Cambria" panose="02040503050406030204" pitchFamily="18" charset="0"/>
              </a:rPr>
              <a:t>Any </a:t>
            </a:r>
            <a:r>
              <a:rPr lang="en-US" sz="1200" dirty="0">
                <a:solidFill>
                  <a:srgbClr val="FF0000"/>
                </a:solidFill>
                <a:latin typeface="Cambria" panose="02040503050406030204" pitchFamily="18" charset="0"/>
              </a:rPr>
              <a:t>separation</a:t>
            </a:r>
            <a:r>
              <a:rPr lang="en-US" sz="1200" dirty="0">
                <a:latin typeface="Cambria" panose="02040503050406030204" pitchFamily="18" charset="0"/>
              </a:rPr>
              <a:t> from a </a:t>
            </a:r>
            <a:r>
              <a:rPr lang="en-US" sz="1200" dirty="0">
                <a:solidFill>
                  <a:srgbClr val="FF0000"/>
                </a:solidFill>
                <a:latin typeface="Cambria" panose="02040503050406030204" pitchFamily="18" charset="0"/>
              </a:rPr>
              <a:t>person, place, thing, or activity </a:t>
            </a:r>
            <a:r>
              <a:rPr lang="en-US" sz="1200" dirty="0">
                <a:latin typeface="Cambria" panose="02040503050406030204" pitchFamily="18" charset="0"/>
              </a:rPr>
              <a:t>to which we have become </a:t>
            </a:r>
            <a:r>
              <a:rPr lang="en-US" sz="1200" dirty="0">
                <a:solidFill>
                  <a:srgbClr val="FF0000"/>
                </a:solidFill>
                <a:latin typeface="Cambria" panose="02040503050406030204" pitchFamily="18" charset="0"/>
              </a:rPr>
              <a:t>attached</a:t>
            </a:r>
            <a:r>
              <a:rPr lang="en-US" sz="1200" dirty="0">
                <a:latin typeface="Cambria" panose="02040503050406030204" pitchFamily="18" charset="0"/>
              </a:rPr>
              <a:t> and with which we </a:t>
            </a:r>
            <a:r>
              <a:rPr lang="en-US" sz="1200" dirty="0">
                <a:solidFill>
                  <a:srgbClr val="FF0000"/>
                </a:solidFill>
                <a:latin typeface="Cambria" panose="02040503050406030204" pitchFamily="18" charset="0"/>
              </a:rPr>
              <a:t>find an important part of our identity </a:t>
            </a:r>
            <a:r>
              <a:rPr lang="en-US" sz="1200" dirty="0">
                <a:latin typeface="Cambria" panose="02040503050406030204" pitchFamily="18" charset="0"/>
              </a:rPr>
              <a:t>and </a:t>
            </a:r>
            <a:r>
              <a:rPr lang="en-US" sz="1200" dirty="0">
                <a:solidFill>
                  <a:srgbClr val="FF0000"/>
                </a:solidFill>
                <a:latin typeface="Cambria" panose="02040503050406030204" pitchFamily="18" charset="0"/>
              </a:rPr>
              <a:t>sense of self</a:t>
            </a:r>
            <a:r>
              <a:rPr lang="en-US" sz="1200" dirty="0">
                <a:latin typeface="Cambria" panose="02040503050406030204" pitchFamily="18" charset="0"/>
              </a:rPr>
              <a:t>.</a:t>
            </a:r>
          </a:p>
          <a:p>
            <a:endParaRPr lang="en-US" dirty="0"/>
          </a:p>
          <a:p>
            <a:endParaRPr lang="en-US" dirty="0"/>
          </a:p>
          <a:p>
            <a:r>
              <a:rPr lang="en-US" dirty="0"/>
              <a:t>Grief = </a:t>
            </a:r>
            <a:r>
              <a:rPr lang="en-US" sz="1200" b="0" i="0" kern="1200" dirty="0">
                <a:solidFill>
                  <a:schemeClr val="tx1"/>
                </a:solidFill>
                <a:effectLst/>
                <a:latin typeface="+mn-lt"/>
                <a:ea typeface="+mn-ea"/>
                <a:cs typeface="+mn-cs"/>
              </a:rPr>
              <a:t> The normal and natural emotional </a:t>
            </a:r>
            <a:r>
              <a:rPr lang="en-US" sz="1200" b="1" i="0" kern="1200" dirty="0">
                <a:solidFill>
                  <a:srgbClr val="FF0000"/>
                </a:solidFill>
                <a:effectLst/>
                <a:latin typeface="+mn-lt"/>
                <a:ea typeface="+mn-ea"/>
                <a:cs typeface="+mn-cs"/>
              </a:rPr>
              <a:t>reaction</a:t>
            </a:r>
            <a:r>
              <a:rPr lang="en-US" sz="1200" b="0" i="0" kern="1200" dirty="0">
                <a:solidFill>
                  <a:schemeClr val="tx1"/>
                </a:solidFill>
                <a:effectLst/>
                <a:latin typeface="+mn-lt"/>
                <a:ea typeface="+mn-ea"/>
                <a:cs typeface="+mn-cs"/>
              </a:rPr>
              <a:t> to loss or change of any kind.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the feeling of reaching out for someone who’s always been there, only to discover when I need her [or him] one more time, she’s no longer there.”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Bereave/Bereaved </a:t>
            </a:r>
            <a:r>
              <a:rPr lang="en-US" sz="1200" b="0" i="0" kern="1200" baseline="0" dirty="0">
                <a:solidFill>
                  <a:schemeClr val="tx1"/>
                </a:solidFill>
                <a:effectLst/>
                <a:latin typeface="+mn-lt"/>
                <a:ea typeface="+mn-ea"/>
                <a:cs typeface="+mn-cs"/>
              </a:rPr>
              <a:t>  = To deprive someone of something/ </a:t>
            </a:r>
            <a:r>
              <a:rPr lang="en-US" sz="1200" b="0" i="0" kern="1200" dirty="0">
                <a:solidFill>
                  <a:schemeClr val="tx1"/>
                </a:solidFill>
                <a:effectLst/>
                <a:latin typeface="+mn-lt"/>
                <a:ea typeface="+mn-ea"/>
                <a:cs typeface="+mn-cs"/>
              </a:rPr>
              <a:t>the state or fact of being bereaved or deprived of something or someone</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Bereavement = </a:t>
            </a:r>
            <a:r>
              <a:rPr lang="en-US" sz="1200" b="0" i="0" kern="1200" dirty="0">
                <a:solidFill>
                  <a:schemeClr val="tx1"/>
                </a:solidFill>
                <a:effectLst/>
                <a:latin typeface="+mn-lt"/>
                <a:ea typeface="+mn-ea"/>
                <a:cs typeface="+mn-cs"/>
              </a:rPr>
              <a:t> A  period of mourning after a loss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Mourning =  Mourning is a feeling and period of sadness after a loss. (noun)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Mourn = Express grief or sorrow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Sorrow = a feeling of great sadness or grief, often caused by loss or disappointment.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93263-4306-4F51-9F70-BCF86B63AA83}" type="slidenum">
              <a:rPr lang="en-US" smtClean="0"/>
              <a:t>4</a:t>
            </a:fld>
            <a:endParaRPr lang="en-US"/>
          </a:p>
        </p:txBody>
      </p:sp>
    </p:spTree>
    <p:extLst>
      <p:ext uri="{BB962C8B-B14F-4D97-AF65-F5344CB8AC3E}">
        <p14:creationId xmlns:p14="http://schemas.microsoft.com/office/powerpoint/2010/main" val="220387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232"/>
                </a:solidFill>
                <a:effectLst/>
                <a:latin typeface="Open Sans"/>
              </a:rPr>
              <a:t>Though the majority of children don’t experience </a:t>
            </a:r>
            <a:r>
              <a:rPr lang="en-US" b="0" i="1" dirty="0">
                <a:solidFill>
                  <a:srgbClr val="323232"/>
                </a:solidFill>
                <a:effectLst/>
                <a:latin typeface="Open Sans"/>
              </a:rPr>
              <a:t>severe</a:t>
            </a:r>
            <a:r>
              <a:rPr lang="en-US" b="0" i="0" dirty="0">
                <a:solidFill>
                  <a:srgbClr val="323232"/>
                </a:solidFill>
                <a:effectLst/>
                <a:latin typeface="Open Sans"/>
              </a:rPr>
              <a:t> losses while young, loss in childhood </a:t>
            </a:r>
            <a:r>
              <a:rPr lang="en-US" b="0" i="1" dirty="0">
                <a:solidFill>
                  <a:srgbClr val="323232"/>
                </a:solidFill>
                <a:effectLst/>
                <a:latin typeface="Open Sans"/>
              </a:rPr>
              <a:t>is</a:t>
            </a:r>
            <a:r>
              <a:rPr lang="en-US" b="0" i="0" dirty="0">
                <a:solidFill>
                  <a:srgbClr val="323232"/>
                </a:solidFill>
                <a:effectLst/>
                <a:latin typeface="Open Sans"/>
              </a:rPr>
              <a:t> common and includes the following (in order, starting with the most likely to occur):</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After a loss, a family or individual tries to return to life as they knew it before the death of a loved one, but they find, of course, that it's impossible. This life after loss, the survivorship itself and how the survivor lives that life, is "New Normal."</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After a loss, a family or individual tries to return to life as they knew it before the death of a loved one, but they find, of course, that it's impossible. This life after loss, the survivorship itself and how the survivor lives that life, is "New Normal."</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As with adults, </a:t>
            </a:r>
            <a:r>
              <a:rPr lang="en-US" sz="1200" kern="1200" baseline="30000" dirty="0">
                <a:solidFill>
                  <a:schemeClr val="tx1"/>
                </a:solidFill>
                <a:effectLst/>
                <a:latin typeface="+mn-lt"/>
                <a:ea typeface="+mn-ea"/>
                <a:cs typeface="+mn-cs"/>
                <a:hlinkClick r:id="rId3"/>
              </a:rPr>
              <a:t>88</a:t>
            </a:r>
            <a:r>
              <a:rPr lang="en-US" sz="1200" kern="1200" dirty="0">
                <a:solidFill>
                  <a:schemeClr val="tx1"/>
                </a:solidFill>
                <a:effectLst/>
                <a:latin typeface="+mn-lt"/>
                <a:ea typeface="+mn-ea"/>
                <a:cs typeface="+mn-cs"/>
              </a:rPr>
              <a:t> a number of common themes emerge in bereaved children, typically associated with or underlying feelings of sadness, rage, fear, shame, and guilt.</a:t>
            </a:r>
          </a:p>
          <a:p>
            <a:r>
              <a:rPr lang="en-US" sz="1200" kern="1200" dirty="0">
                <a:solidFill>
                  <a:schemeClr val="tx1"/>
                </a:solidFill>
                <a:effectLst/>
                <a:latin typeface="+mn-lt"/>
                <a:ea typeface="+mn-ea"/>
                <a:cs typeface="+mn-cs"/>
              </a:rPr>
              <a:t>There are at least three questions, whether directly articulated or not, that will occur to most children following a loss: </a:t>
            </a:r>
          </a:p>
          <a:p>
            <a:r>
              <a:rPr lang="en-US" sz="1200" kern="1200" dirty="0">
                <a:solidFill>
                  <a:schemeClr val="tx1"/>
                </a:solidFill>
                <a:effectLst/>
                <a:latin typeface="+mn-lt"/>
                <a:ea typeface="+mn-ea"/>
                <a:cs typeface="+mn-cs"/>
              </a:rPr>
              <a:t>Did I cause this to happen? </a:t>
            </a:r>
          </a:p>
          <a:p>
            <a:r>
              <a:rPr lang="en-US" sz="1200" kern="1200" dirty="0">
                <a:solidFill>
                  <a:schemeClr val="tx1"/>
                </a:solidFill>
                <a:effectLst/>
                <a:latin typeface="+mn-lt"/>
                <a:ea typeface="+mn-ea"/>
                <a:cs typeface="+mn-cs"/>
              </a:rPr>
              <a:t>Will it happen to me? </a:t>
            </a:r>
          </a:p>
          <a:p>
            <a:r>
              <a:rPr lang="en-US" sz="1200" kern="1200" dirty="0">
                <a:solidFill>
                  <a:schemeClr val="tx1"/>
                </a:solidFill>
                <a:effectLst/>
                <a:latin typeface="+mn-lt"/>
                <a:ea typeface="+mn-ea"/>
                <a:cs typeface="+mn-cs"/>
              </a:rPr>
              <a:t>Who will take care of me now (or if something happens to my surviving caretaker</a:t>
            </a:r>
            <a:r>
              <a:rPr lang="en-US" sz="1200" b="1" kern="1200" dirty="0">
                <a:solidFill>
                  <a:schemeClr val="tx1"/>
                </a:solidFill>
                <a:effectLst/>
                <a:latin typeface="+mn-lt"/>
                <a:ea typeface="+mn-ea"/>
                <a:cs typeface="+mn-cs"/>
              </a:rPr>
              <a:t>)? It is important to provide answers to these questions and to hear how the child understands those answers</a:t>
            </a:r>
            <a:r>
              <a:rPr lang="en-US" sz="1200" kern="1200" dirty="0">
                <a:solidFill>
                  <a:schemeClr val="tx1"/>
                </a:solidFill>
                <a:effectLst/>
                <a:latin typeface="+mn-lt"/>
                <a:ea typeface="+mn-ea"/>
                <a:cs typeface="+mn-cs"/>
              </a:rPr>
              <a:t>, because misunderstandings may give rise to feelings of anger or fear.</a:t>
            </a: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must understand these concepts</a:t>
            </a:r>
            <a:r>
              <a:rPr lang="en-US" baseline="0" dirty="0"/>
              <a:t> about death.</a:t>
            </a:r>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i="0" u="sng" kern="1200" dirty="0">
                <a:solidFill>
                  <a:schemeClr val="tx1"/>
                </a:solidFill>
                <a:effectLst/>
                <a:latin typeface="+mn-lt"/>
                <a:ea typeface="+mn-ea"/>
                <a:cs typeface="+mn-cs"/>
              </a:rPr>
              <a:t>1) Children of all ages experience grief.</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Though in the past it might have been argued that a child needs to be able </a:t>
            </a:r>
            <a:r>
              <a:rPr lang="en-US" sz="1200" b="0" i="1" kern="1200" dirty="0">
                <a:solidFill>
                  <a:schemeClr val="tx1"/>
                </a:solidFill>
                <a:effectLst/>
                <a:latin typeface="+mn-lt"/>
                <a:ea typeface="+mn-ea"/>
                <a:cs typeface="+mn-cs"/>
              </a:rPr>
              <a:t>comprehend</a:t>
            </a:r>
            <a:r>
              <a:rPr lang="en-US" sz="1200" b="0" i="0" kern="1200" dirty="0">
                <a:solidFill>
                  <a:schemeClr val="tx1"/>
                </a:solidFill>
                <a:effectLst/>
                <a:latin typeface="+mn-lt"/>
                <a:ea typeface="+mn-ea"/>
                <a:cs typeface="+mn-cs"/>
              </a:rPr>
              <a:t> death and loss in order to </a:t>
            </a:r>
            <a:r>
              <a:rPr lang="en-US" sz="1200" b="0" i="1" kern="1200" dirty="0">
                <a:solidFill>
                  <a:schemeClr val="tx1"/>
                </a:solidFill>
                <a:effectLst/>
                <a:latin typeface="+mn-lt"/>
                <a:ea typeface="+mn-ea"/>
                <a:cs typeface="+mn-cs"/>
              </a:rPr>
              <a:t>experience</a:t>
            </a:r>
            <a:r>
              <a:rPr lang="en-US" sz="1200" b="0" i="0" kern="1200" dirty="0">
                <a:solidFill>
                  <a:schemeClr val="tx1"/>
                </a:solidFill>
                <a:effectLst/>
                <a:latin typeface="+mn-lt"/>
                <a:ea typeface="+mn-ea"/>
                <a:cs typeface="+mn-cs"/>
              </a:rPr>
              <a:t> grief, we now know that’s just not true. In fact, now we know that even very young children will experience grief when they lose someone very near and dear to them, especially a caregiver. Infants may become inconsolable or colicky, toddlers may have trouble sleeping or behavioral distress, and preschoolers may talk incessantly about the deceased, fully believing their loved one will return. Young children will especially be affected if their </a:t>
            </a:r>
            <a:r>
              <a:rPr lang="en-US" sz="1200" b="0" i="1" kern="1200" dirty="0">
                <a:solidFill>
                  <a:schemeClr val="tx1"/>
                </a:solidFill>
                <a:effectLst/>
                <a:latin typeface="+mn-lt"/>
                <a:ea typeface="+mn-ea"/>
                <a:cs typeface="+mn-cs"/>
              </a:rPr>
              <a:t>caregiver</a:t>
            </a:r>
            <a:r>
              <a:rPr lang="en-US" sz="1200" b="0" i="0" kern="1200" dirty="0">
                <a:solidFill>
                  <a:schemeClr val="tx1"/>
                </a:solidFill>
                <a:effectLst/>
                <a:latin typeface="+mn-lt"/>
                <a:ea typeface="+mn-ea"/>
                <a:cs typeface="+mn-cs"/>
              </a:rPr>
              <a:t> is grieving, picking up on their parent's distress and feeling it themselves. Yes, no matter how young the child, if she is old enough to love, she is old enough to experience grief.</a:t>
            </a:r>
          </a:p>
          <a:p>
            <a:endParaRPr lang="en-US" dirty="0"/>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2) Children Grieve Differently Than Adults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over 100 acknowledged grief symptoms, and most people (children and adults) experience their own unique symptoms of grief. However, the </a:t>
            </a:r>
            <a:r>
              <a:rPr lang="en-US" sz="1200" b="0" i="1" kern="1200" dirty="0">
                <a:solidFill>
                  <a:schemeClr val="tx1"/>
                </a:solidFill>
                <a:effectLst/>
                <a:latin typeface="+mn-lt"/>
                <a:ea typeface="+mn-ea"/>
                <a:cs typeface="+mn-cs"/>
              </a:rPr>
              <a:t>pattern</a:t>
            </a:r>
            <a:r>
              <a:rPr lang="en-US" sz="1200" b="0" i="0" kern="1200" dirty="0">
                <a:solidFill>
                  <a:schemeClr val="tx1"/>
                </a:solidFill>
                <a:effectLst/>
                <a:latin typeface="+mn-lt"/>
                <a:ea typeface="+mn-ea"/>
                <a:cs typeface="+mn-cs"/>
              </a:rPr>
              <a:t> of grief in adults tends to be more of a sustained emotional experience than is for kids. Children’s grief symptoms can include intense feelings, but they tend to “come and go,” with periods of intense grief symptoms followed by periods of apparent happiness and well-being, often all within the same day.</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3) Children tend to “grow up” with grief, revisiting it as the brain develops.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the brain develops and matures, comprehension of death and loss increases. This is why grief can feel like it randomly “comes and goes” with kids. Their younger brains can be “protective” in times of loss, helping them move on easier than adults who fully comprehend the finality of death. However, “mourning for a childhood loss can be revived at many points in life, especially when important life events reactivate the loss.” [2]  Times of stress (school, friends, or family stress) can bring out grief symptoms and reactions. The teenage years are another vulnerable time for experiencing grief, as abstract thinking develops and hormones hit. And some may experience only </a:t>
            </a:r>
            <a:r>
              <a:rPr lang="en-US" sz="1200" b="0" i="1" kern="1200" dirty="0">
                <a:solidFill>
                  <a:schemeClr val="tx1"/>
                </a:solidFill>
                <a:effectLst/>
                <a:latin typeface="+mn-lt"/>
                <a:ea typeface="+mn-ea"/>
                <a:cs typeface="+mn-cs"/>
              </a:rPr>
              <a:t>minor</a:t>
            </a:r>
            <a:r>
              <a:rPr lang="en-US" sz="1200" b="0" i="0" kern="1200" dirty="0">
                <a:solidFill>
                  <a:schemeClr val="tx1"/>
                </a:solidFill>
                <a:effectLst/>
                <a:latin typeface="+mn-lt"/>
                <a:ea typeface="+mn-ea"/>
                <a:cs typeface="+mn-cs"/>
              </a:rPr>
              <a:t> grief symptoms in childhood, but won’t experience </a:t>
            </a:r>
            <a:r>
              <a:rPr lang="en-US" sz="1200" b="0" i="1" kern="1200" dirty="0">
                <a:solidFill>
                  <a:schemeClr val="tx1"/>
                </a:solidFill>
                <a:effectLst/>
                <a:latin typeface="+mn-lt"/>
                <a:ea typeface="+mn-ea"/>
                <a:cs typeface="+mn-cs"/>
              </a:rPr>
              <a:t>major </a:t>
            </a:r>
            <a:r>
              <a:rPr lang="en-US" sz="1200" b="0" i="0" kern="1200" dirty="0">
                <a:solidFill>
                  <a:schemeClr val="tx1"/>
                </a:solidFill>
                <a:effectLst/>
                <a:latin typeface="+mn-lt"/>
                <a:ea typeface="+mn-ea"/>
                <a:cs typeface="+mn-cs"/>
              </a:rPr>
              <a:t>grief symptoms until they are adults and they can fully comprehend the loss. The important thing is to recognize that, no matter how or when it happens, grief </a:t>
            </a:r>
            <a:r>
              <a:rPr lang="en-US" sz="1200" b="0" i="1" kern="1200" dirty="0">
                <a:solidFill>
                  <a:schemeClr val="tx1"/>
                </a:solidFill>
                <a:effectLst/>
                <a:latin typeface="+mn-lt"/>
                <a:ea typeface="+mn-ea"/>
                <a:cs typeface="+mn-cs"/>
              </a:rPr>
              <a:t>will</a:t>
            </a:r>
            <a:r>
              <a:rPr lang="en-US" sz="1200" b="0" i="0" kern="1200" dirty="0">
                <a:solidFill>
                  <a:schemeClr val="tx1"/>
                </a:solidFill>
                <a:effectLst/>
                <a:latin typeface="+mn-lt"/>
                <a:ea typeface="+mn-ea"/>
                <a:cs typeface="+mn-cs"/>
              </a:rPr>
              <a:t> eventually hit and </a:t>
            </a:r>
            <a:r>
              <a:rPr lang="en-US" sz="1200" b="0" i="1" kern="1200" dirty="0">
                <a:solidFill>
                  <a:schemeClr val="tx1"/>
                </a:solidFill>
                <a:effectLst/>
                <a:latin typeface="+mn-lt"/>
                <a:ea typeface="+mn-ea"/>
                <a:cs typeface="+mn-cs"/>
              </a:rPr>
              <a:t>will</a:t>
            </a:r>
            <a:r>
              <a:rPr lang="en-US" sz="1200" b="0" i="0" kern="1200" dirty="0">
                <a:solidFill>
                  <a:schemeClr val="tx1"/>
                </a:solidFill>
                <a:effectLst/>
                <a:latin typeface="+mn-lt"/>
                <a:ea typeface="+mn-ea"/>
                <a:cs typeface="+mn-cs"/>
              </a:rPr>
              <a:t> need to be experienced in order to heal.</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4) Children can be forgotten in their grief, especially when surviving parents, siblings or grandparents are grieving too.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Grieving parents may not be able to help their children through grief. Often, when a child dies, the surviving siblings are left to cope on their own, feeling lonely and afraid. Parents don’t </a:t>
            </a:r>
            <a:r>
              <a:rPr lang="en-US" sz="1200" b="0" i="1" kern="1200" dirty="0">
                <a:solidFill>
                  <a:schemeClr val="tx1"/>
                </a:solidFill>
                <a:effectLst/>
                <a:latin typeface="+mn-lt"/>
                <a:ea typeface="+mn-ea"/>
                <a:cs typeface="+mn-cs"/>
              </a:rPr>
              <a:t>intend</a:t>
            </a:r>
            <a:r>
              <a:rPr lang="en-US" sz="1200" b="0" i="0" kern="1200" dirty="0">
                <a:solidFill>
                  <a:schemeClr val="tx1"/>
                </a:solidFill>
                <a:effectLst/>
                <a:latin typeface="+mn-lt"/>
                <a:ea typeface="+mn-ea"/>
                <a:cs typeface="+mn-cs"/>
              </a:rPr>
              <a:t> to forget their children’s grief, but it does happen often. Also, well-meaning, </a:t>
            </a:r>
            <a:r>
              <a:rPr lang="en-US" sz="1200" b="0" i="1" kern="1200" dirty="0">
                <a:solidFill>
                  <a:schemeClr val="tx1"/>
                </a:solidFill>
                <a:effectLst/>
                <a:latin typeface="+mn-lt"/>
                <a:ea typeface="+mn-ea"/>
                <a:cs typeface="+mn-cs"/>
              </a:rPr>
              <a:t>attentive</a:t>
            </a:r>
            <a:r>
              <a:rPr lang="en-US" sz="1200" b="0" i="0" kern="1200" dirty="0">
                <a:solidFill>
                  <a:schemeClr val="tx1"/>
                </a:solidFill>
                <a:effectLst/>
                <a:latin typeface="+mn-lt"/>
                <a:ea typeface="+mn-ea"/>
                <a:cs typeface="+mn-cs"/>
              </a:rPr>
              <a:t> adults might see a grieving child playing or laughing and make the mistake of thinking they are “fine” or “over” their grief. This can have an impact on the type and amount of help and support a grieving child receives. It is therefore important to involve as many adults with the child as is helpful and necessary to get his or her needs met. School teachers, church leaders, friends, and extended family members can all play the role of watching the child for grief symptoms, providing support and encouragement, and loving the child through this difficult time.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Loss = </a:t>
            </a:r>
            <a:r>
              <a:rPr lang="en-US" sz="1200" dirty="0">
                <a:latin typeface="Cambria" panose="02040503050406030204" pitchFamily="18" charset="0"/>
              </a:rPr>
              <a:t>Any </a:t>
            </a:r>
            <a:r>
              <a:rPr lang="en-US" sz="1200" dirty="0">
                <a:solidFill>
                  <a:srgbClr val="FF0000"/>
                </a:solidFill>
                <a:latin typeface="Cambria" panose="02040503050406030204" pitchFamily="18" charset="0"/>
              </a:rPr>
              <a:t>separation</a:t>
            </a:r>
            <a:r>
              <a:rPr lang="en-US" sz="1200" dirty="0">
                <a:latin typeface="Cambria" panose="02040503050406030204" pitchFamily="18" charset="0"/>
              </a:rPr>
              <a:t> from a </a:t>
            </a:r>
            <a:r>
              <a:rPr lang="en-US" sz="1200" dirty="0">
                <a:solidFill>
                  <a:srgbClr val="FF0000"/>
                </a:solidFill>
                <a:latin typeface="Cambria" panose="02040503050406030204" pitchFamily="18" charset="0"/>
              </a:rPr>
              <a:t>person, place, thing, or activity </a:t>
            </a:r>
            <a:r>
              <a:rPr lang="en-US" sz="1200" dirty="0">
                <a:latin typeface="Cambria" panose="02040503050406030204" pitchFamily="18" charset="0"/>
              </a:rPr>
              <a:t>to which we have become </a:t>
            </a:r>
            <a:r>
              <a:rPr lang="en-US" sz="1200" dirty="0">
                <a:solidFill>
                  <a:srgbClr val="FF0000"/>
                </a:solidFill>
                <a:latin typeface="Cambria" panose="02040503050406030204" pitchFamily="18" charset="0"/>
              </a:rPr>
              <a:t>attached</a:t>
            </a:r>
            <a:r>
              <a:rPr lang="en-US" sz="1200" dirty="0">
                <a:latin typeface="Cambria" panose="02040503050406030204" pitchFamily="18" charset="0"/>
              </a:rPr>
              <a:t> and with which we </a:t>
            </a:r>
            <a:r>
              <a:rPr lang="en-US" sz="1200" dirty="0">
                <a:solidFill>
                  <a:srgbClr val="FF0000"/>
                </a:solidFill>
                <a:latin typeface="Cambria" panose="02040503050406030204" pitchFamily="18" charset="0"/>
              </a:rPr>
              <a:t>find an important part of our identity </a:t>
            </a:r>
            <a:r>
              <a:rPr lang="en-US" sz="1200" dirty="0">
                <a:latin typeface="Cambria" panose="02040503050406030204" pitchFamily="18" charset="0"/>
              </a:rPr>
              <a:t>and </a:t>
            </a:r>
            <a:r>
              <a:rPr lang="en-US" sz="1200" dirty="0">
                <a:solidFill>
                  <a:srgbClr val="FF0000"/>
                </a:solidFill>
                <a:latin typeface="Cambria" panose="02040503050406030204" pitchFamily="18" charset="0"/>
              </a:rPr>
              <a:t>sense of self</a:t>
            </a:r>
            <a:r>
              <a:rPr lang="en-US" sz="1200" dirty="0">
                <a:latin typeface="Cambria" panose="020405030504060302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rPr>
              <a:t>Grief</a:t>
            </a:r>
            <a:r>
              <a:rPr lang="en-US" sz="1200" baseline="0" dirty="0">
                <a:latin typeface="Cambria" panose="02040503050406030204" pitchFamily="18" charset="0"/>
              </a:rPr>
              <a:t> = </a:t>
            </a:r>
            <a:endParaRPr lang="en-US" sz="1200" dirty="0">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t>5</a:t>
            </a:fld>
            <a:endParaRPr lang="en-US"/>
          </a:p>
        </p:txBody>
      </p:sp>
    </p:spTree>
    <p:extLst>
      <p:ext uri="{BB962C8B-B14F-4D97-AF65-F5344CB8AC3E}">
        <p14:creationId xmlns:p14="http://schemas.microsoft.com/office/powerpoint/2010/main" val="229734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i="0" dirty="0">
              <a:solidFill>
                <a:srgbClr val="444444"/>
              </a:solidFill>
              <a:effectLst/>
              <a:latin typeface="Open Sans"/>
            </a:endParaRPr>
          </a:p>
          <a:p>
            <a:r>
              <a:rPr lang="en-US" dirty="0">
                <a:hlinkClick r:id="rId3"/>
              </a:rPr>
              <a:t>http://www.copefoundation.org/myth-1-2/</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ahoma, arial, helvetica, sans-serif"/>
              </a:rPr>
              <a:t>In a grieving student, the following changes in behavior and/or occurrence of symptoms constitute a high risk student for whom a referral for professional evaluation may be appropriate. </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10;         arial, helvetica, sans-serif"/>
              </a:rPr>
              <a:t>Drop in grades: It is not uncommon for students to have a lapse in their grade point average for a short time after a loss. Although some students struggle with school work more than others. Grief takes top priority so studying, concentrating and retaining information are difficult. However if there is no improvement after some time, consider seeking further support for the student. Try to understand when a student is avoiding homework because of associated depression or inability to focus. Often teachers can work with such students and break down assignments or have them get support from a homework buddy.</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Angry Outbursts</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Hyperactivity</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Depression and/or Anxiety</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Discussions about wanting to die: Watch for the student expressing a wish to die through writing, speaking or drawing. In young children be attentive to their play, however remember that it is also normal for children to re-enact their experiences through play. </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Changes in Physical Symptoms: Watch for symptoms like lack of appetite, nightmares, restlessness, inability to concentrate, clinging to parents or physical complaints.</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Feelings of Guilt: Watch for students who express a responsibility for the death of a loved one or friend. He or she may blame themselves for something they said, did, or didn't say or didn't do. </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10;         arial, helvetica, sans-serif"/>
              </a:rPr>
              <a:t>Lack of communication: Watch for students who don't want to talk about the loss or exhibit prolonged inability to acknowledge a loss.</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Identity Change: Watch for students who seem to be assuming the identity of the person who died.</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10;         helvetica, sans-serif"/>
              </a:rPr>
              <a:t>Isolation or Withdrawal: Watch for the student who becomes isolated, drops out of clubs or sports, or cancels events with friends. Early on this is normal but this should not continue.</a:t>
            </a:r>
            <a:endParaRPr lang="en-US" b="0" i="0" dirty="0">
              <a:solidFill>
                <a:srgbClr val="000000"/>
              </a:solidFill>
              <a:effectLst/>
              <a:latin typeface="tahoma"/>
            </a:endParaRPr>
          </a:p>
          <a:p>
            <a:pPr algn="l">
              <a:buFont typeface="Arial"/>
              <a:buChar char="•"/>
            </a:pPr>
            <a:r>
              <a:rPr lang="en-US" b="0" i="0" dirty="0">
                <a:solidFill>
                  <a:srgbClr val="000000"/>
                </a:solidFill>
                <a:effectLst/>
                <a:latin typeface="tahoma, arial, helvetica, sans-serif"/>
              </a:rPr>
              <a:t>Use of drugs or alcohol, self injurious behaviors, or other risky behaviors. </a:t>
            </a:r>
            <a:endParaRPr lang="en-US" b="0" i="0" dirty="0">
              <a:solidFill>
                <a:srgbClr val="000000"/>
              </a:solidFill>
              <a:effectLst/>
              <a:latin typeface="tahoma"/>
            </a:endParaRPr>
          </a:p>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http://virginiaservice.virginia.gov/wp-content/uploads/2017/04/Childhood-Traumatic-Grief-Educational-Materials.pdf</a:t>
            </a:r>
            <a:endParaRPr lang="en-US" dirty="0"/>
          </a:p>
          <a:p>
            <a:endParaRPr lang="en-US" dirty="0"/>
          </a:p>
          <a:p>
            <a:endParaRPr lang="en-US" dirty="0"/>
          </a:p>
          <a:p>
            <a:endParaRPr lang="en-US" dirty="0"/>
          </a:p>
          <a:p>
            <a:r>
              <a:rPr lang="en-US" sz="1200" b="0" i="0" kern="1200" dirty="0">
                <a:solidFill>
                  <a:schemeClr val="tx1"/>
                </a:solidFill>
                <a:effectLst/>
                <a:latin typeface="+mn-lt"/>
                <a:ea typeface="+mn-ea"/>
                <a:cs typeface="+mn-cs"/>
              </a:rPr>
              <a:t>A child may have a traumatic reaction after a death that was sudden and unexpected (e.g., through violence or an accident) or a death that was anticipated (e.g., due to illness). If the child’s responses are severe or prolonged and interfere with his or her functioning, the child maybe experiencing Childhood Traumatic Grief.</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444444"/>
                </a:solidFill>
                <a:effectLst/>
                <a:latin typeface="Open Sans"/>
              </a:rPr>
              <a:t>The word </a:t>
            </a:r>
            <a:r>
              <a:rPr lang="en-US" b="0" i="1" dirty="0">
                <a:solidFill>
                  <a:srgbClr val="444444"/>
                </a:solidFill>
                <a:effectLst/>
                <a:latin typeface="Open Sans"/>
              </a:rPr>
              <a:t>grief</a:t>
            </a:r>
            <a:r>
              <a:rPr lang="en-US" b="0" i="0" dirty="0">
                <a:solidFill>
                  <a:srgbClr val="444444"/>
                </a:solidFill>
                <a:effectLst/>
                <a:latin typeface="Open Sans"/>
              </a:rPr>
              <a:t> comes from the Latin word </a:t>
            </a:r>
            <a:r>
              <a:rPr lang="en-US" b="0" i="1" dirty="0" err="1">
                <a:solidFill>
                  <a:srgbClr val="444444"/>
                </a:solidFill>
                <a:effectLst/>
                <a:latin typeface="Open Sans"/>
              </a:rPr>
              <a:t>gravare</a:t>
            </a:r>
            <a:r>
              <a:rPr lang="en-US" b="0" i="0" dirty="0">
                <a:solidFill>
                  <a:srgbClr val="444444"/>
                </a:solidFill>
                <a:effectLst/>
                <a:latin typeface="Open Sans"/>
              </a:rPr>
              <a:t>, which means to make heavy. </a:t>
            </a:r>
            <a:r>
              <a:rPr lang="en-US" b="0" i="1" dirty="0" err="1">
                <a:solidFill>
                  <a:srgbClr val="444444"/>
                </a:solidFill>
                <a:effectLst/>
                <a:latin typeface="Open Sans"/>
              </a:rPr>
              <a:t>Gravare</a:t>
            </a:r>
            <a:r>
              <a:rPr lang="en-US" b="0" i="0" dirty="0">
                <a:solidFill>
                  <a:srgbClr val="444444"/>
                </a:solidFill>
                <a:effectLst/>
                <a:latin typeface="Open Sans"/>
              </a:rPr>
              <a:t> itself comes from the Latin word </a:t>
            </a:r>
            <a:r>
              <a:rPr lang="en-US" b="0" i="1" dirty="0">
                <a:solidFill>
                  <a:srgbClr val="444444"/>
                </a:solidFill>
                <a:effectLst/>
                <a:latin typeface="Open Sans"/>
              </a:rPr>
              <a:t>gravis</a:t>
            </a:r>
            <a:r>
              <a:rPr lang="en-US" b="0" i="0" dirty="0">
                <a:solidFill>
                  <a:srgbClr val="444444"/>
                </a:solidFill>
                <a:effectLst/>
                <a:latin typeface="Open Sans"/>
              </a:rPr>
              <a:t>, which means weighty. So think of </a:t>
            </a:r>
            <a:r>
              <a:rPr lang="en-US" b="0" i="1" dirty="0">
                <a:solidFill>
                  <a:srgbClr val="444444"/>
                </a:solidFill>
                <a:effectLst/>
                <a:latin typeface="Open Sans"/>
              </a:rPr>
              <a:t>grief</a:t>
            </a:r>
            <a:r>
              <a:rPr lang="en-US" b="0" i="0" dirty="0">
                <a:solidFill>
                  <a:srgbClr val="444444"/>
                </a:solidFill>
                <a:effectLst/>
                <a:latin typeface="Open Sans"/>
              </a:rPr>
              <a:t> as a heavy, oppressive sadness. </a:t>
            </a:r>
            <a:r>
              <a:rPr lang="en-US" b="0" i="0">
                <a:solidFill>
                  <a:srgbClr val="444444"/>
                </a:solidFill>
                <a:effectLst/>
                <a:latin typeface="Open Sans"/>
              </a:rPr>
              <a:t>We associate it most often with mourning a loved one's death, but it can follow any kind of loss.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Grief means “heavy.”</a:t>
            </a: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base"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383838"/>
                </a:solidFill>
                <a:effectLst/>
                <a:uLnTx/>
                <a:uFillTx/>
                <a:latin typeface="Libre Baskerville"/>
                <a:ea typeface="+mn-ea"/>
                <a:cs typeface="+mn-cs"/>
              </a:rPr>
              <a:t>In my many years as a developmental-behavioral pediatrician who </a:t>
            </a:r>
            <a:r>
              <a:rPr kumimoji="0" lang="en-US" sz="1800" b="0" i="0" u="sng" strike="noStrike" kern="1200" cap="none" spc="0" normalizeH="0" baseline="0" noProof="0" dirty="0">
                <a:ln>
                  <a:noFill/>
                </a:ln>
                <a:solidFill>
                  <a:srgbClr val="557585"/>
                </a:solidFill>
                <a:effectLst/>
                <a:uLnTx/>
                <a:uFillTx/>
                <a:latin typeface="Libre Baskerville"/>
                <a:ea typeface="+mn-ea"/>
                <a:cs typeface="+mn-cs"/>
                <a:hlinkClick r:id="rId3"/>
              </a:rPr>
              <a:t>specializes in school crisis and child bereavement</a:t>
            </a:r>
            <a:r>
              <a:rPr kumimoji="0" lang="en-US" sz="1800" b="0" i="0" u="none" strike="noStrike" kern="1200" cap="none" spc="0" normalizeH="0" baseline="0" noProof="0" dirty="0">
                <a:ln>
                  <a:noFill/>
                </a:ln>
                <a:solidFill>
                  <a:srgbClr val="383838"/>
                </a:solidFill>
                <a:effectLst/>
                <a:uLnTx/>
                <a:uFillTx/>
                <a:latin typeface="Libre Baskerville"/>
                <a:ea typeface="+mn-ea"/>
                <a:cs typeface="+mn-cs"/>
              </a:rPr>
              <a:t>, I believe this dilemma – that is, the need to do enough but not to overwhelm the grieving student or the adults who are trying to help – represents a major challenge for America’s schools.</a:t>
            </a:r>
          </a:p>
          <a:p>
            <a:pPr marL="342900" marR="0" lvl="0" indent="-342900" algn="l" defTabSz="457200" rtl="0" eaLnBrk="1" fontAlgn="base"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383838"/>
                </a:solidFill>
                <a:effectLst/>
                <a:uLnTx/>
                <a:uFillTx/>
                <a:latin typeface="Libre Baskerville"/>
                <a:ea typeface="+mn-ea"/>
                <a:cs typeface="+mn-cs"/>
              </a:rPr>
              <a:t>The need for recognition by trusted adults of their loss, a genuine expression of sympathy and an offer of assistance is often what students seek after a major loss – but too often don’t receive.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484718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Silence may say to children: • I don’t care. • This isn’t important. • I’m not willing to give you support. • This is too overwhelming for me to deal with. • I don’t think you’re able to cope, even with my help.</a:t>
            </a: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91563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444444"/>
                </a:solidFill>
                <a:effectLst/>
                <a:latin typeface="Open Sans"/>
              </a:rPr>
              <a:t>The word </a:t>
            </a:r>
            <a:r>
              <a:rPr lang="en-US" b="0" i="1" dirty="0">
                <a:solidFill>
                  <a:srgbClr val="444444"/>
                </a:solidFill>
                <a:effectLst/>
                <a:latin typeface="Open Sans"/>
              </a:rPr>
              <a:t>grief</a:t>
            </a:r>
            <a:r>
              <a:rPr lang="en-US" b="0" i="0" dirty="0">
                <a:solidFill>
                  <a:srgbClr val="444444"/>
                </a:solidFill>
                <a:effectLst/>
                <a:latin typeface="Open Sans"/>
              </a:rPr>
              <a:t> comes from the Latin word </a:t>
            </a:r>
            <a:r>
              <a:rPr lang="en-US" b="0" i="1" dirty="0" err="1">
                <a:solidFill>
                  <a:srgbClr val="444444"/>
                </a:solidFill>
                <a:effectLst/>
                <a:latin typeface="Open Sans"/>
              </a:rPr>
              <a:t>gravare</a:t>
            </a:r>
            <a:r>
              <a:rPr lang="en-US" b="0" i="0" dirty="0">
                <a:solidFill>
                  <a:srgbClr val="444444"/>
                </a:solidFill>
                <a:effectLst/>
                <a:latin typeface="Open Sans"/>
              </a:rPr>
              <a:t>, which means to make heavy. </a:t>
            </a:r>
            <a:r>
              <a:rPr lang="en-US" b="0" i="1" dirty="0" err="1">
                <a:solidFill>
                  <a:srgbClr val="444444"/>
                </a:solidFill>
                <a:effectLst/>
                <a:latin typeface="Open Sans"/>
              </a:rPr>
              <a:t>Gravare</a:t>
            </a:r>
            <a:r>
              <a:rPr lang="en-US" b="0" i="0" dirty="0">
                <a:solidFill>
                  <a:srgbClr val="444444"/>
                </a:solidFill>
                <a:effectLst/>
                <a:latin typeface="Open Sans"/>
              </a:rPr>
              <a:t> itself comes from the Latin word </a:t>
            </a:r>
            <a:r>
              <a:rPr lang="en-US" b="0" i="1" dirty="0">
                <a:solidFill>
                  <a:srgbClr val="444444"/>
                </a:solidFill>
                <a:effectLst/>
                <a:latin typeface="Open Sans"/>
              </a:rPr>
              <a:t>gravis</a:t>
            </a:r>
            <a:r>
              <a:rPr lang="en-US" b="0" i="0" dirty="0">
                <a:solidFill>
                  <a:srgbClr val="444444"/>
                </a:solidFill>
                <a:effectLst/>
                <a:latin typeface="Open Sans"/>
              </a:rPr>
              <a:t>, which means weighty. So think of </a:t>
            </a:r>
            <a:r>
              <a:rPr lang="en-US" b="0" i="1" dirty="0">
                <a:solidFill>
                  <a:srgbClr val="444444"/>
                </a:solidFill>
                <a:effectLst/>
                <a:latin typeface="Open Sans"/>
              </a:rPr>
              <a:t>grief</a:t>
            </a:r>
            <a:r>
              <a:rPr lang="en-US" b="0" i="0" dirty="0">
                <a:solidFill>
                  <a:srgbClr val="444444"/>
                </a:solidFill>
                <a:effectLst/>
                <a:latin typeface="Open Sans"/>
              </a:rPr>
              <a:t> as a heavy, oppressive sadness. </a:t>
            </a:r>
            <a:r>
              <a:rPr lang="en-US" b="0" i="0">
                <a:solidFill>
                  <a:srgbClr val="444444"/>
                </a:solidFill>
                <a:effectLst/>
                <a:latin typeface="Open Sans"/>
              </a:rPr>
              <a:t>We associate it most often with mourning a loved one's death, but it can follow any kind of loss.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Grief means “heavy.”</a:t>
            </a:r>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Developmental stage </a:t>
            </a:r>
          </a:p>
          <a:p>
            <a:r>
              <a:rPr lang="en-US" dirty="0"/>
              <a:t>Children this age don’t fully understand that death is permanent and universal. They are most likely to express themselves through their behavior and play. </a:t>
            </a:r>
            <a:r>
              <a:rPr lang="en-US" b="1" dirty="0"/>
              <a:t>Concept of death </a:t>
            </a:r>
          </a:p>
          <a:p>
            <a:r>
              <a:rPr lang="en-US" dirty="0"/>
              <a:t>Young children see death as reversible and are starting to wonder if death happens to everyone. You might hear questions like: “My mom died? When will she be home?” and “Will you die too? What about me?” </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Developmental stage </a:t>
            </a:r>
          </a:p>
          <a:p>
            <a:r>
              <a:rPr lang="en-US" dirty="0"/>
              <a:t>Children this age are exploring their independence and trying tasks on their own. They are very concrete thinkers, with a tendency towards magical/fantasy thoughts. </a:t>
            </a:r>
          </a:p>
          <a:p>
            <a:r>
              <a:rPr lang="en-US" b="1" dirty="0"/>
              <a:t>Concept of death </a:t>
            </a:r>
          </a:p>
          <a:p>
            <a:r>
              <a:rPr lang="en-US" dirty="0"/>
              <a:t>In this age range, children often still see death as reversible. They can also feel responsible and worry that their wishes or thoughts caused the person to die. They may say things like: “It’s my fault. I was mad and wished she’d die.</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Facing the grief is better than running. Don’t hide from the pain. If you do, it will fester and grow and consume you</a:t>
            </a:r>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82958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Developmental stage </a:t>
            </a:r>
            <a:br>
              <a:rPr lang="en-US" b="1" dirty="0"/>
            </a:br>
            <a:r>
              <a:rPr lang="en-US" dirty="0"/>
              <a:t>Elementary school age children may still be concrete thinkers, but are beginning to understand abstract ideas like death and grief. They often start making closer connections with friends and activities outside their home and family. </a:t>
            </a:r>
          </a:p>
          <a:p>
            <a:endParaRPr lang="en-US" dirty="0"/>
          </a:p>
          <a:p>
            <a:r>
              <a:rPr lang="en-US" b="1" dirty="0"/>
              <a:t>Concept of death</a:t>
            </a:r>
            <a:br>
              <a:rPr lang="en-US" b="1" dirty="0"/>
            </a:br>
            <a:r>
              <a:rPr lang="en-US" b="1" dirty="0"/>
              <a:t> </a:t>
            </a:r>
            <a:r>
              <a:rPr lang="en-US" dirty="0"/>
              <a:t>Children this age begin to understand that death is permanent and start thinking about how the loss will affect them over the long-term. Some children will focus on the details of what happened to the body of the person who died. Feelings of guilt and regret can lead to concern that their thoughts and actions made the death happen. They may say or think things like: “If I had done my homework, my teacher wouldn’t have died.” or “I think it was my fault because I was mean to my brother.”</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Developmental stage </a:t>
            </a:r>
            <a:br>
              <a:rPr lang="en-US" b="1" dirty="0"/>
            </a:br>
            <a:r>
              <a:rPr lang="en-US" dirty="0"/>
              <a:t>Teens are cognitively able to understand and process abstract concepts about life and death. They begin to see themselves as unique individuals, separate from their role in the family and may wrestle with identity and who they want to be in the world. There can be significant changes in their priorities, spirituality/faith, sexuality, and physical appearance. Teens often rely on peers and others outside the family for support. </a:t>
            </a:r>
          </a:p>
          <a:p>
            <a:endParaRPr lang="en-US" dirty="0"/>
          </a:p>
          <a:p>
            <a:r>
              <a:rPr lang="en-US" b="1" dirty="0"/>
              <a:t>Concept of death </a:t>
            </a:r>
            <a:br>
              <a:rPr lang="en-US" b="1" dirty="0"/>
            </a:br>
            <a:r>
              <a:rPr lang="en-US" dirty="0"/>
              <a:t>While teens understand death is permanent, they may have unspoken magical thoughts of the person being on a long trip, etc. They may also delve into questions about the meaning of life, death, and other traumatic events.</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After a class member has experienced a death, how can a teacher help the class through its own anxiety and uneasiness? And how can the teacher prepare the class to help the returning student? Discuss grief with the class After the school has contacted the family and received permission to share about the death with the class, teachers can talk to their students about how grief affects people. The students can be encouraged to share how they feel themselves, perhaps by discussing what other types of losses or deaths the students have experienced, and what helped them cope. Discuss the difficulties the returning student may have at school The class might discuss how difficult it may be for their classmate to return to school, and how the student may feel. The class can be asked for ideas about how they would like others to treat them if they were returning to school after a death. Some students might like to be left alone, while others would want the circumstances discussed freely. Most grieving students say that they want everyone to treat them the same way that they treated them before. In general, they don’t like people being “extra nice.” While students usually say they don’t want to be in the spotlight, they also don’t want people to act like nothing happened. Discuss ways for the class to reach out to the grieving classmate Students can reach out by sending cards or pictures to the child and his or her family to let them know the class is thinking of them. If students in the class knew the person who died, they might share memories of that person in the cards.</a:t>
            </a:r>
          </a:p>
          <a:p>
            <a:endParaRPr lang="en-US" dirty="0"/>
          </a:p>
          <a:p>
            <a:r>
              <a:rPr lang="en-US" dirty="0"/>
              <a:t>Other options for providing support include helping the returning classmate with chores or homework. Older teens might offer to help the family with shopping, cleaning or errands, or with babysitting for younger children. Anticipate some changes in the returning student’s behavior It’s important for children to understand that their grieving friend may act differently—they may withdraw from their friends for a while, they might seem angry or very sad, etc.—and that these feelings and behaviors are normal. Be alert to other children reacting to a friend’s loss Some children in the class may need extra support as well, to help them deal with the sense of frustration and helplessness that they may be feeling, or to help them with their own feelings of loss that might surface if they too have had someone close to them die. Provide guidance for the students Many children need help in communicating condolence or comfort messages. Providing the students with age appropriate guidance for supporting their classmate will help them decide what to say.</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Everyone has an idea of what they expect grief to look or feel like. But, did you know that there are many different types of grief?</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05263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23232"/>
                </a:solidFill>
                <a:effectLst/>
                <a:latin typeface="Open Sans"/>
              </a:rPr>
              <a:t>4)   </a:t>
            </a:r>
            <a:r>
              <a:rPr lang="en-US" b="1" i="0" u="sng" dirty="0">
                <a:solidFill>
                  <a:srgbClr val="323232"/>
                </a:solidFill>
                <a:effectLst/>
                <a:latin typeface="Open Sans"/>
              </a:rPr>
              <a:t>Help children process their losses.</a:t>
            </a:r>
          </a:p>
          <a:p>
            <a:pPr algn="l"/>
            <a:endParaRPr lang="en-US" b="0" i="0" dirty="0">
              <a:solidFill>
                <a:srgbClr val="323232"/>
              </a:solidFill>
              <a:effectLst/>
              <a:latin typeface="Open Sans"/>
            </a:endParaRPr>
          </a:p>
          <a:p>
            <a:pPr algn="l"/>
            <a:r>
              <a:rPr lang="en-US" b="0" i="0" dirty="0">
                <a:solidFill>
                  <a:srgbClr val="323232"/>
                </a:solidFill>
                <a:effectLst/>
                <a:latin typeface="Open Sans"/>
              </a:rPr>
              <a:t>Most adults are uncertain about how to grieve, and children are no different. </a:t>
            </a:r>
          </a:p>
          <a:p>
            <a:pPr algn="l"/>
            <a:endParaRPr lang="en-US" b="0" i="0" dirty="0">
              <a:solidFill>
                <a:srgbClr val="323232"/>
              </a:solidFill>
              <a:effectLst/>
              <a:latin typeface="Open Sans"/>
            </a:endParaRPr>
          </a:p>
          <a:p>
            <a:pPr algn="l"/>
            <a:r>
              <a:rPr lang="en-US" b="1" i="0" dirty="0">
                <a:solidFill>
                  <a:srgbClr val="323232"/>
                </a:solidFill>
                <a:effectLst/>
                <a:latin typeface="Open Sans"/>
              </a:rPr>
              <a:t>TEARS</a:t>
            </a:r>
            <a:r>
              <a:rPr lang="en-US" b="0" i="0" u="none" strike="noStrike" dirty="0">
                <a:solidFill>
                  <a:srgbClr val="0397AB"/>
                </a:solidFill>
                <a:effectLst/>
                <a:latin typeface="Open Sans"/>
                <a:hlinkClick r:id="rId3"/>
              </a:rPr>
              <a:t>[</a:t>
            </a:r>
            <a:r>
              <a:rPr lang="en-US" b="0" i="0" u="none" strike="noStrike" dirty="0" err="1">
                <a:solidFill>
                  <a:srgbClr val="0397AB"/>
                </a:solidFill>
                <a:effectLst/>
                <a:latin typeface="Open Sans"/>
                <a:hlinkClick r:id="rId3"/>
              </a:rPr>
              <a:t>i</a:t>
            </a:r>
            <a:r>
              <a:rPr lang="en-US" b="0" i="0" u="none" strike="noStrike" dirty="0">
                <a:solidFill>
                  <a:srgbClr val="0397AB"/>
                </a:solidFill>
                <a:effectLst/>
                <a:latin typeface="Open Sans"/>
                <a:hlinkClick r:id="rId3"/>
              </a:rPr>
              <a:t>]</a:t>
            </a:r>
            <a:r>
              <a:rPr lang="en-US" b="0" i="0" dirty="0">
                <a:solidFill>
                  <a:srgbClr val="323232"/>
                </a:solidFill>
                <a:effectLst/>
                <a:latin typeface="Open Sans"/>
              </a:rPr>
              <a:t> is a method  for helping people process the emotions of grief; below are a few suggestions specific for children:</a:t>
            </a:r>
          </a:p>
          <a:p>
            <a:pPr algn="l"/>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T</a:t>
            </a:r>
            <a:r>
              <a:rPr lang="en-US" b="0" i="0" dirty="0">
                <a:solidFill>
                  <a:srgbClr val="323232"/>
                </a:solidFill>
                <a:effectLst/>
                <a:latin typeface="Open Sans"/>
              </a:rPr>
              <a:t>alking–Some children want to talk, and many do not. Open ended statements like “Tell me how you feel about that,” can be helpful. Getting them involved in an activity (like playing a sport or game together) can also help them open up and start talking, especially for boys. However, don't force it; over time they should feel more able talk about what they've been through. If they know you're open and ready, they will come to you when the time is right.</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E</a:t>
            </a:r>
            <a:r>
              <a:rPr lang="en-US" b="0" i="0" dirty="0">
                <a:solidFill>
                  <a:srgbClr val="323232"/>
                </a:solidFill>
                <a:effectLst/>
                <a:latin typeface="Open Sans"/>
              </a:rPr>
              <a:t>xercise &amp; Physical Activity–This can be very helpful for kids who don't have the verbal capacity or desire to express emotions. Sports and other physical activity can help them work out the emotions in a healthy way.</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A</a:t>
            </a:r>
            <a:r>
              <a:rPr lang="en-US" b="0" i="0" dirty="0">
                <a:solidFill>
                  <a:srgbClr val="323232"/>
                </a:solidFill>
                <a:effectLst/>
                <a:latin typeface="Open Sans"/>
              </a:rPr>
              <a:t>rtistic Expression &amp;</a:t>
            </a:r>
            <a:r>
              <a:rPr lang="en-US" b="1" i="0" dirty="0">
                <a:solidFill>
                  <a:srgbClr val="323232"/>
                </a:solidFill>
                <a:effectLst/>
                <a:latin typeface="Open Sans"/>
              </a:rPr>
              <a:t> R</a:t>
            </a:r>
            <a:r>
              <a:rPr lang="en-US" b="0" i="0" dirty="0">
                <a:solidFill>
                  <a:srgbClr val="323232"/>
                </a:solidFill>
                <a:effectLst/>
                <a:latin typeface="Open Sans"/>
              </a:rPr>
              <a:t>ecording Emotions–This is especially great for younger children. Make a collage, photo album, or scrapbook of the deceased. Have the child draw pictures of favorite memories. Older children can write a letter to the deceased, expressing what they need to say. Give the child a journal where s/he can write or draw out feelings and experiences. Music can also help–playing an instrument, singing, or creating music in honor of the deceased both helps remember them and helps process emotions physically and emotionally too. Most of my children use the piano, guitar, or drums to “play out” their emotions when they get too high, and it is highly effective.</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S</a:t>
            </a:r>
            <a:r>
              <a:rPr lang="en-US" b="0" i="0" dirty="0">
                <a:solidFill>
                  <a:srgbClr val="323232"/>
                </a:solidFill>
                <a:effectLst/>
                <a:latin typeface="Open Sans"/>
              </a:rPr>
              <a:t>obbing–Children might not cry as often as you think they should, but when they do, take it seriously. Encourage them to stick with it and let it out. It's a very powerful way to release the emotions of grief.</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23232"/>
                </a:solidFill>
                <a:effectLst/>
                <a:latin typeface="Open Sans"/>
              </a:rPr>
              <a:t>4)   </a:t>
            </a:r>
            <a:r>
              <a:rPr lang="en-US" b="1" i="0" u="sng" dirty="0">
                <a:solidFill>
                  <a:srgbClr val="323232"/>
                </a:solidFill>
                <a:effectLst/>
                <a:latin typeface="Open Sans"/>
              </a:rPr>
              <a:t>Help children process their losses.</a:t>
            </a:r>
          </a:p>
          <a:p>
            <a:pPr algn="l"/>
            <a:endParaRPr lang="en-US" b="0" i="0" dirty="0">
              <a:solidFill>
                <a:srgbClr val="323232"/>
              </a:solidFill>
              <a:effectLst/>
              <a:latin typeface="Open Sans"/>
            </a:endParaRPr>
          </a:p>
          <a:p>
            <a:pPr algn="l"/>
            <a:r>
              <a:rPr lang="en-US" b="0" i="0" dirty="0">
                <a:solidFill>
                  <a:srgbClr val="323232"/>
                </a:solidFill>
                <a:effectLst/>
                <a:latin typeface="Open Sans"/>
              </a:rPr>
              <a:t>Most adults are uncertain about how to grieve, and children are no different. </a:t>
            </a:r>
          </a:p>
          <a:p>
            <a:pPr algn="l"/>
            <a:endParaRPr lang="en-US" b="0" i="0" dirty="0">
              <a:solidFill>
                <a:srgbClr val="323232"/>
              </a:solidFill>
              <a:effectLst/>
              <a:latin typeface="Open Sans"/>
            </a:endParaRPr>
          </a:p>
          <a:p>
            <a:pPr algn="l"/>
            <a:r>
              <a:rPr lang="en-US" b="1" i="0" dirty="0">
                <a:solidFill>
                  <a:srgbClr val="323232"/>
                </a:solidFill>
                <a:effectLst/>
                <a:latin typeface="Open Sans"/>
              </a:rPr>
              <a:t>TEARS</a:t>
            </a:r>
            <a:r>
              <a:rPr lang="en-US" b="0" i="0" u="none" strike="noStrike" dirty="0">
                <a:solidFill>
                  <a:srgbClr val="0397AB"/>
                </a:solidFill>
                <a:effectLst/>
                <a:latin typeface="Open Sans"/>
                <a:hlinkClick r:id="rId3"/>
              </a:rPr>
              <a:t>[</a:t>
            </a:r>
            <a:r>
              <a:rPr lang="en-US" b="0" i="0" u="none" strike="noStrike" dirty="0" err="1">
                <a:solidFill>
                  <a:srgbClr val="0397AB"/>
                </a:solidFill>
                <a:effectLst/>
                <a:latin typeface="Open Sans"/>
                <a:hlinkClick r:id="rId3"/>
              </a:rPr>
              <a:t>i</a:t>
            </a:r>
            <a:r>
              <a:rPr lang="en-US" b="0" i="0" u="none" strike="noStrike" dirty="0">
                <a:solidFill>
                  <a:srgbClr val="0397AB"/>
                </a:solidFill>
                <a:effectLst/>
                <a:latin typeface="Open Sans"/>
                <a:hlinkClick r:id="rId3"/>
              </a:rPr>
              <a:t>]</a:t>
            </a:r>
            <a:r>
              <a:rPr lang="en-US" b="0" i="0" dirty="0">
                <a:solidFill>
                  <a:srgbClr val="323232"/>
                </a:solidFill>
                <a:effectLst/>
                <a:latin typeface="Open Sans"/>
              </a:rPr>
              <a:t> is a method  for helping people process the emotions of grief; below are a few suggestions specific for children:</a:t>
            </a:r>
          </a:p>
          <a:p>
            <a:pPr algn="l"/>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T</a:t>
            </a:r>
            <a:r>
              <a:rPr lang="en-US" b="0" i="0" dirty="0">
                <a:solidFill>
                  <a:srgbClr val="323232"/>
                </a:solidFill>
                <a:effectLst/>
                <a:latin typeface="Open Sans"/>
              </a:rPr>
              <a:t>alking–Some children want to talk, and many do not. Open ended statements like “Tell me how you feel about that,” can be helpful. Getting them involved in an activity (like playing a sport or game together) can also help them open up and start talking, especially for boys. However, don't force it; over time they should feel more able talk about what they've been through. If they know you're open and ready, they will come to you when the time is right.</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E</a:t>
            </a:r>
            <a:r>
              <a:rPr lang="en-US" b="0" i="0" dirty="0">
                <a:solidFill>
                  <a:srgbClr val="323232"/>
                </a:solidFill>
                <a:effectLst/>
                <a:latin typeface="Open Sans"/>
              </a:rPr>
              <a:t>xercise &amp; Physical Activity–This can be very helpful for kids who don't have the verbal capacity or desire to express emotions. Sports and other physical activity can help them work out the emotions in a healthy way.</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A</a:t>
            </a:r>
            <a:r>
              <a:rPr lang="en-US" b="0" i="0" dirty="0">
                <a:solidFill>
                  <a:srgbClr val="323232"/>
                </a:solidFill>
                <a:effectLst/>
                <a:latin typeface="Open Sans"/>
              </a:rPr>
              <a:t>rtistic Expression &amp;</a:t>
            </a:r>
            <a:r>
              <a:rPr lang="en-US" b="1" i="0" dirty="0">
                <a:solidFill>
                  <a:srgbClr val="323232"/>
                </a:solidFill>
                <a:effectLst/>
                <a:latin typeface="Open Sans"/>
              </a:rPr>
              <a:t> R</a:t>
            </a:r>
            <a:r>
              <a:rPr lang="en-US" b="0" i="0" dirty="0">
                <a:solidFill>
                  <a:srgbClr val="323232"/>
                </a:solidFill>
                <a:effectLst/>
                <a:latin typeface="Open Sans"/>
              </a:rPr>
              <a:t>ecording Emotions–This is especially great for younger children. Make a collage, photo album, or scrapbook of the deceased. Have the child draw pictures of favorite memories. Older children can write a letter to the deceased, expressing what they need to say. Give the child a journal where s/he can write or draw out feelings and experiences. Music can also help–playing an instrument, singing, or creating music in honor of the deceased both helps remember them and helps process emotions physically and emotionally too. Most of my children use the piano, guitar, or drums to “play out” their emotions when they get too high, and it is highly effective.</a:t>
            </a:r>
          </a:p>
          <a:p>
            <a:pPr algn="l">
              <a:buFont typeface="Arial"/>
              <a:buChar char="•"/>
            </a:pPr>
            <a:endParaRPr lang="en-US" b="0" i="0" dirty="0">
              <a:solidFill>
                <a:srgbClr val="323232"/>
              </a:solidFill>
              <a:effectLst/>
              <a:latin typeface="Open Sans"/>
            </a:endParaRPr>
          </a:p>
          <a:p>
            <a:pPr algn="l">
              <a:buFont typeface="Arial"/>
              <a:buChar char="•"/>
            </a:pPr>
            <a:r>
              <a:rPr lang="en-US" b="1" i="0" dirty="0">
                <a:solidFill>
                  <a:srgbClr val="323232"/>
                </a:solidFill>
                <a:effectLst/>
                <a:latin typeface="Open Sans"/>
              </a:rPr>
              <a:t>S</a:t>
            </a:r>
            <a:r>
              <a:rPr lang="en-US" b="0" i="0" dirty="0">
                <a:solidFill>
                  <a:srgbClr val="323232"/>
                </a:solidFill>
                <a:effectLst/>
                <a:latin typeface="Open Sans"/>
              </a:rPr>
              <a:t>obbing–Children might not cry as often as you think they should, but when they do, take it seriously. Encourage them to stick with it and let it out. It's a very powerful way to release the emotions of grief.</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Mourning is grieving gone public.</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7819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Bereavement:</a:t>
            </a:r>
            <a:r>
              <a:rPr lang="en-US" sz="1200" kern="1200" dirty="0">
                <a:solidFill>
                  <a:schemeClr val="tx1"/>
                </a:solidFill>
                <a:effectLst/>
                <a:latin typeface="+mn-lt"/>
                <a:ea typeface="+mn-ea"/>
                <a:cs typeface="+mn-cs"/>
              </a:rPr>
              <a:t> originates from the word "reave," meaning "to be dispossessed" or "to be robbed." It also means "to be torn apart" and "to have special needs." When you experience the death of someone loved, you are dispossessed of something very precious to you. Bereavement initiates grief, and grief tries to instinctively convert to mourning. The experiences of grief and mourning alert compassionate people around you that you have special needs that call for support and comfort.</a:t>
            </a:r>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9424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93263-4306-4F51-9F70-BCF86B63AA8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1762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6569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4608719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5936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276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598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468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872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661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1897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359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1485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57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3454601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6908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047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40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3311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7734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6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837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0206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455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7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1795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790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7281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3248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3817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327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8993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9554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759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6421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42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859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3318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0371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8799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008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0654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605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672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56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001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5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262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0728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3034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7222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63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4840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748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9965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4160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1035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57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0500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5395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483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487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2785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9221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0500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908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739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463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69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458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099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40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7645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105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696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469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7603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577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087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482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492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3188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828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847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489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8995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374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0560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9779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5027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06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1030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9688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5499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1047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569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3538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591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8719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2006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6005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37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65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7486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519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3163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103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436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023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991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6208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734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84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205861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986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806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5334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8469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92837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610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002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8302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993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3089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34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4885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23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5639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4395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1892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577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0982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5908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0436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6083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774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724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772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645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0990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1660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1225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9692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4763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2546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54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31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1795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7126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9817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5099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3116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433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025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87020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3233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3874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49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859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751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974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6497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091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4868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9798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407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5071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1250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20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2621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308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58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5758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6427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091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486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9798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407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5071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12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0500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209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30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58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5758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6427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0912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486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9798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407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50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458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125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2094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308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58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5758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64277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7091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486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97982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40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492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507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125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2094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3084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58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5758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64277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7087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2814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4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10309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98646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9590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7641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12855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405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491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75543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70847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1032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4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420679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658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1371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9588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86553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463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48813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665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61430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2670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57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9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48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72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179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85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26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050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45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4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906814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103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6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98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48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72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05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128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415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69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836942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079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439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99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811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21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639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621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131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37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34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529109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800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78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813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42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705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785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197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210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58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9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77094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68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1434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07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429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177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202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942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71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594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3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587973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840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52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0744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9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88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820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684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561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12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56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0628467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336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630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841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645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668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69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244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7221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0575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t>6/25/2019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t>‹#›</a:t>
            </a:fld>
            <a:endParaRPr lang="en-US"/>
          </a:p>
        </p:txBody>
      </p:sp>
    </p:spTree>
    <p:extLst>
      <p:ext uri="{BB962C8B-B14F-4D97-AF65-F5344CB8AC3E}">
        <p14:creationId xmlns:p14="http://schemas.microsoft.com/office/powerpoint/2010/main" val="158833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261002"/>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83678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84189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496279"/>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8273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5449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916405"/>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180031"/>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3342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92935"/>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701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27661"/>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729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8408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9413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941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94130"/>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94130"/>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951999"/>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82890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70145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70145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24187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12842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88690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8410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solidFill>
                  <a:prstClr val="black">
                    <a:tint val="75000"/>
                  </a:prstClr>
                </a:solidFill>
              </a:rPr>
              <a:pPr/>
              <a:t>6/25/2019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919"/>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7.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1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9.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00.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01.xml"/><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6.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56.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44.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55.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66.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33.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99.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88.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326539" y="1793220"/>
            <a:ext cx="64909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3200" b="1" dirty="0">
                <a:solidFill>
                  <a:srgbClr val="FFFFFF"/>
                </a:solidFill>
                <a:latin typeface="Frutiger LT Std 57 Cn" charset="0"/>
                <a:ea typeface="Frutiger LT Std 57 Cn" charset="0"/>
                <a:cs typeface="Frutiger LT Std 57 Cn" charset="0"/>
              </a:rPr>
              <a:t>Supporting Grieving Students</a:t>
            </a:r>
          </a:p>
        </p:txBody>
      </p:sp>
      <p:sp>
        <p:nvSpPr>
          <p:cNvPr id="7" name="Subtitle 2"/>
          <p:cNvSpPr txBox="1">
            <a:spLocks/>
          </p:cNvSpPr>
          <p:nvPr/>
        </p:nvSpPr>
        <p:spPr>
          <a:xfrm>
            <a:off x="823748" y="4896052"/>
            <a:ext cx="6324600" cy="15362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Presenters:</a:t>
            </a:r>
          </a:p>
          <a:p>
            <a:pPr marL="0" indent="0">
              <a:buNone/>
            </a:pPr>
            <a:r>
              <a:rPr lang="en-US" sz="2400"/>
              <a:t>                                                  </a:t>
            </a:r>
            <a:endParaRPr lang="en-US" sz="2400" dirty="0"/>
          </a:p>
        </p:txBody>
      </p:sp>
      <p:pic>
        <p:nvPicPr>
          <p:cNvPr id="13" name="Picture 12"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247650" y="2552995"/>
            <a:ext cx="2484382" cy="1565176"/>
          </a:xfrm>
          <a:prstGeom prst="rect">
            <a:avLst/>
          </a:prstGeom>
          <a:noFill/>
          <a:ln>
            <a:noFill/>
          </a:ln>
        </p:spPr>
      </p:pic>
      <p:pic>
        <p:nvPicPr>
          <p:cNvPr id="14" name="Picture 13"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7252138" y="367883"/>
            <a:ext cx="1733561" cy="1431777"/>
          </a:xfrm>
          <a:prstGeom prst="rect">
            <a:avLst/>
          </a:prstGeom>
          <a:noFill/>
          <a:ln>
            <a:noFill/>
          </a:ln>
        </p:spPr>
      </p:pic>
      <p:pic>
        <p:nvPicPr>
          <p:cNvPr id="15" name="Picture 14"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52995"/>
            <a:ext cx="1986838" cy="1622194"/>
          </a:xfrm>
          <a:prstGeom prst="rect">
            <a:avLst/>
          </a:prstGeom>
          <a:noFill/>
          <a:ln>
            <a:noFill/>
          </a:ln>
        </p:spPr>
      </p:pic>
      <p:pic>
        <p:nvPicPr>
          <p:cNvPr id="8" name="Picture 7" descr="https://grievingstudents.org/wp-content/uploads/2016/05/conversation-support-teacher-student-hallway.jpg"/>
          <p:cNvPicPr/>
          <p:nvPr/>
        </p:nvPicPr>
        <p:blipFill>
          <a:blip r:embed="rId6">
            <a:extLst>
              <a:ext uri="{28A0092B-C50C-407E-A947-70E740481C1C}">
                <a14:useLocalDpi xmlns:a14="http://schemas.microsoft.com/office/drawing/2010/main" val="0"/>
              </a:ext>
            </a:extLst>
          </a:blip>
          <a:srcRect/>
          <a:stretch>
            <a:fillRect/>
          </a:stretch>
        </p:blipFill>
        <p:spPr bwMode="auto">
          <a:xfrm>
            <a:off x="3658869" y="2539581"/>
            <a:ext cx="1826260" cy="1578590"/>
          </a:xfrm>
          <a:prstGeom prst="rect">
            <a:avLst/>
          </a:prstGeom>
          <a:noFill/>
          <a:ln>
            <a:noFill/>
          </a:ln>
        </p:spPr>
      </p:pic>
    </p:spTree>
    <p:extLst>
      <p:ext uri="{BB962C8B-B14F-4D97-AF65-F5344CB8AC3E}">
        <p14:creationId xmlns:p14="http://schemas.microsoft.com/office/powerpoint/2010/main" val="69425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https://img.huffingtonpost.com/asset/57e692b41a000018005b460f.jpg?ops=scalefit_720_noupscale"/>
          <p:cNvPicPr/>
          <p:nvPr/>
        </p:nvPicPr>
        <p:blipFill>
          <a:blip r:embed="rId3">
            <a:extLst>
              <a:ext uri="{28A0092B-C50C-407E-A947-70E740481C1C}">
                <a14:useLocalDpi xmlns:a14="http://schemas.microsoft.com/office/drawing/2010/main" val="0"/>
              </a:ext>
            </a:extLst>
          </a:blip>
          <a:srcRect/>
          <a:stretch>
            <a:fillRect/>
          </a:stretch>
        </p:blipFill>
        <p:spPr bwMode="auto">
          <a:xfrm>
            <a:off x="722745" y="228600"/>
            <a:ext cx="7848600" cy="5791200"/>
          </a:xfrm>
          <a:prstGeom prst="rect">
            <a:avLst/>
          </a:prstGeom>
          <a:noFill/>
          <a:ln>
            <a:noFill/>
          </a:ln>
        </p:spPr>
      </p:pic>
    </p:spTree>
    <p:extLst>
      <p:ext uri="{BB962C8B-B14F-4D97-AF65-F5344CB8AC3E}">
        <p14:creationId xmlns:p14="http://schemas.microsoft.com/office/powerpoint/2010/main" val="30169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Grief</a:t>
            </a:r>
          </a:p>
        </p:txBody>
      </p:sp>
      <p:sp>
        <p:nvSpPr>
          <p:cNvPr id="3" name="Content Placeholder 2"/>
          <p:cNvSpPr>
            <a:spLocks noGrp="1"/>
          </p:cNvSpPr>
          <p:nvPr>
            <p:ph sz="half" idx="1"/>
          </p:nvPr>
        </p:nvSpPr>
        <p:spPr>
          <a:xfrm>
            <a:off x="279133" y="1600200"/>
            <a:ext cx="4216667" cy="4525963"/>
          </a:xfrm>
        </p:spPr>
        <p:txBody>
          <a:bodyPr>
            <a:normAutofit/>
          </a:bodyPr>
          <a:lstStyle/>
          <a:p>
            <a:r>
              <a:rPr lang="en-US" dirty="0"/>
              <a:t>Anticipatory grief</a:t>
            </a:r>
          </a:p>
          <a:p>
            <a:r>
              <a:rPr lang="en-US" dirty="0"/>
              <a:t>Normal grief</a:t>
            </a:r>
          </a:p>
          <a:p>
            <a:r>
              <a:rPr lang="en-US" dirty="0"/>
              <a:t>Delayed grief</a:t>
            </a:r>
          </a:p>
          <a:p>
            <a:r>
              <a:rPr lang="en-US" dirty="0"/>
              <a:t>Complicated grief (traumatic or prolonged)</a:t>
            </a:r>
          </a:p>
          <a:p>
            <a:r>
              <a:rPr lang="en-US" dirty="0"/>
              <a:t>Disenfranchised grief (ambiguous)</a:t>
            </a:r>
          </a:p>
          <a:p>
            <a:r>
              <a:rPr lang="en-US" dirty="0"/>
              <a:t>Collective grief</a:t>
            </a:r>
          </a:p>
        </p:txBody>
      </p:sp>
      <p:sp>
        <p:nvSpPr>
          <p:cNvPr id="5" name="Content Placeholder 4"/>
          <p:cNvSpPr>
            <a:spLocks noGrp="1"/>
          </p:cNvSpPr>
          <p:nvPr>
            <p:ph sz="half" idx="2"/>
          </p:nvPr>
        </p:nvSpPr>
        <p:spPr>
          <a:xfrm>
            <a:off x="4648199" y="1600200"/>
            <a:ext cx="4197417" cy="4525963"/>
          </a:xfrm>
        </p:spPr>
        <p:txBody>
          <a:bodyPr>
            <a:normAutofit/>
          </a:bodyPr>
          <a:lstStyle/>
          <a:p>
            <a:r>
              <a:rPr lang="en-US" dirty="0"/>
              <a:t>Chronic grief</a:t>
            </a:r>
          </a:p>
          <a:p>
            <a:r>
              <a:rPr lang="en-US" dirty="0"/>
              <a:t>Cumulative grief</a:t>
            </a:r>
          </a:p>
          <a:p>
            <a:r>
              <a:rPr lang="en-US" dirty="0"/>
              <a:t>Masked grief</a:t>
            </a:r>
          </a:p>
          <a:p>
            <a:r>
              <a:rPr lang="en-US" dirty="0"/>
              <a:t>Distorted grief</a:t>
            </a:r>
          </a:p>
          <a:p>
            <a:r>
              <a:rPr lang="en-US" dirty="0"/>
              <a:t>Exaggerated grief</a:t>
            </a:r>
          </a:p>
          <a:p>
            <a:r>
              <a:rPr lang="en-US" dirty="0"/>
              <a:t>Inhibited grief</a:t>
            </a:r>
          </a:p>
          <a:p>
            <a:r>
              <a:rPr lang="en-US" dirty="0"/>
              <a:t>Secondary losses in grief</a:t>
            </a:r>
          </a:p>
          <a:p>
            <a:r>
              <a:rPr lang="en-US" dirty="0"/>
              <a:t>Abbreviated grief</a:t>
            </a:r>
          </a:p>
        </p:txBody>
      </p:sp>
    </p:spTree>
    <p:extLst>
      <p:ext uri="{BB962C8B-B14F-4D97-AF65-F5344CB8AC3E}">
        <p14:creationId xmlns:p14="http://schemas.microsoft.com/office/powerpoint/2010/main" val="310263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5 Stages of Grief and Loss</a:t>
            </a:r>
            <a:endParaRPr lang="en-US" dirty="0"/>
          </a:p>
        </p:txBody>
      </p:sp>
      <p:sp>
        <p:nvSpPr>
          <p:cNvPr id="2" name="Content Placeholder 1"/>
          <p:cNvSpPr>
            <a:spLocks noGrp="1"/>
          </p:cNvSpPr>
          <p:nvPr>
            <p:ph idx="1"/>
          </p:nvPr>
        </p:nvSpPr>
        <p:spPr>
          <a:xfrm>
            <a:off x="457200" y="1337912"/>
            <a:ext cx="8229600" cy="5130265"/>
          </a:xfrm>
        </p:spPr>
        <p:txBody>
          <a:bodyPr>
            <a:normAutofit fontScale="77500" lnSpcReduction="20000"/>
          </a:bodyPr>
          <a:lstStyle/>
          <a:p>
            <a:pPr marL="514350" indent="-514350">
              <a:lnSpc>
                <a:spcPct val="160000"/>
              </a:lnSpc>
              <a:buAutoNum type="arabicPeriod"/>
            </a:pPr>
            <a:r>
              <a:rPr lang="en-US" sz="3900" b="1" dirty="0"/>
              <a:t>Denial and isolation; </a:t>
            </a:r>
          </a:p>
          <a:p>
            <a:pPr marL="514350" indent="-514350">
              <a:lnSpc>
                <a:spcPct val="160000"/>
              </a:lnSpc>
              <a:buAutoNum type="arabicPeriod"/>
            </a:pPr>
            <a:r>
              <a:rPr lang="en-US" sz="3900" b="1" dirty="0"/>
              <a:t>Anger; </a:t>
            </a:r>
          </a:p>
          <a:p>
            <a:pPr marL="514350" indent="-514350">
              <a:lnSpc>
                <a:spcPct val="160000"/>
              </a:lnSpc>
              <a:buAutoNum type="arabicPeriod"/>
            </a:pPr>
            <a:r>
              <a:rPr lang="en-US" sz="3900" b="1" dirty="0"/>
              <a:t>Bargaining; </a:t>
            </a:r>
          </a:p>
          <a:p>
            <a:pPr marL="514350" indent="-514350">
              <a:lnSpc>
                <a:spcPct val="160000"/>
              </a:lnSpc>
              <a:buAutoNum type="arabicPeriod"/>
            </a:pPr>
            <a:r>
              <a:rPr lang="en-US" sz="3900" b="1" dirty="0"/>
              <a:t>Depression; and</a:t>
            </a:r>
          </a:p>
          <a:p>
            <a:pPr marL="514350" indent="-514350">
              <a:lnSpc>
                <a:spcPct val="160000"/>
              </a:lnSpc>
              <a:buAutoNum type="arabicPeriod"/>
            </a:pPr>
            <a:r>
              <a:rPr lang="en-US" sz="3900" b="1" dirty="0"/>
              <a:t>Acceptance.</a:t>
            </a:r>
          </a:p>
          <a:p>
            <a:pPr marL="0" indent="0">
              <a:lnSpc>
                <a:spcPct val="110000"/>
              </a:lnSpc>
              <a:buNone/>
            </a:pPr>
            <a:endParaRPr lang="en-US" sz="1900" dirty="0"/>
          </a:p>
          <a:p>
            <a:pPr marL="0" indent="0">
              <a:buNone/>
            </a:pPr>
            <a:r>
              <a:rPr lang="en-US" sz="3900" dirty="0"/>
              <a:t>People who are grieving do not necessarily go through the stages in the same order or experience all of them.</a:t>
            </a:r>
          </a:p>
        </p:txBody>
      </p:sp>
    </p:spTree>
    <p:extLst>
      <p:ext uri="{BB962C8B-B14F-4D97-AF65-F5344CB8AC3E}">
        <p14:creationId xmlns:p14="http://schemas.microsoft.com/office/powerpoint/2010/main" val="12991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Manifestations of Normal Grief</a:t>
            </a:r>
          </a:p>
        </p:txBody>
      </p:sp>
      <p:pic>
        <p:nvPicPr>
          <p:cNvPr id="7" name="Picture 6" descr="http://www.southcoasthospice.co.za/images/grief.jpg"/>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43800" cy="4800600"/>
          </a:xfrm>
          <a:prstGeom prst="rect">
            <a:avLst/>
          </a:prstGeom>
          <a:noFill/>
          <a:ln>
            <a:noFill/>
          </a:ln>
        </p:spPr>
      </p:pic>
    </p:spTree>
    <p:extLst>
      <p:ext uri="{BB962C8B-B14F-4D97-AF65-F5344CB8AC3E}">
        <p14:creationId xmlns:p14="http://schemas.microsoft.com/office/powerpoint/2010/main" val="76250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fontAlgn="base"/>
            <a:r>
              <a:rPr lang="en-US" b="1" dirty="0">
                <a:solidFill>
                  <a:srgbClr val="00447C"/>
                </a:solidFill>
                <a:latin typeface="Arial"/>
              </a:rPr>
              <a:t>Grief and Cultural sensitivity</a:t>
            </a:r>
            <a:br>
              <a:rPr lang="en-US" b="1" dirty="0">
                <a:solidFill>
                  <a:srgbClr val="00447C"/>
                </a:solidFill>
                <a:latin typeface="Arial"/>
              </a:rPr>
            </a:br>
            <a:endParaRPr lang="en-US" b="1" dirty="0"/>
          </a:p>
        </p:txBody>
      </p:sp>
      <p:sp>
        <p:nvSpPr>
          <p:cNvPr id="2" name="Content Placeholder 1"/>
          <p:cNvSpPr>
            <a:spLocks noGrp="1"/>
          </p:cNvSpPr>
          <p:nvPr>
            <p:ph idx="1"/>
          </p:nvPr>
        </p:nvSpPr>
        <p:spPr>
          <a:xfrm>
            <a:off x="457200" y="1097280"/>
            <a:ext cx="8229600" cy="4762900"/>
          </a:xfrm>
        </p:spPr>
        <p:txBody>
          <a:bodyPr>
            <a:normAutofit fontScale="92500" lnSpcReduction="20000"/>
          </a:bodyPr>
          <a:lstStyle/>
          <a:p>
            <a:pPr marL="0" indent="0">
              <a:buNone/>
            </a:pPr>
            <a:endParaRPr lang="en-US" sz="2800" dirty="0"/>
          </a:p>
          <a:p>
            <a:pPr fontAlgn="base"/>
            <a:r>
              <a:rPr lang="en-US" sz="2800" dirty="0"/>
              <a:t>What emotions and behaviors are normal grief responses within the person’s own culture?</a:t>
            </a:r>
          </a:p>
          <a:p>
            <a:pPr fontAlgn="base"/>
            <a:r>
              <a:rPr lang="en-US" sz="2800" dirty="0"/>
              <a:t>What are the bereaved family's beliefs surrounding death?</a:t>
            </a:r>
          </a:p>
          <a:p>
            <a:pPr fontAlgn="base"/>
            <a:r>
              <a:rPr lang="en-US" sz="2800" dirty="0"/>
              <a:t>Who should attend mourning ceremonies, and how are attendees expected to dress and act?</a:t>
            </a:r>
          </a:p>
          <a:p>
            <a:pPr fontAlgn="base"/>
            <a:r>
              <a:rPr lang="en-US" sz="2800" dirty="0"/>
              <a:t>Are gifts, flowers, or other offerings expected?</a:t>
            </a:r>
          </a:p>
          <a:p>
            <a:pPr fontAlgn="base"/>
            <a:r>
              <a:rPr lang="en-US" sz="2800" dirty="0"/>
              <a:t>What special days or dates will be significant for the bereaved family?</a:t>
            </a:r>
          </a:p>
          <a:p>
            <a:pPr fontAlgn="base"/>
            <a:r>
              <a:rPr lang="en-US" sz="2800" dirty="0"/>
              <a:t>What types of verbal or written condolence are expressed?</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1195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38145"/>
          </a:xfrm>
        </p:spPr>
        <p:txBody>
          <a:bodyPr>
            <a:normAutofit/>
          </a:bodyPr>
          <a:lstStyle/>
          <a:p>
            <a:r>
              <a:rPr lang="en-US" dirty="0"/>
              <a:t>Mourning</a:t>
            </a:r>
          </a:p>
        </p:txBody>
      </p:sp>
      <p:pic>
        <p:nvPicPr>
          <p:cNvPr id="7" name="Content Placeholder 3" descr="https://reformjudaism.org/sites/default/files/styles/section_landing_lead/public/mourning.jpg?itok=lpmApDfd"/>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459" y="1828800"/>
            <a:ext cx="2362200" cy="1085850"/>
          </a:xfrm>
          <a:prstGeom prst="rect">
            <a:avLst/>
          </a:prstGeom>
          <a:noFill/>
          <a:ln>
            <a:noFill/>
          </a:ln>
        </p:spPr>
      </p:pic>
      <p:pic>
        <p:nvPicPr>
          <p:cNvPr id="8" name="Picture 7" descr="http://bozims.co.uk/wp-content/uploads/sites/2/2012/11/10-men-mourn-Cop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1649" y="5058892"/>
            <a:ext cx="1447800" cy="1460284"/>
          </a:xfrm>
          <a:prstGeom prst="rect">
            <a:avLst/>
          </a:prstGeom>
          <a:noFill/>
          <a:ln>
            <a:noFill/>
          </a:ln>
        </p:spPr>
      </p:pic>
      <p:pic>
        <p:nvPicPr>
          <p:cNvPr id="9" name="Picture 8" descr="https://www.americanphotomag.com/sites/americanphotomag.com/files/styles/1000_1x_/public/images/2016/01/yunghikimc2015_baltimore.jpg?itok=OItqPHg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599" y="3372451"/>
            <a:ext cx="2052638" cy="1549735"/>
          </a:xfrm>
          <a:prstGeom prst="rect">
            <a:avLst/>
          </a:prstGeom>
          <a:noFill/>
          <a:ln>
            <a:noFill/>
          </a:ln>
        </p:spPr>
      </p:pic>
      <p:pic>
        <p:nvPicPr>
          <p:cNvPr id="10" name="Picture 9" descr="https://c.o0bg.com/rf/image_960w/Boston/2011-2020/2017/06/21/BostonGlobe.com/Metro/Images/Chin062017MuslimVigil_Met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7811" y="5148364"/>
            <a:ext cx="2133600" cy="1475956"/>
          </a:xfrm>
          <a:prstGeom prst="rect">
            <a:avLst/>
          </a:prstGeom>
          <a:noFill/>
          <a:ln>
            <a:noFill/>
          </a:ln>
        </p:spPr>
      </p:pic>
      <p:pic>
        <p:nvPicPr>
          <p:cNvPr id="11" name="Picture 10" descr="http://www.thebubble.com/wp-content/uploads/2014/02/barraca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1086" y="1971617"/>
            <a:ext cx="2600325" cy="1201737"/>
          </a:xfrm>
          <a:prstGeom prst="rect">
            <a:avLst/>
          </a:prstGeom>
          <a:noFill/>
          <a:ln>
            <a:noFill/>
          </a:ln>
        </p:spPr>
      </p:pic>
      <p:pic>
        <p:nvPicPr>
          <p:cNvPr id="12" name="Picture 11" descr="https://www.thenationalherald.com/wp-content/uploads/2015/05/Brian-Moore-Funeral.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5281295"/>
            <a:ext cx="2016125" cy="1343025"/>
          </a:xfrm>
          <a:prstGeom prst="rect">
            <a:avLst/>
          </a:prstGeom>
          <a:noFill/>
          <a:ln>
            <a:noFill/>
          </a:ln>
        </p:spPr>
      </p:pic>
      <p:pic>
        <p:nvPicPr>
          <p:cNvPr id="13" name="Picture 12" descr="http://aboutislam.net/wp-content/uploads/2016/01/Islamic-Way-of-Mourning-the-Dead.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9400" y="2209800"/>
            <a:ext cx="1798955" cy="1198880"/>
          </a:xfrm>
          <a:prstGeom prst="rect">
            <a:avLst/>
          </a:prstGeom>
          <a:noFill/>
          <a:ln>
            <a:noFill/>
          </a:ln>
        </p:spPr>
      </p:pic>
      <p:pic>
        <p:nvPicPr>
          <p:cNvPr id="14" name="Picture 13" descr="Related image"/>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4295" y="3776749"/>
            <a:ext cx="1828800" cy="1056033"/>
          </a:xfrm>
          <a:prstGeom prst="rect">
            <a:avLst/>
          </a:prstGeom>
          <a:noFill/>
          <a:ln>
            <a:noFill/>
          </a:ln>
        </p:spPr>
      </p:pic>
      <p:pic>
        <p:nvPicPr>
          <p:cNvPr id="15" name="Picture 2" descr="https://jonbarron.org/sites/default/files/how-to-help-grief-los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67383" y="3723105"/>
            <a:ext cx="1956393" cy="1163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thefearlessheart.org/wp-content/uploads/2013/04/mourning-twins-300web.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1649" y="457200"/>
            <a:ext cx="1911351" cy="1600085"/>
          </a:xfrm>
          <a:prstGeom prst="rect">
            <a:avLst/>
          </a:prstGeom>
          <a:noFill/>
          <a:ln>
            <a:noFill/>
          </a:ln>
        </p:spPr>
      </p:pic>
      <p:sp>
        <p:nvSpPr>
          <p:cNvPr id="17" name="TextBox 16"/>
          <p:cNvSpPr txBox="1"/>
          <p:nvPr/>
        </p:nvSpPr>
        <p:spPr>
          <a:xfrm>
            <a:off x="2352675" y="1026331"/>
            <a:ext cx="4276725" cy="369332"/>
          </a:xfrm>
          <a:prstGeom prst="rect">
            <a:avLst/>
          </a:prstGeom>
          <a:noFill/>
        </p:spPr>
        <p:txBody>
          <a:bodyPr wrap="square" rtlCol="0">
            <a:spAutoFit/>
          </a:bodyPr>
          <a:lstStyle/>
          <a:p>
            <a:r>
              <a:rPr lang="en-US" dirty="0">
                <a:solidFill>
                  <a:prstClr val="black"/>
                </a:solidFill>
              </a:rPr>
              <a:t>The outward expression of grief due to loss</a:t>
            </a:r>
          </a:p>
        </p:txBody>
      </p:sp>
      <p:pic>
        <p:nvPicPr>
          <p:cNvPr id="18" name="Picture 6" descr="https://upload.wikimedia.org/wikipedia/commons/e/ef/Old_woman_in_mourning%2C_photograph_by_H._Basedow.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9587" y="3550586"/>
            <a:ext cx="107670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i.dailymail.co.uk/i/pix/2013/02/05/article-2273591-1758E017000005DC-981_634x423.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9587" y="360878"/>
            <a:ext cx="1446530" cy="1171575"/>
          </a:xfrm>
          <a:prstGeom prst="rect">
            <a:avLst/>
          </a:prstGeom>
          <a:noFill/>
          <a:ln>
            <a:noFill/>
          </a:ln>
        </p:spPr>
      </p:pic>
      <p:sp>
        <p:nvSpPr>
          <p:cNvPr id="20" name="TextBox 19"/>
          <p:cNvSpPr txBox="1"/>
          <p:nvPr/>
        </p:nvSpPr>
        <p:spPr>
          <a:xfrm>
            <a:off x="2805347" y="1458982"/>
            <a:ext cx="3531801" cy="369332"/>
          </a:xfrm>
          <a:prstGeom prst="rect">
            <a:avLst/>
          </a:prstGeom>
          <a:noFill/>
        </p:spPr>
        <p:txBody>
          <a:bodyPr wrap="none" rtlCol="0">
            <a:spAutoFit/>
          </a:bodyPr>
          <a:lstStyle/>
          <a:p>
            <a:r>
              <a:rPr lang="en-US" dirty="0">
                <a:solidFill>
                  <a:prstClr val="black"/>
                </a:solidFill>
              </a:rPr>
              <a:t>Mourning = remembering with care</a:t>
            </a:r>
          </a:p>
        </p:txBody>
      </p:sp>
    </p:spTree>
    <p:extLst>
      <p:ext uri="{BB962C8B-B14F-4D97-AF65-F5344CB8AC3E}">
        <p14:creationId xmlns:p14="http://schemas.microsoft.com/office/powerpoint/2010/main" val="367889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https://i.pinimg.com/originals/07/21/be/0721be5971a58763af199d4810d6f6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2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http://slideplayer.com/slide/9631649/31/images/4/Worden%E2%80%99s+four+tasks+of+mourning.jpg"/>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6602930"/>
          </a:xfrm>
          <a:prstGeom prst="rect">
            <a:avLst/>
          </a:prstGeom>
          <a:noFill/>
          <a:ln>
            <a:noFill/>
          </a:ln>
        </p:spPr>
      </p:pic>
    </p:spTree>
    <p:extLst>
      <p:ext uri="{BB962C8B-B14F-4D97-AF65-F5344CB8AC3E}">
        <p14:creationId xmlns:p14="http://schemas.microsoft.com/office/powerpoint/2010/main" val="272107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Bereavement</a:t>
            </a:r>
          </a:p>
        </p:txBody>
      </p:sp>
      <p:sp>
        <p:nvSpPr>
          <p:cNvPr id="2" name="Content Placeholder 1"/>
          <p:cNvSpPr>
            <a:spLocks noGrp="1"/>
          </p:cNvSpPr>
          <p:nvPr>
            <p:ph idx="1"/>
          </p:nvPr>
        </p:nvSpPr>
        <p:spPr>
          <a:xfrm>
            <a:off x="202131" y="1600200"/>
            <a:ext cx="8624235" cy="4723598"/>
          </a:xfrm>
        </p:spPr>
        <p:txBody>
          <a:bodyPr>
            <a:normAutofit fontScale="85000" lnSpcReduction="20000"/>
          </a:bodyPr>
          <a:lstStyle/>
          <a:p>
            <a:r>
              <a:rPr lang="en-US" sz="3500" dirty="0"/>
              <a:t>The </a:t>
            </a:r>
            <a:r>
              <a:rPr lang="en-US" sz="3500" b="1" dirty="0"/>
              <a:t>period</a:t>
            </a:r>
            <a:r>
              <a:rPr lang="en-US" sz="3500" dirty="0"/>
              <a:t> after a </a:t>
            </a:r>
            <a:r>
              <a:rPr lang="en-US" sz="3500" b="1" dirty="0"/>
              <a:t>loss</a:t>
            </a:r>
            <a:r>
              <a:rPr lang="en-US" sz="3500" dirty="0"/>
              <a:t> during which </a:t>
            </a:r>
            <a:r>
              <a:rPr lang="en-US" sz="3500" b="1" dirty="0"/>
              <a:t>grief</a:t>
            </a:r>
            <a:r>
              <a:rPr lang="en-US" sz="3500" dirty="0"/>
              <a:t> is experienced and </a:t>
            </a:r>
            <a:r>
              <a:rPr lang="en-US" sz="3500" b="1" dirty="0"/>
              <a:t>mourning</a:t>
            </a:r>
            <a:r>
              <a:rPr lang="en-US" sz="3500" dirty="0"/>
              <a:t> occurs.</a:t>
            </a:r>
          </a:p>
          <a:p>
            <a:pPr marL="0" indent="0">
              <a:buNone/>
            </a:pPr>
            <a:endParaRPr lang="en-US" dirty="0"/>
          </a:p>
          <a:p>
            <a:r>
              <a:rPr lang="en-US" sz="3500" dirty="0"/>
              <a:t>Originates from the word “reave,” meaning "to be dispossessed" or “to be robbed.” </a:t>
            </a:r>
          </a:p>
          <a:p>
            <a:pPr marL="0" indent="0">
              <a:buNone/>
            </a:pPr>
            <a:endParaRPr lang="en-US" dirty="0"/>
          </a:p>
          <a:p>
            <a:r>
              <a:rPr lang="en-US" sz="3500" dirty="0"/>
              <a:t>It also means “to be torn apart” and “to have special needs.”</a:t>
            </a:r>
          </a:p>
          <a:p>
            <a:pPr marL="0" indent="0">
              <a:buNone/>
            </a:pPr>
            <a:endParaRPr lang="en-US" dirty="0"/>
          </a:p>
          <a:p>
            <a:r>
              <a:rPr lang="en-US" sz="3500" dirty="0"/>
              <a:t>Bereavement initiates grief, and grief tries to instinctively convert to mourning.</a:t>
            </a:r>
          </a:p>
        </p:txBody>
      </p:sp>
    </p:spTree>
    <p:extLst>
      <p:ext uri="{BB962C8B-B14F-4D97-AF65-F5344CB8AC3E}">
        <p14:creationId xmlns:p14="http://schemas.microsoft.com/office/powerpoint/2010/main" val="268840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https://whatsyourgrief.com/wp-content/uploads/2015/07/going-back-to-work-after-a-death-3-FB.png"/>
          <p:cNvPicPr/>
          <p:nvPr/>
        </p:nvPicPr>
        <p:blipFill>
          <a:blip r:embed="rId3">
            <a:extLst>
              <a:ext uri="{28A0092B-C50C-407E-A947-70E740481C1C}">
                <a14:useLocalDpi xmlns:a14="http://schemas.microsoft.com/office/drawing/2010/main" val="0"/>
              </a:ext>
            </a:extLst>
          </a:blip>
          <a:srcRect/>
          <a:stretch>
            <a:fillRect/>
          </a:stretch>
        </p:blipFill>
        <p:spPr bwMode="auto">
          <a:xfrm>
            <a:off x="9625" y="-1"/>
            <a:ext cx="9144000" cy="6651057"/>
          </a:xfrm>
          <a:prstGeom prst="rect">
            <a:avLst/>
          </a:prstGeom>
          <a:noFill/>
          <a:ln>
            <a:noFill/>
          </a:ln>
        </p:spPr>
      </p:pic>
    </p:spTree>
    <p:extLst>
      <p:ext uri="{BB962C8B-B14F-4D97-AF65-F5344CB8AC3E}">
        <p14:creationId xmlns:p14="http://schemas.microsoft.com/office/powerpoint/2010/main" val="197987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56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Children and Loss</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lvl="0"/>
            <a:r>
              <a:rPr lang="en-US" sz="2800" dirty="0">
                <a:solidFill>
                  <a:prstClr val="black"/>
                </a:solidFill>
              </a:rPr>
              <a:t>Loss</a:t>
            </a:r>
          </a:p>
          <a:p>
            <a:pPr lvl="0"/>
            <a:endParaRPr lang="en-US" sz="2800" dirty="0">
              <a:solidFill>
                <a:prstClr val="black"/>
              </a:solidFill>
            </a:endParaRPr>
          </a:p>
          <a:p>
            <a:pPr lvl="0"/>
            <a:r>
              <a:rPr lang="en-US" sz="2800" dirty="0">
                <a:solidFill>
                  <a:prstClr val="black"/>
                </a:solidFill>
              </a:rPr>
              <a:t>Grief</a:t>
            </a:r>
          </a:p>
          <a:p>
            <a:pPr lvl="0"/>
            <a:endParaRPr lang="en-US" sz="4000" dirty="0">
              <a:solidFill>
                <a:prstClr val="black"/>
              </a:solidFill>
            </a:endParaRPr>
          </a:p>
          <a:p>
            <a:pPr lvl="0"/>
            <a:r>
              <a:rPr lang="en-US" sz="2800" dirty="0">
                <a:solidFill>
                  <a:prstClr val="black"/>
                </a:solidFill>
              </a:rPr>
              <a:t>Mourning</a:t>
            </a:r>
          </a:p>
          <a:p>
            <a:pPr marL="0" lvl="0" indent="0">
              <a:buNone/>
            </a:pPr>
            <a:endParaRPr lang="en-US" sz="2800" dirty="0">
              <a:solidFill>
                <a:prstClr val="black"/>
              </a:solidFill>
            </a:endParaRPr>
          </a:p>
          <a:p>
            <a:pPr lvl="0"/>
            <a:r>
              <a:rPr lang="en-US" sz="2800" dirty="0">
                <a:solidFill>
                  <a:prstClr val="black"/>
                </a:solidFill>
              </a:rPr>
              <a:t>Bereavement</a:t>
            </a:r>
          </a:p>
          <a:p>
            <a:pPr marL="0" indent="0">
              <a:buNone/>
            </a:pPr>
            <a:endParaRPr lang="en-US" sz="2800" dirty="0"/>
          </a:p>
        </p:txBody>
      </p:sp>
      <p:pic>
        <p:nvPicPr>
          <p:cNvPr id="1028" name="Picture 4" descr="Image result for black children grie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685" y="3947160"/>
            <a:ext cx="2674619" cy="1783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671" y="1417638"/>
            <a:ext cx="2693635" cy="179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1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31202"/>
          </a:xfrm>
        </p:spPr>
        <p:txBody>
          <a:bodyPr>
            <a:normAutofit fontScale="90000"/>
          </a:bodyPr>
          <a:lstStyle/>
          <a:p>
            <a:r>
              <a:rPr lang="en-US" b="1" dirty="0"/>
              <a:t> </a:t>
            </a:r>
            <a:r>
              <a:rPr lang="en-US" sz="3600" b="1" dirty="0"/>
              <a:t>Children and Loss</a:t>
            </a:r>
          </a:p>
        </p:txBody>
      </p:sp>
      <p:sp>
        <p:nvSpPr>
          <p:cNvPr id="2" name="Content Placeholder 1"/>
          <p:cNvSpPr>
            <a:spLocks noGrp="1"/>
          </p:cNvSpPr>
          <p:nvPr>
            <p:ph idx="1"/>
          </p:nvPr>
        </p:nvSpPr>
        <p:spPr>
          <a:xfrm>
            <a:off x="457200" y="1417637"/>
            <a:ext cx="8229600" cy="5021663"/>
          </a:xfrm>
        </p:spPr>
        <p:txBody>
          <a:bodyPr>
            <a:normAutofit/>
          </a:bodyPr>
          <a:lstStyle/>
          <a:p>
            <a:r>
              <a:rPr lang="en-US" sz="2800" dirty="0"/>
              <a:t>Death of a pet</a:t>
            </a:r>
          </a:p>
          <a:p>
            <a:r>
              <a:rPr lang="en-US" sz="2800" dirty="0"/>
              <a:t>Death of a grandparent</a:t>
            </a:r>
          </a:p>
          <a:p>
            <a:r>
              <a:rPr lang="en-US" sz="2800" dirty="0"/>
              <a:t>A major move</a:t>
            </a:r>
          </a:p>
          <a:p>
            <a:r>
              <a:rPr lang="en-US" sz="2800" dirty="0"/>
              <a:t>Divorce of the child’s parents</a:t>
            </a:r>
          </a:p>
          <a:p>
            <a:r>
              <a:rPr lang="en-US" sz="2800" dirty="0"/>
              <a:t>Death of a parent(s)</a:t>
            </a:r>
          </a:p>
          <a:p>
            <a:r>
              <a:rPr lang="en-US" sz="2800" dirty="0"/>
              <a:t>Death of a playmate, friend, or relative</a:t>
            </a:r>
          </a:p>
          <a:p>
            <a:r>
              <a:rPr lang="en-US" sz="2800" dirty="0"/>
              <a:t>Debilitating injury to the child or someone important in the child’s life</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8139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969"/>
            <a:ext cx="8229600" cy="937191"/>
          </a:xfrm>
        </p:spPr>
        <p:txBody>
          <a:bodyPr>
            <a:normAutofit fontScale="90000"/>
          </a:bodyPr>
          <a:lstStyle/>
          <a:p>
            <a:r>
              <a:rPr lang="en-US" dirty="0"/>
              <a:t>Sometimes you lose </a:t>
            </a:r>
            <a:br>
              <a:rPr lang="en-US" dirty="0"/>
            </a:br>
            <a:endParaRPr lang="en-US" dirty="0"/>
          </a:p>
        </p:txBody>
      </p:sp>
      <p:sp>
        <p:nvSpPr>
          <p:cNvPr id="3" name="Content Placeholder 2"/>
          <p:cNvSpPr>
            <a:spLocks noGrp="1"/>
          </p:cNvSpPr>
          <p:nvPr>
            <p:ph idx="1"/>
          </p:nvPr>
        </p:nvSpPr>
        <p:spPr>
          <a:xfrm>
            <a:off x="340963" y="1216160"/>
            <a:ext cx="8345837" cy="4910003"/>
          </a:xfrm>
        </p:spPr>
        <p:txBody>
          <a:bodyPr/>
          <a:lstStyle/>
          <a:p>
            <a:r>
              <a:rPr lang="en-US" dirty="0"/>
              <a:t>Confidence</a:t>
            </a:r>
          </a:p>
          <a:p>
            <a:r>
              <a:rPr lang="en-US" dirty="0"/>
              <a:t>Health</a:t>
            </a:r>
          </a:p>
          <a:p>
            <a:r>
              <a:rPr lang="en-US" dirty="0"/>
              <a:t>Pets </a:t>
            </a:r>
          </a:p>
          <a:p>
            <a:r>
              <a:rPr lang="en-US" dirty="0"/>
              <a:t>People</a:t>
            </a:r>
          </a:p>
          <a:p>
            <a:r>
              <a:rPr lang="en-US" dirty="0"/>
              <a:t>Friends</a:t>
            </a:r>
          </a:p>
          <a:p>
            <a:endParaRPr lang="en-US" dirty="0"/>
          </a:p>
          <a:p>
            <a:endParaRPr lang="en-US" dirty="0"/>
          </a:p>
          <a:p>
            <a:endParaRPr lang="en-US" dirty="0"/>
          </a:p>
        </p:txBody>
      </p:sp>
    </p:spTree>
    <p:extLst>
      <p:ext uri="{BB962C8B-B14F-4D97-AF65-F5344CB8AC3E}">
        <p14:creationId xmlns:p14="http://schemas.microsoft.com/office/powerpoint/2010/main" val="101391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75042"/>
          </a:xfrm>
        </p:spPr>
        <p:txBody>
          <a:bodyPr/>
          <a:lstStyle/>
          <a:p>
            <a:r>
              <a:rPr lang="en-US" dirty="0"/>
              <a:t>Divorce</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800" dirty="0">
                <a:solidFill>
                  <a:srgbClr val="323232"/>
                </a:solidFill>
                <a:latin typeface="Open Sans"/>
              </a:rPr>
              <a:t>Physical Loss: Broken Family</a:t>
            </a:r>
          </a:p>
          <a:p>
            <a:pPr marL="0" indent="0">
              <a:buNone/>
            </a:pPr>
            <a:endParaRPr lang="en-US" sz="2800" dirty="0">
              <a:solidFill>
                <a:srgbClr val="323232"/>
              </a:solidFill>
              <a:latin typeface="Open Sans"/>
            </a:endParaRPr>
          </a:p>
          <a:p>
            <a:pPr marL="0" indent="0">
              <a:buNone/>
            </a:pPr>
            <a:r>
              <a:rPr lang="en-US" sz="2800" dirty="0">
                <a:solidFill>
                  <a:srgbClr val="323232"/>
                </a:solidFill>
                <a:latin typeface="Open Sans"/>
              </a:rPr>
              <a:t>Loss of a sense of safety</a:t>
            </a:r>
          </a:p>
          <a:p>
            <a:pPr marL="0" indent="0">
              <a:buNone/>
            </a:pPr>
            <a:endParaRPr lang="en-US" sz="2800" dirty="0">
              <a:solidFill>
                <a:srgbClr val="323232"/>
              </a:solidFill>
              <a:latin typeface="Open Sans"/>
            </a:endParaRP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6204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Secondary Loss</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800" dirty="0"/>
              <a:t>Changed Relationships</a:t>
            </a:r>
          </a:p>
          <a:p>
            <a:pPr marL="0" indent="0">
              <a:buNone/>
            </a:pPr>
            <a:endParaRPr lang="en-US" sz="2800" dirty="0"/>
          </a:p>
          <a:p>
            <a:pPr marL="0" indent="0">
              <a:buNone/>
            </a:pPr>
            <a:r>
              <a:rPr lang="en-US" sz="2800" dirty="0"/>
              <a:t>Change in Lifestyle</a:t>
            </a:r>
          </a:p>
          <a:p>
            <a:pPr marL="0" indent="0">
              <a:buNone/>
            </a:pPr>
            <a:endParaRPr lang="en-US" sz="2800" dirty="0"/>
          </a:p>
          <a:p>
            <a:pPr marL="0" indent="0">
              <a:buNone/>
            </a:pPr>
            <a:r>
              <a:rPr lang="en-US" sz="2800" dirty="0"/>
              <a:t>Change in Peer Group</a:t>
            </a:r>
          </a:p>
          <a:p>
            <a:pPr marL="0" indent="0">
              <a:buNone/>
            </a:pPr>
            <a:endParaRPr lang="en-US" sz="2800" dirty="0"/>
          </a:p>
          <a:p>
            <a:pPr marL="0" indent="0">
              <a:buNone/>
            </a:pPr>
            <a:r>
              <a:rPr lang="en-US" sz="2800" dirty="0"/>
              <a:t>Change in plans for the future</a:t>
            </a:r>
          </a:p>
          <a:p>
            <a:pPr marL="0" indent="0">
              <a:buNone/>
            </a:pPr>
            <a:endParaRPr lang="en-US" sz="2800" dirty="0"/>
          </a:p>
          <a:p>
            <a:pPr marL="0" indent="0">
              <a:buNone/>
            </a:pPr>
            <a:r>
              <a:rPr lang="en-US" sz="2800" dirty="0"/>
              <a:t>Decreased sense of security and safety</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3374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75042"/>
          </a:xfrm>
        </p:spPr>
        <p:txBody>
          <a:bodyPr/>
          <a:lstStyle/>
          <a:p>
            <a:r>
              <a:rPr lang="en-US" dirty="0"/>
              <a:t>Hidden Loss</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800" dirty="0">
                <a:solidFill>
                  <a:srgbClr val="323232"/>
                </a:solidFill>
                <a:latin typeface="Open Sans"/>
              </a:rPr>
              <a:t>Loss of Trust, </a:t>
            </a:r>
          </a:p>
          <a:p>
            <a:pPr marL="0" indent="0">
              <a:buNone/>
            </a:pPr>
            <a:endParaRPr lang="en-US" sz="2800" dirty="0">
              <a:solidFill>
                <a:srgbClr val="323232"/>
              </a:solidFill>
              <a:latin typeface="Open Sans"/>
            </a:endParaRPr>
          </a:p>
          <a:p>
            <a:pPr marL="0" indent="0">
              <a:buNone/>
            </a:pPr>
            <a:r>
              <a:rPr lang="en-US" sz="2800" dirty="0">
                <a:solidFill>
                  <a:srgbClr val="323232"/>
                </a:solidFill>
                <a:latin typeface="Open Sans"/>
              </a:rPr>
              <a:t>Loss of Safety </a:t>
            </a:r>
          </a:p>
          <a:p>
            <a:pPr marL="0" indent="0">
              <a:buNone/>
            </a:pPr>
            <a:endParaRPr lang="en-US" sz="2800" dirty="0">
              <a:solidFill>
                <a:srgbClr val="323232"/>
              </a:solidFill>
              <a:latin typeface="Open Sans"/>
            </a:endParaRPr>
          </a:p>
          <a:p>
            <a:pPr marL="0" indent="0">
              <a:buNone/>
            </a:pPr>
            <a:r>
              <a:rPr lang="en-US" sz="2800" dirty="0">
                <a:solidFill>
                  <a:srgbClr val="323232"/>
                </a:solidFill>
                <a:latin typeface="Open Sans"/>
              </a:rPr>
              <a:t>Loss of Control </a:t>
            </a: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58872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1755"/>
          </a:xfrm>
        </p:spPr>
        <p:txBody>
          <a:bodyPr>
            <a:normAutofit fontScale="90000"/>
          </a:bodyPr>
          <a:lstStyle/>
          <a:p>
            <a:r>
              <a:rPr lang="en-US" dirty="0"/>
              <a:t>Three Questions</a:t>
            </a:r>
          </a:p>
        </p:txBody>
      </p:sp>
      <p:sp>
        <p:nvSpPr>
          <p:cNvPr id="2" name="Content Placeholder 1"/>
          <p:cNvSpPr>
            <a:spLocks noGrp="1"/>
          </p:cNvSpPr>
          <p:nvPr>
            <p:ph idx="1"/>
          </p:nvPr>
        </p:nvSpPr>
        <p:spPr>
          <a:xfrm>
            <a:off x="340963" y="976393"/>
            <a:ext cx="8345837" cy="5338920"/>
          </a:xfrm>
        </p:spPr>
        <p:txBody>
          <a:bodyPr>
            <a:normAutofit/>
          </a:bodyPr>
          <a:lstStyle/>
          <a:p>
            <a:pPr marL="0" lvl="0" indent="0" defTabSz="914400">
              <a:spcBef>
                <a:spcPts val="0"/>
              </a:spcBef>
              <a:buNone/>
            </a:pPr>
            <a:endParaRPr lang="en-US" dirty="0">
              <a:solidFill>
                <a:prstClr val="black"/>
              </a:solidFill>
            </a:endParaRPr>
          </a:p>
          <a:p>
            <a:pPr marL="0" lvl="0" indent="0" defTabSz="914400">
              <a:spcBef>
                <a:spcPts val="0"/>
              </a:spcBef>
              <a:buNone/>
            </a:pPr>
            <a:r>
              <a:rPr lang="en-US" dirty="0">
                <a:solidFill>
                  <a:prstClr val="black"/>
                </a:solidFill>
              </a:rPr>
              <a:t>1. Did I cause this to happen? </a:t>
            </a:r>
          </a:p>
          <a:p>
            <a:pPr marL="0" lvl="0" indent="0" defTabSz="914400">
              <a:spcBef>
                <a:spcPts val="0"/>
              </a:spcBef>
              <a:buNone/>
            </a:pPr>
            <a:endParaRPr lang="en-US" dirty="0">
              <a:solidFill>
                <a:prstClr val="black"/>
              </a:solidFill>
            </a:endParaRPr>
          </a:p>
          <a:p>
            <a:pPr marL="0" lvl="0" indent="0" defTabSz="914400">
              <a:spcBef>
                <a:spcPts val="0"/>
              </a:spcBef>
              <a:buNone/>
            </a:pPr>
            <a:r>
              <a:rPr lang="en-US" dirty="0">
                <a:solidFill>
                  <a:prstClr val="black"/>
                </a:solidFill>
              </a:rPr>
              <a:t>2. Will it happen to me? </a:t>
            </a:r>
          </a:p>
          <a:p>
            <a:pPr marL="0" lvl="0" indent="0" defTabSz="914400">
              <a:spcBef>
                <a:spcPts val="0"/>
              </a:spcBef>
              <a:buNone/>
            </a:pPr>
            <a:endParaRPr lang="en-US" dirty="0">
              <a:solidFill>
                <a:prstClr val="black"/>
              </a:solidFill>
            </a:endParaRPr>
          </a:p>
          <a:p>
            <a:pPr marL="0" lvl="0" indent="0" defTabSz="914400">
              <a:spcBef>
                <a:spcPts val="0"/>
              </a:spcBef>
              <a:buNone/>
            </a:pPr>
            <a:r>
              <a:rPr lang="en-US" dirty="0">
                <a:solidFill>
                  <a:prstClr val="black"/>
                </a:solidFill>
              </a:rPr>
              <a:t>3. Who will take care of me now?</a:t>
            </a:r>
            <a:br>
              <a:rPr lang="en-US" dirty="0">
                <a:solidFill>
                  <a:prstClr val="black"/>
                </a:solidFill>
              </a:rPr>
            </a:br>
            <a:r>
              <a:rPr lang="en-US" sz="2000" dirty="0">
                <a:solidFill>
                  <a:prstClr val="black"/>
                </a:solidFill>
              </a:rPr>
              <a:t>(</a:t>
            </a:r>
            <a:r>
              <a:rPr lang="en-US" sz="2000" b="1" dirty="0">
                <a:solidFill>
                  <a:prstClr val="black"/>
                </a:solidFill>
              </a:rPr>
              <a:t>or if something happens to my surviving caretaker)?</a:t>
            </a:r>
            <a:endParaRPr lang="en-US" sz="2000" b="1" dirty="0"/>
          </a:p>
        </p:txBody>
      </p:sp>
    </p:spTree>
    <p:extLst>
      <p:ext uri="{BB962C8B-B14F-4D97-AF65-F5344CB8AC3E}">
        <p14:creationId xmlns:p14="http://schemas.microsoft.com/office/powerpoint/2010/main" val="202066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9282"/>
          </a:xfrm>
        </p:spPr>
        <p:txBody>
          <a:bodyPr>
            <a:normAutofit/>
          </a:bodyPr>
          <a:lstStyle/>
          <a:p>
            <a:r>
              <a:rPr lang="en-US" sz="3200" b="1" dirty="0"/>
              <a:t>Four concepts of Death</a:t>
            </a:r>
          </a:p>
        </p:txBody>
      </p:sp>
      <p:sp>
        <p:nvSpPr>
          <p:cNvPr id="2" name="Content Placeholder 1"/>
          <p:cNvSpPr>
            <a:spLocks noGrp="1"/>
          </p:cNvSpPr>
          <p:nvPr>
            <p:ph idx="1"/>
          </p:nvPr>
        </p:nvSpPr>
        <p:spPr>
          <a:xfrm>
            <a:off x="457200" y="883920"/>
            <a:ext cx="8229600" cy="5555380"/>
          </a:xfrm>
        </p:spPr>
        <p:txBody>
          <a:bodyPr>
            <a:normAutofit/>
          </a:bodyPr>
          <a:lstStyle/>
          <a:p>
            <a:pPr marL="0" indent="0">
              <a:buNone/>
            </a:pPr>
            <a:endParaRPr lang="en-US" sz="2800" dirty="0"/>
          </a:p>
          <a:p>
            <a:pPr marL="514350" indent="-514350">
              <a:buAutoNum type="arabicPeriod"/>
            </a:pPr>
            <a:r>
              <a:rPr lang="en-US" sz="2800" dirty="0"/>
              <a:t>Death is irreversible.</a:t>
            </a:r>
          </a:p>
          <a:p>
            <a:pPr marL="514350" indent="-514350">
              <a:buAutoNum type="arabicPeriod"/>
            </a:pPr>
            <a:endParaRPr lang="en-US" sz="2800" dirty="0"/>
          </a:p>
          <a:p>
            <a:pPr marL="0" indent="0">
              <a:buNone/>
            </a:pPr>
            <a:r>
              <a:rPr lang="en-US" sz="2800" dirty="0"/>
              <a:t>2. All life functions end completely at the time of death</a:t>
            </a:r>
          </a:p>
          <a:p>
            <a:pPr marL="0" indent="0">
              <a:buNone/>
            </a:pPr>
            <a:endParaRPr lang="en-US" sz="2800" dirty="0"/>
          </a:p>
          <a:p>
            <a:pPr marL="0" indent="0">
              <a:buNone/>
            </a:pPr>
            <a:r>
              <a:rPr lang="en-US" sz="2800" dirty="0"/>
              <a:t>3. Everything that is alive eventually dies</a:t>
            </a:r>
          </a:p>
          <a:p>
            <a:pPr marL="0" indent="0">
              <a:buNone/>
            </a:pPr>
            <a:endParaRPr lang="en-US" sz="2800" dirty="0"/>
          </a:p>
          <a:p>
            <a:pPr marL="0" indent="0">
              <a:buNone/>
            </a:pPr>
            <a:r>
              <a:rPr lang="en-US" sz="2800" dirty="0"/>
              <a:t>4. There are physical reasons why someone dies.</a:t>
            </a:r>
          </a:p>
        </p:txBody>
      </p:sp>
    </p:spTree>
    <p:extLst>
      <p:ext uri="{BB962C8B-B14F-4D97-AF65-F5344CB8AC3E}">
        <p14:creationId xmlns:p14="http://schemas.microsoft.com/office/powerpoint/2010/main" val="200394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Special Times Loss</a:t>
            </a:r>
          </a:p>
        </p:txBody>
      </p:sp>
      <p:sp>
        <p:nvSpPr>
          <p:cNvPr id="2" name="Content Placeholder 1"/>
          <p:cNvSpPr>
            <a:spLocks noGrp="1"/>
          </p:cNvSpPr>
          <p:nvPr>
            <p:ph idx="1"/>
          </p:nvPr>
        </p:nvSpPr>
        <p:spPr>
          <a:xfrm>
            <a:off x="457200" y="1310640"/>
            <a:ext cx="8229600" cy="4671460"/>
          </a:xfrm>
        </p:spPr>
        <p:txBody>
          <a:bodyPr>
            <a:normAutofit/>
          </a:bodyPr>
          <a:lstStyle/>
          <a:p>
            <a:r>
              <a:rPr lang="en-US" sz="2800" dirty="0"/>
              <a:t>Holidays</a:t>
            </a:r>
          </a:p>
          <a:p>
            <a:r>
              <a:rPr lang="en-US" sz="2800" dirty="0"/>
              <a:t>Birthdays</a:t>
            </a:r>
          </a:p>
          <a:p>
            <a:r>
              <a:rPr lang="en-US" sz="2800" dirty="0"/>
              <a:t>Moves to a new grade or school</a:t>
            </a:r>
          </a:p>
          <a:p>
            <a:r>
              <a:rPr lang="en-US" sz="2800" dirty="0"/>
              <a:t>Celebrations</a:t>
            </a:r>
          </a:p>
          <a:p>
            <a:r>
              <a:rPr lang="en-US" sz="2800" dirty="0"/>
              <a:t>Awards, graduations, recognition</a:t>
            </a:r>
          </a:p>
          <a:p>
            <a:r>
              <a:rPr lang="en-US" sz="2800" dirty="0"/>
              <a:t>Rites of passage:</a:t>
            </a:r>
            <a:br>
              <a:rPr lang="en-US" sz="2800" dirty="0"/>
            </a:br>
            <a:r>
              <a:rPr lang="en-US" sz="2800" dirty="0"/>
              <a:t>a. first bicycle,</a:t>
            </a:r>
            <a:br>
              <a:rPr lang="en-US" sz="2800" dirty="0"/>
            </a:br>
            <a:r>
              <a:rPr lang="en-US" sz="2800" dirty="0"/>
              <a:t>b. first job, </a:t>
            </a:r>
            <a:br>
              <a:rPr lang="en-US" sz="2800" dirty="0"/>
            </a:br>
            <a:r>
              <a:rPr lang="en-US" sz="2800" dirty="0"/>
              <a:t>c. first date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6338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Children and Grief</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lvl="0"/>
            <a:r>
              <a:rPr lang="en-US" sz="2800" dirty="0">
                <a:solidFill>
                  <a:prstClr val="black"/>
                </a:solidFill>
              </a:rPr>
              <a:t>Loss</a:t>
            </a:r>
          </a:p>
          <a:p>
            <a:pPr lvl="0"/>
            <a:endParaRPr lang="en-US" sz="2800" dirty="0">
              <a:solidFill>
                <a:prstClr val="black"/>
              </a:solidFill>
            </a:endParaRPr>
          </a:p>
          <a:p>
            <a:pPr lvl="0"/>
            <a:r>
              <a:rPr lang="en-US" sz="2800" dirty="0">
                <a:solidFill>
                  <a:prstClr val="black"/>
                </a:solidFill>
              </a:rPr>
              <a:t>Grief</a:t>
            </a:r>
          </a:p>
          <a:p>
            <a:pPr lvl="0"/>
            <a:endParaRPr lang="en-US" sz="4000" dirty="0">
              <a:solidFill>
                <a:prstClr val="black"/>
              </a:solidFill>
            </a:endParaRPr>
          </a:p>
          <a:p>
            <a:pPr lvl="0"/>
            <a:r>
              <a:rPr lang="en-US" sz="2800" dirty="0">
                <a:solidFill>
                  <a:prstClr val="black"/>
                </a:solidFill>
              </a:rPr>
              <a:t>Mourning</a:t>
            </a:r>
          </a:p>
          <a:p>
            <a:pPr marL="0" lvl="0" indent="0">
              <a:buNone/>
            </a:pPr>
            <a:endParaRPr lang="en-US" sz="2800" dirty="0">
              <a:solidFill>
                <a:prstClr val="black"/>
              </a:solidFill>
            </a:endParaRPr>
          </a:p>
          <a:p>
            <a:pPr lvl="0"/>
            <a:r>
              <a:rPr lang="en-US" sz="2800" dirty="0">
                <a:solidFill>
                  <a:prstClr val="black"/>
                </a:solidFill>
              </a:rPr>
              <a:t>Bereavement</a:t>
            </a:r>
          </a:p>
          <a:p>
            <a:pPr marL="0" indent="0">
              <a:buNone/>
            </a:pPr>
            <a:endParaRPr lang="en-US" sz="2800" dirty="0"/>
          </a:p>
        </p:txBody>
      </p:sp>
      <p:pic>
        <p:nvPicPr>
          <p:cNvPr id="2050" name="Picture 2" descr="Image result for children and gr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068" y="3825240"/>
            <a:ext cx="1872082" cy="2255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ildren grie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184" y="1325880"/>
            <a:ext cx="2567966" cy="187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2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normAutofit/>
          </a:bodyPr>
          <a:lstStyle/>
          <a:p>
            <a:pPr marL="0" indent="0">
              <a:buNone/>
            </a:pPr>
            <a:r>
              <a:rPr lang="en-US" dirty="0"/>
              <a:t>Distinguish: Loss, Grief, Mourning and bereavement</a:t>
            </a:r>
          </a:p>
          <a:p>
            <a:endParaRPr lang="en-US" sz="2200" dirty="0"/>
          </a:p>
          <a:p>
            <a:r>
              <a:rPr lang="en-US" sz="2000" dirty="0"/>
              <a:t>Examine how children deal with loss</a:t>
            </a:r>
          </a:p>
          <a:p>
            <a:endParaRPr lang="en-US" sz="2000" dirty="0"/>
          </a:p>
          <a:p>
            <a:endParaRPr lang="en-US" sz="2000" dirty="0"/>
          </a:p>
          <a:p>
            <a:endParaRPr lang="en-US" sz="2000" dirty="0"/>
          </a:p>
          <a:p>
            <a:r>
              <a:rPr lang="en-US" dirty="0"/>
              <a:t>Life Without (New Normal)</a:t>
            </a:r>
          </a:p>
        </p:txBody>
      </p:sp>
    </p:spTree>
    <p:extLst>
      <p:ext uri="{BB962C8B-B14F-4D97-AF65-F5344CB8AC3E}">
        <p14:creationId xmlns:p14="http://schemas.microsoft.com/office/powerpoint/2010/main" val="1667534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61682"/>
          </a:xfrm>
        </p:spPr>
        <p:txBody>
          <a:bodyPr>
            <a:normAutofit fontScale="90000"/>
          </a:bodyPr>
          <a:lstStyle/>
          <a:p>
            <a:r>
              <a:rPr lang="en-US" b="1" dirty="0"/>
              <a:t>Children and Grief</a:t>
            </a:r>
          </a:p>
        </p:txBody>
      </p:sp>
      <p:sp>
        <p:nvSpPr>
          <p:cNvPr id="2" name="Content Placeholder 1"/>
          <p:cNvSpPr>
            <a:spLocks noGrp="1"/>
          </p:cNvSpPr>
          <p:nvPr>
            <p:ph idx="1"/>
          </p:nvPr>
        </p:nvSpPr>
        <p:spPr>
          <a:xfrm>
            <a:off x="457200" y="1036321"/>
            <a:ext cx="8229600" cy="5402980"/>
          </a:xfrm>
        </p:spPr>
        <p:txBody>
          <a:bodyPr>
            <a:normAutofit lnSpcReduction="10000"/>
          </a:bodyPr>
          <a:lstStyle/>
          <a:p>
            <a:pPr marL="0" indent="0">
              <a:buNone/>
            </a:pPr>
            <a:endParaRPr lang="en-US" sz="2800" dirty="0"/>
          </a:p>
          <a:p>
            <a:pPr marL="0" indent="0">
              <a:buNone/>
            </a:pPr>
            <a:r>
              <a:rPr lang="en-US" sz="2800" dirty="0"/>
              <a:t>1)   Children of all ages experience grief.</a:t>
            </a:r>
          </a:p>
          <a:p>
            <a:pPr marL="0" indent="0">
              <a:buNone/>
            </a:pPr>
            <a:endParaRPr lang="en-US" sz="2800" dirty="0"/>
          </a:p>
          <a:p>
            <a:pPr marL="0" indent="0">
              <a:buNone/>
            </a:pPr>
            <a:r>
              <a:rPr lang="en-US" sz="2800" dirty="0"/>
              <a:t>2)   Children tend to grieve differently than adults.</a:t>
            </a:r>
          </a:p>
          <a:p>
            <a:pPr marL="0" indent="0">
              <a:buNone/>
            </a:pPr>
            <a:endParaRPr lang="en-US" sz="2800" dirty="0"/>
          </a:p>
          <a:p>
            <a:pPr marL="0" indent="0">
              <a:buNone/>
            </a:pPr>
            <a:r>
              <a:rPr lang="en-US" sz="2800" dirty="0"/>
              <a:t>3)   Children “grow up” with grief, revisiting it at each developmental stage, understanding it in new ways the older they become.</a:t>
            </a:r>
          </a:p>
          <a:p>
            <a:pPr marL="0" indent="0">
              <a:buNone/>
            </a:pPr>
            <a:endParaRPr lang="en-US" sz="2800" dirty="0"/>
          </a:p>
          <a:p>
            <a:pPr marL="0" indent="0">
              <a:buNone/>
            </a:pPr>
            <a:r>
              <a:rPr lang="en-US" sz="2800" dirty="0"/>
              <a:t>4)   Children can be forgotten in their grief, especially when surviving parents, siblings or grandparents are grieving too.</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540674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3600" b="1" dirty="0"/>
              <a:t>Video : Backdraft</a:t>
            </a:r>
          </a:p>
        </p:txBody>
      </p:sp>
    </p:spTree>
    <p:extLst>
      <p:ext uri="{BB962C8B-B14F-4D97-AF65-F5344CB8AC3E}">
        <p14:creationId xmlns:p14="http://schemas.microsoft.com/office/powerpoint/2010/main" val="342765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t>Myths About Child Grieving</a:t>
            </a:r>
          </a:p>
        </p:txBody>
      </p:sp>
      <p:sp>
        <p:nvSpPr>
          <p:cNvPr id="2" name="Content Placeholder 1"/>
          <p:cNvSpPr>
            <a:spLocks noGrp="1"/>
          </p:cNvSpPr>
          <p:nvPr>
            <p:ph idx="1"/>
          </p:nvPr>
        </p:nvSpPr>
        <p:spPr>
          <a:xfrm>
            <a:off x="457200" y="1173797"/>
            <a:ext cx="8229600" cy="5021663"/>
          </a:xfrm>
        </p:spPr>
        <p:txBody>
          <a:bodyPr>
            <a:normAutofit/>
          </a:bodyPr>
          <a:lstStyle/>
          <a:p>
            <a:pPr marL="0" indent="0">
              <a:buNone/>
            </a:pPr>
            <a:r>
              <a:rPr lang="en-US" sz="1800" b="1" dirty="0">
                <a:solidFill>
                  <a:srgbClr val="202D39"/>
                </a:solidFill>
                <a:latin typeface="Cambria" panose="02040503050406030204" pitchFamily="18" charset="0"/>
              </a:rPr>
              <a:t>1: Grief and mourning are the same experience.</a:t>
            </a:r>
            <a:endParaRPr lang="en-US" sz="1800" dirty="0">
              <a:latin typeface="Cambria" panose="02040503050406030204" pitchFamily="18" charset="0"/>
            </a:endParaRPr>
          </a:p>
          <a:p>
            <a:pPr marL="0" indent="0">
              <a:buNone/>
            </a:pPr>
            <a:r>
              <a:rPr lang="en-US" sz="1800" b="1" dirty="0">
                <a:solidFill>
                  <a:srgbClr val="202D39"/>
                </a:solidFill>
                <a:latin typeface="Cambria" panose="02040503050406030204" pitchFamily="18" charset="0"/>
              </a:rPr>
              <a:t>2: A child’s grief and mourning is short in duration</a:t>
            </a:r>
            <a:endParaRPr lang="en-US" sz="1800" dirty="0">
              <a:latin typeface="Cambria" panose="02040503050406030204" pitchFamily="18" charset="0"/>
            </a:endParaRPr>
          </a:p>
          <a:p>
            <a:pPr marL="0" indent="0">
              <a:buNone/>
            </a:pPr>
            <a:r>
              <a:rPr lang="en-US" sz="1800" b="1" dirty="0">
                <a:solidFill>
                  <a:srgbClr val="202D39"/>
                </a:solidFill>
                <a:latin typeface="Lato"/>
              </a:rPr>
              <a:t>3: There is a predictable and orderly stage-like progression to the child’s experience of grief and mourning.</a:t>
            </a:r>
          </a:p>
          <a:p>
            <a:pPr marL="0" indent="0">
              <a:buNone/>
            </a:pPr>
            <a:r>
              <a:rPr lang="en-US" sz="1800" b="1" dirty="0">
                <a:solidFill>
                  <a:srgbClr val="202D39"/>
                </a:solidFill>
                <a:latin typeface="Lato"/>
              </a:rPr>
              <a:t>4: Infants and toddlers are too young to grieve and mourn.</a:t>
            </a:r>
          </a:p>
          <a:p>
            <a:pPr marL="0" indent="0">
              <a:buNone/>
            </a:pPr>
            <a:r>
              <a:rPr lang="en-US" sz="1800" b="1" dirty="0">
                <a:solidFill>
                  <a:srgbClr val="202D39"/>
                </a:solidFill>
                <a:latin typeface="Lato"/>
              </a:rPr>
              <a:t>5: The grief and mourning of adults surrounding bereaved children doesn’t have any impact on them</a:t>
            </a:r>
          </a:p>
          <a:p>
            <a:pPr marL="0" indent="0">
              <a:buNone/>
            </a:pPr>
            <a:r>
              <a:rPr lang="en-US" sz="1800" b="1" dirty="0">
                <a:solidFill>
                  <a:srgbClr val="202D39"/>
                </a:solidFill>
                <a:latin typeface="Lato"/>
              </a:rPr>
              <a:t>6: The trauma of childhood bereavement always leads to a maladjusted adult life</a:t>
            </a:r>
          </a:p>
          <a:p>
            <a:pPr marL="0" indent="0">
              <a:buNone/>
            </a:pPr>
            <a:r>
              <a:rPr lang="en-US" sz="1800" b="1" dirty="0">
                <a:solidFill>
                  <a:srgbClr val="202D39"/>
                </a:solidFill>
                <a:latin typeface="Lato"/>
              </a:rPr>
              <a:t>7: Children are better off if they don’t attend funerals</a:t>
            </a:r>
          </a:p>
          <a:p>
            <a:pPr marL="0" indent="0">
              <a:buNone/>
            </a:pPr>
            <a:r>
              <a:rPr lang="en-US" sz="1800" b="1" dirty="0">
                <a:solidFill>
                  <a:srgbClr val="202D39"/>
                </a:solidFill>
                <a:latin typeface="Lato"/>
              </a:rPr>
              <a:t>8: Children who express tears are being “weak” and harming themselves in the long run</a:t>
            </a:r>
          </a:p>
          <a:p>
            <a:pPr marL="0" indent="0">
              <a:buNone/>
            </a:pPr>
            <a:r>
              <a:rPr lang="en-US" sz="1800" b="1" dirty="0">
                <a:solidFill>
                  <a:srgbClr val="202D39"/>
                </a:solidFill>
                <a:latin typeface="Lato"/>
              </a:rPr>
              <a:t>9: Adults should be able to instantly teach children about religion and death.</a:t>
            </a:r>
          </a:p>
          <a:p>
            <a:pPr marL="0" indent="0">
              <a:buNone/>
            </a:pPr>
            <a:r>
              <a:rPr lang="en-US" sz="1800" b="1" dirty="0">
                <a:solidFill>
                  <a:srgbClr val="202D39"/>
                </a:solidFill>
                <a:latin typeface="Lato"/>
              </a:rPr>
              <a:t>10: The goal in helping bereaved children is to “get them over” grief and mourning</a:t>
            </a:r>
            <a:endParaRPr lang="en-US" sz="1800" b="1" dirty="0"/>
          </a:p>
        </p:txBody>
      </p:sp>
    </p:spTree>
    <p:extLst>
      <p:ext uri="{BB962C8B-B14F-4D97-AF65-F5344CB8AC3E}">
        <p14:creationId xmlns:p14="http://schemas.microsoft.com/office/powerpoint/2010/main" val="4107117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a:t>
            </a:r>
          </a:p>
        </p:txBody>
      </p:sp>
      <p:sp>
        <p:nvSpPr>
          <p:cNvPr id="3" name="Content Placeholder 2"/>
          <p:cNvSpPr>
            <a:spLocks noGrp="1"/>
          </p:cNvSpPr>
          <p:nvPr>
            <p:ph sz="half" idx="1"/>
          </p:nvPr>
        </p:nvSpPr>
        <p:spPr>
          <a:xfrm>
            <a:off x="457200" y="1600200"/>
            <a:ext cx="4038600" cy="5048573"/>
          </a:xfrm>
        </p:spPr>
        <p:txBody>
          <a:bodyPr>
            <a:noAutofit/>
          </a:bodyPr>
          <a:lstStyle/>
          <a:p>
            <a:r>
              <a:rPr lang="en-US" sz="2400" dirty="0">
                <a:solidFill>
                  <a:srgbClr val="000000"/>
                </a:solidFill>
                <a:latin typeface="tahoma,arial,helvetica,sans-serif"/>
              </a:rPr>
              <a:t>oceans of tears</a:t>
            </a:r>
            <a:endParaRPr lang="en-US" sz="2400" dirty="0">
              <a:solidFill>
                <a:srgbClr val="000000"/>
              </a:solidFill>
              <a:latin typeface="tahoma"/>
            </a:endParaRPr>
          </a:p>
          <a:p>
            <a:r>
              <a:rPr lang="en-US" sz="2400" dirty="0">
                <a:solidFill>
                  <a:srgbClr val="000000"/>
                </a:solidFill>
                <a:latin typeface="tahoma,arial,helvetica,sans-serif"/>
              </a:rPr>
              <a:t>crying at unexpected times</a:t>
            </a:r>
            <a:endParaRPr lang="en-US" sz="2400" dirty="0">
              <a:solidFill>
                <a:srgbClr val="000000"/>
              </a:solidFill>
              <a:latin typeface="tahoma"/>
            </a:endParaRPr>
          </a:p>
          <a:p>
            <a:r>
              <a:rPr lang="en-US" sz="2400" dirty="0">
                <a:solidFill>
                  <a:srgbClr val="000000"/>
                </a:solidFill>
                <a:latin typeface="tahoma,arial,helvetica,sans-serif"/>
              </a:rPr>
              <a:t>having strong feelings about seemingly small things</a:t>
            </a:r>
            <a:endParaRPr lang="en-US" sz="2400" dirty="0">
              <a:solidFill>
                <a:srgbClr val="000000"/>
              </a:solidFill>
              <a:latin typeface="tahoma"/>
            </a:endParaRPr>
          </a:p>
          <a:p>
            <a:r>
              <a:rPr lang="en-US" sz="2400" dirty="0">
                <a:solidFill>
                  <a:srgbClr val="000000"/>
                </a:solidFill>
                <a:latin typeface="tahoma,arial,helvetica,sans-serif"/>
              </a:rPr>
              <a:t>over-reacting to a situation</a:t>
            </a:r>
            <a:endParaRPr lang="en-US" sz="2400" dirty="0">
              <a:solidFill>
                <a:srgbClr val="000000"/>
              </a:solidFill>
              <a:latin typeface="tahoma"/>
            </a:endParaRPr>
          </a:p>
          <a:p>
            <a:r>
              <a:rPr lang="en-US" sz="2400" dirty="0">
                <a:solidFill>
                  <a:srgbClr val="000000"/>
                </a:solidFill>
                <a:latin typeface="tahoma,arial,helvetica,sans-serif"/>
              </a:rPr>
              <a:t>inability to concentrate or focus</a:t>
            </a:r>
            <a:endParaRPr lang="en-US" sz="2400" dirty="0">
              <a:solidFill>
                <a:srgbClr val="000000"/>
              </a:solidFill>
              <a:latin typeface="tahoma"/>
            </a:endParaRPr>
          </a:p>
          <a:p>
            <a:r>
              <a:rPr lang="en-US" sz="2400" dirty="0">
                <a:solidFill>
                  <a:srgbClr val="000000"/>
                </a:solidFill>
                <a:latin typeface="tahoma,arial,helvetica,sans-serif"/>
              </a:rPr>
              <a:t>noncompliance with adults</a:t>
            </a:r>
            <a:endParaRPr lang="en-US" sz="2400" dirty="0">
              <a:solidFill>
                <a:srgbClr val="000000"/>
              </a:solidFill>
              <a:latin typeface="tahoma"/>
            </a:endParaRPr>
          </a:p>
          <a:p>
            <a:pPr marL="0" lvl="0" fontAlgn="base">
              <a:lnSpc>
                <a:spcPct val="115000"/>
              </a:lnSpc>
              <a:spcBef>
                <a:spcPts val="0"/>
              </a:spcBef>
              <a:spcAft>
                <a:spcPts val="1200"/>
              </a:spcAft>
            </a:pPr>
            <a:endParaRPr lang="en-US" sz="2400" dirty="0"/>
          </a:p>
        </p:txBody>
      </p:sp>
      <p:sp>
        <p:nvSpPr>
          <p:cNvPr id="4" name="Content Placeholder 3"/>
          <p:cNvSpPr>
            <a:spLocks noGrp="1"/>
          </p:cNvSpPr>
          <p:nvPr>
            <p:ph sz="half" idx="2"/>
          </p:nvPr>
        </p:nvSpPr>
        <p:spPr/>
        <p:txBody>
          <a:bodyPr>
            <a:normAutofit lnSpcReduction="10000"/>
          </a:bodyPr>
          <a:lstStyle/>
          <a:p>
            <a:r>
              <a:rPr lang="en-US" sz="2400" dirty="0">
                <a:solidFill>
                  <a:srgbClr val="000000"/>
                </a:solidFill>
                <a:latin typeface="tahoma,arial,helvetica,sans-serif"/>
              </a:rPr>
              <a:t>needing to be near an adult all the time</a:t>
            </a:r>
            <a:endParaRPr lang="en-US" sz="2400" dirty="0">
              <a:solidFill>
                <a:srgbClr val="000000"/>
              </a:solidFill>
              <a:latin typeface="tahoma"/>
            </a:endParaRPr>
          </a:p>
          <a:p>
            <a:r>
              <a:rPr lang="en-US" sz="2400" dirty="0">
                <a:solidFill>
                  <a:srgbClr val="000000"/>
                </a:solidFill>
                <a:latin typeface="tahoma,arial,helvetica,sans-serif"/>
              </a:rPr>
              <a:t>being angry at everyone and everything</a:t>
            </a:r>
            <a:endParaRPr lang="en-US" sz="2400" dirty="0">
              <a:solidFill>
                <a:srgbClr val="000000"/>
              </a:solidFill>
              <a:latin typeface="tahoma"/>
            </a:endParaRPr>
          </a:p>
          <a:p>
            <a:r>
              <a:rPr lang="en-US" sz="2400" dirty="0">
                <a:solidFill>
                  <a:srgbClr val="000000"/>
                </a:solidFill>
                <a:latin typeface="tahoma,arial,helvetica,sans-serif"/>
              </a:rPr>
              <a:t>seeing someone and believing it is the person who died</a:t>
            </a:r>
            <a:endParaRPr lang="en-US" sz="2400" dirty="0">
              <a:solidFill>
                <a:srgbClr val="000000"/>
              </a:solidFill>
              <a:latin typeface="tahoma"/>
            </a:endParaRPr>
          </a:p>
          <a:p>
            <a:r>
              <a:rPr lang="en-US" sz="2400" dirty="0">
                <a:solidFill>
                  <a:srgbClr val="000000"/>
                </a:solidFill>
                <a:latin typeface="tahoma,arial,helvetica,sans-serif"/>
              </a:rPr>
              <a:t>forgetfulness</a:t>
            </a:r>
            <a:endParaRPr lang="en-US" sz="2400" dirty="0">
              <a:solidFill>
                <a:srgbClr val="000000"/>
              </a:solidFill>
              <a:latin typeface="tahoma"/>
            </a:endParaRPr>
          </a:p>
          <a:p>
            <a:r>
              <a:rPr lang="en-US" sz="2400" dirty="0">
                <a:solidFill>
                  <a:srgbClr val="000000"/>
                </a:solidFill>
                <a:latin typeface="tahoma,arial,helvetica,sans-serif"/>
              </a:rPr>
              <a:t>lowered self esteem</a:t>
            </a:r>
            <a:endParaRPr lang="en-US" sz="2400" dirty="0">
              <a:solidFill>
                <a:srgbClr val="000000"/>
              </a:solidFill>
              <a:latin typeface="tahoma"/>
            </a:endParaRPr>
          </a:p>
          <a:p>
            <a:r>
              <a:rPr lang="en-US" sz="2400" dirty="0">
                <a:solidFill>
                  <a:srgbClr val="000000"/>
                </a:solidFill>
                <a:latin typeface="tahoma,arial,helvetica,sans-serif"/>
              </a:rPr>
              <a:t>irritability</a:t>
            </a:r>
            <a:endParaRPr lang="en-US" sz="2400" dirty="0">
              <a:solidFill>
                <a:srgbClr val="000000"/>
              </a:solidFill>
              <a:latin typeface="tahoma"/>
            </a:endParaRPr>
          </a:p>
          <a:p>
            <a:r>
              <a:rPr lang="en-US" sz="2400" dirty="0">
                <a:solidFill>
                  <a:srgbClr val="000000"/>
                </a:solidFill>
                <a:latin typeface="tahoma,arial,helvetica,sans-serif"/>
              </a:rPr>
              <a:t>clowning</a:t>
            </a:r>
            <a:endParaRPr lang="en-US" sz="2400" dirty="0">
              <a:solidFill>
                <a:srgbClr val="000000"/>
              </a:solidFill>
              <a:latin typeface="tahoma"/>
            </a:endParaRPr>
          </a:p>
          <a:p>
            <a:pPr marL="0" indent="0">
              <a:buNone/>
            </a:pPr>
            <a:endParaRPr lang="en-US" sz="2400" b="1" dirty="0"/>
          </a:p>
        </p:txBody>
      </p:sp>
    </p:spTree>
    <p:extLst>
      <p:ext uri="{BB962C8B-B14F-4D97-AF65-F5344CB8AC3E}">
        <p14:creationId xmlns:p14="http://schemas.microsoft.com/office/powerpoint/2010/main" val="2895469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396558"/>
            <a:ext cx="8229600" cy="761682"/>
          </a:xfrm>
        </p:spPr>
        <p:txBody>
          <a:bodyPr>
            <a:normAutofit fontScale="90000"/>
          </a:bodyPr>
          <a:lstStyle/>
          <a:p>
            <a:r>
              <a:rPr lang="en-US" b="1" dirty="0">
                <a:latin typeface="Arial"/>
                <a:ea typeface="Times New Roman"/>
                <a:cs typeface="Times New Roman"/>
              </a:rPr>
              <a:t>Physical</a:t>
            </a:r>
            <a:br>
              <a:rPr lang="en-US" b="1" dirty="0">
                <a:ea typeface="Calibri"/>
                <a:cs typeface="Times New Roman"/>
              </a:rPr>
            </a:br>
            <a:endParaRPr lang="en-US" b="1" dirty="0"/>
          </a:p>
        </p:txBody>
      </p:sp>
      <p:sp>
        <p:nvSpPr>
          <p:cNvPr id="2" name="Content Placeholder 1"/>
          <p:cNvSpPr>
            <a:spLocks noGrp="1"/>
          </p:cNvSpPr>
          <p:nvPr>
            <p:ph idx="1"/>
          </p:nvPr>
        </p:nvSpPr>
        <p:spPr>
          <a:xfrm>
            <a:off x="457200" y="1021081"/>
            <a:ext cx="8229600" cy="5418220"/>
          </a:xfrm>
        </p:spPr>
        <p:txBody>
          <a:bodyPr>
            <a:normAutofit/>
          </a:bodyPr>
          <a:lstStyle/>
          <a:p>
            <a:r>
              <a:rPr lang="en-US" sz="2000" dirty="0">
                <a:solidFill>
                  <a:srgbClr val="000000"/>
                </a:solidFill>
                <a:latin typeface="tahoma, arial, helvetica, sans-serif"/>
              </a:rPr>
              <a:t>eating a lot</a:t>
            </a:r>
            <a:endParaRPr lang="en-US" sz="2000" dirty="0">
              <a:solidFill>
                <a:srgbClr val="000000"/>
              </a:solidFill>
              <a:latin typeface="tahoma"/>
            </a:endParaRPr>
          </a:p>
          <a:p>
            <a:r>
              <a:rPr lang="en-US" sz="2000" dirty="0">
                <a:solidFill>
                  <a:srgbClr val="000000"/>
                </a:solidFill>
                <a:latin typeface="tahoma, arial, helvetica, sans-serif"/>
              </a:rPr>
              <a:t>not eating much</a:t>
            </a:r>
            <a:endParaRPr lang="en-US" sz="2000" dirty="0">
              <a:solidFill>
                <a:srgbClr val="000000"/>
              </a:solidFill>
              <a:latin typeface="tahoma"/>
            </a:endParaRPr>
          </a:p>
          <a:p>
            <a:r>
              <a:rPr lang="en-US" sz="2000" dirty="0">
                <a:solidFill>
                  <a:srgbClr val="000000"/>
                </a:solidFill>
                <a:latin typeface="tahoma, arial, helvetica, sans-serif"/>
              </a:rPr>
              <a:t>sleeping a lot</a:t>
            </a:r>
            <a:endParaRPr lang="en-US" sz="2000" dirty="0">
              <a:solidFill>
                <a:srgbClr val="000000"/>
              </a:solidFill>
              <a:latin typeface="tahoma"/>
            </a:endParaRPr>
          </a:p>
          <a:p>
            <a:r>
              <a:rPr lang="en-US" sz="2000" dirty="0">
                <a:solidFill>
                  <a:srgbClr val="000000"/>
                </a:solidFill>
                <a:latin typeface="tahoma,&#10;         arial, helvetica, sans-serif"/>
              </a:rPr>
              <a:t>not sleeping</a:t>
            </a:r>
            <a:endParaRPr lang="en-US" sz="2000" dirty="0">
              <a:solidFill>
                <a:srgbClr val="000000"/>
              </a:solidFill>
              <a:latin typeface="tahoma"/>
            </a:endParaRPr>
          </a:p>
          <a:p>
            <a:r>
              <a:rPr lang="en-US" sz="2000" dirty="0">
                <a:solidFill>
                  <a:srgbClr val="000000"/>
                </a:solidFill>
                <a:latin typeface="tahoma, arial, helvetica,&#10;         sans-serif"/>
              </a:rPr>
              <a:t>urine and bowel accidents</a:t>
            </a:r>
            <a:endParaRPr lang="en-US" sz="2000" dirty="0">
              <a:solidFill>
                <a:srgbClr val="000000"/>
              </a:solidFill>
              <a:latin typeface="tahoma"/>
            </a:endParaRPr>
          </a:p>
          <a:p>
            <a:r>
              <a:rPr lang="en-US" sz="2000" dirty="0">
                <a:solidFill>
                  <a:srgbClr val="000000"/>
                </a:solidFill>
                <a:latin typeface="tahoma, arial, helvetica,&#10;         sans-serif"/>
              </a:rPr>
              <a:t>pains in the stomach and other areas unexplained by physician</a:t>
            </a:r>
            <a:endParaRPr lang="en-US" sz="2000" dirty="0">
              <a:solidFill>
                <a:srgbClr val="000000"/>
              </a:solidFill>
              <a:latin typeface="tahoma"/>
            </a:endParaRPr>
          </a:p>
          <a:p>
            <a:r>
              <a:rPr lang="en-US" sz="2000" dirty="0">
                <a:solidFill>
                  <a:srgbClr val="000000"/>
                </a:solidFill>
                <a:latin typeface="tahoma, arial, helvetica, sans-serif"/>
              </a:rPr>
              <a:t>non-serious, recurrent illnesses such as colds, sore throats, and headaches. </a:t>
            </a:r>
            <a:endParaRPr lang="en-US" sz="2000" dirty="0">
              <a:solidFill>
                <a:srgbClr val="000000"/>
              </a:solidFill>
              <a:latin typeface="tahoma"/>
            </a:endParaRPr>
          </a:p>
          <a:p>
            <a:r>
              <a:rPr lang="en-US" sz="2000" dirty="0">
                <a:solidFill>
                  <a:srgbClr val="000000"/>
                </a:solidFill>
                <a:latin typeface="tahoma, arial, helvetica, sans-serif"/>
              </a:rPr>
              <a:t>older children regressing: </a:t>
            </a:r>
            <a:r>
              <a:rPr lang="en-US" sz="2000" dirty="0" err="1">
                <a:solidFill>
                  <a:srgbClr val="000000"/>
                </a:solidFill>
                <a:latin typeface="tahoma, arial, helvetica, sans-serif"/>
              </a:rPr>
              <a:t>clinging,wanting</a:t>
            </a:r>
            <a:r>
              <a:rPr lang="en-US" sz="2000" dirty="0">
                <a:solidFill>
                  <a:srgbClr val="000000"/>
                </a:solidFill>
                <a:latin typeface="tahoma, arial, helvetica, sans-serif"/>
              </a:rPr>
              <a:t> to do babyish things such as suck a bottle, play with dolls</a:t>
            </a:r>
            <a:endParaRPr lang="en-US" sz="2000" dirty="0">
              <a:solidFill>
                <a:srgbClr val="000000"/>
              </a:solidFill>
              <a:latin typeface="tahoma"/>
            </a:endParaRPr>
          </a:p>
          <a:p>
            <a:r>
              <a:rPr lang="en-US" sz="2000" dirty="0">
                <a:solidFill>
                  <a:srgbClr val="000000"/>
                </a:solidFill>
                <a:latin typeface="tahoma, arial,&#10;         helvetica, sans-serif"/>
              </a:rPr>
              <a:t>aggressive behavior such as hitting, pinching</a:t>
            </a:r>
            <a:endParaRPr lang="en-US" sz="2000" dirty="0">
              <a:solidFill>
                <a:srgbClr val="000000"/>
              </a:solidFill>
              <a:latin typeface="tahoma"/>
            </a:endParaRPr>
          </a:p>
          <a:p>
            <a:r>
              <a:rPr lang="en-US" sz="2000" dirty="0">
                <a:solidFill>
                  <a:srgbClr val="000000"/>
                </a:solidFill>
                <a:latin typeface="tahoma, arial, helvetica, sans-serif"/>
              </a:rPr>
              <a:t>needing to touch people frequently</a:t>
            </a:r>
            <a:endParaRPr lang="en-US" sz="2000" dirty="0">
              <a:solidFill>
                <a:srgbClr val="000000"/>
              </a:solidFill>
              <a:latin typeface="tahoma"/>
            </a:endParaRPr>
          </a:p>
          <a:p>
            <a:r>
              <a:rPr lang="en-US" sz="2000" dirty="0">
                <a:solidFill>
                  <a:srgbClr val="000000"/>
                </a:solidFill>
                <a:latin typeface="tahoma, arial, helvetica, sans-serif"/>
              </a:rPr>
              <a:t>weariness and fatigue, even with enough sleep</a:t>
            </a:r>
            <a:endParaRPr lang="en-US" sz="2000" dirty="0">
              <a:solidFill>
                <a:srgbClr val="000000"/>
              </a:solidFill>
              <a:latin typeface="tahoma"/>
            </a:endParaRPr>
          </a:p>
          <a:p>
            <a:r>
              <a:rPr lang="en-US" sz="2000" dirty="0">
                <a:solidFill>
                  <a:srgbClr val="000000"/>
                </a:solidFill>
                <a:latin typeface="tahoma, arial, helvetica, sans-serif"/>
              </a:rPr>
              <a:t>wanting to rip and destroy things</a:t>
            </a:r>
            <a:endParaRPr lang="en-US" sz="2000" dirty="0">
              <a:solidFill>
                <a:srgbClr val="000000"/>
              </a:solidFill>
              <a:latin typeface="tahoma"/>
            </a:endParaRPr>
          </a:p>
          <a:p>
            <a:pPr marL="0" indent="0">
              <a:buNone/>
            </a:pPr>
            <a:endParaRPr lang="en-US" sz="1300" dirty="0"/>
          </a:p>
        </p:txBody>
      </p:sp>
    </p:spTree>
    <p:extLst>
      <p:ext uri="{BB962C8B-B14F-4D97-AF65-F5344CB8AC3E}">
        <p14:creationId xmlns:p14="http://schemas.microsoft.com/office/powerpoint/2010/main" val="2801340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0722"/>
          </a:xfrm>
        </p:spPr>
        <p:txBody>
          <a:bodyPr>
            <a:normAutofit/>
          </a:bodyPr>
          <a:lstStyle/>
          <a:p>
            <a:r>
              <a:rPr lang="en-US" sz="3200" b="1" dirty="0"/>
              <a:t>Grieving: High Risk</a:t>
            </a:r>
          </a:p>
        </p:txBody>
      </p:sp>
      <p:sp>
        <p:nvSpPr>
          <p:cNvPr id="2" name="Content Placeholder 1"/>
          <p:cNvSpPr>
            <a:spLocks noGrp="1"/>
          </p:cNvSpPr>
          <p:nvPr>
            <p:ph idx="1"/>
          </p:nvPr>
        </p:nvSpPr>
        <p:spPr>
          <a:xfrm>
            <a:off x="457200" y="1112521"/>
            <a:ext cx="8229600" cy="5326780"/>
          </a:xfrm>
        </p:spPr>
        <p:txBody>
          <a:bodyPr>
            <a:normAutofit fontScale="92500" lnSpcReduction="10000"/>
          </a:bodyPr>
          <a:lstStyle/>
          <a:p>
            <a:pPr marL="0" indent="0">
              <a:buNone/>
            </a:pPr>
            <a:endParaRPr lang="en-US" sz="1300" dirty="0"/>
          </a:p>
          <a:p>
            <a:r>
              <a:rPr lang="en-US" sz="2400" dirty="0">
                <a:solidFill>
                  <a:srgbClr val="000000"/>
                </a:solidFill>
                <a:latin typeface="tahoma,&#10;         arial, helvetica, sans-serif"/>
              </a:rPr>
              <a:t>Drop in grades </a:t>
            </a:r>
            <a:endParaRPr lang="en-US" sz="2400" dirty="0">
              <a:solidFill>
                <a:srgbClr val="000000"/>
              </a:solidFill>
              <a:latin typeface="tahoma"/>
            </a:endParaRPr>
          </a:p>
          <a:p>
            <a:r>
              <a:rPr lang="en-US" sz="2400" dirty="0">
                <a:solidFill>
                  <a:srgbClr val="000000"/>
                </a:solidFill>
                <a:latin typeface="tahoma, arial, helvetica, sans-serif"/>
              </a:rPr>
              <a:t>Angry Outbursts</a:t>
            </a:r>
            <a:endParaRPr lang="en-US" sz="2400" dirty="0">
              <a:solidFill>
                <a:srgbClr val="000000"/>
              </a:solidFill>
              <a:latin typeface="tahoma"/>
            </a:endParaRPr>
          </a:p>
          <a:p>
            <a:r>
              <a:rPr lang="en-US" sz="2400" dirty="0">
                <a:solidFill>
                  <a:srgbClr val="000000"/>
                </a:solidFill>
                <a:latin typeface="tahoma, arial, helvetica, sans-serif"/>
              </a:rPr>
              <a:t>Hyperactivity</a:t>
            </a:r>
            <a:endParaRPr lang="en-US" sz="2400" dirty="0">
              <a:solidFill>
                <a:srgbClr val="000000"/>
              </a:solidFill>
              <a:latin typeface="tahoma"/>
            </a:endParaRPr>
          </a:p>
          <a:p>
            <a:r>
              <a:rPr lang="en-US" sz="2400" dirty="0">
                <a:solidFill>
                  <a:srgbClr val="000000"/>
                </a:solidFill>
                <a:latin typeface="tahoma, arial, helvetica, sans-serif"/>
              </a:rPr>
              <a:t>Depression and/or Anxiety</a:t>
            </a:r>
            <a:endParaRPr lang="en-US" sz="2400" dirty="0">
              <a:solidFill>
                <a:srgbClr val="000000"/>
              </a:solidFill>
              <a:latin typeface="tahoma"/>
            </a:endParaRPr>
          </a:p>
          <a:p>
            <a:r>
              <a:rPr lang="en-US" sz="2400" dirty="0">
                <a:solidFill>
                  <a:srgbClr val="000000"/>
                </a:solidFill>
                <a:latin typeface="tahoma, arial, helvetica, sans-serif"/>
              </a:rPr>
              <a:t>Discussions about wanting to die</a:t>
            </a:r>
          </a:p>
          <a:p>
            <a:r>
              <a:rPr lang="en-US" sz="2400" dirty="0">
                <a:solidFill>
                  <a:srgbClr val="000000"/>
                </a:solidFill>
                <a:latin typeface="tahoma, arial, helvetica, sans-serif"/>
              </a:rPr>
              <a:t>Changes in Physical Symptoms: </a:t>
            </a:r>
          </a:p>
          <a:p>
            <a:r>
              <a:rPr lang="en-US" sz="2400" dirty="0">
                <a:solidFill>
                  <a:srgbClr val="000000"/>
                </a:solidFill>
                <a:latin typeface="tahoma, arial, helvetica, sans-serif"/>
              </a:rPr>
              <a:t>Feelings of Guilt: </a:t>
            </a:r>
          </a:p>
          <a:p>
            <a:r>
              <a:rPr lang="en-US" sz="2400" dirty="0">
                <a:solidFill>
                  <a:srgbClr val="000000"/>
                </a:solidFill>
                <a:latin typeface="tahoma,&#10;         arial, helvetica, sans-serif"/>
              </a:rPr>
              <a:t>Lack of communication: </a:t>
            </a:r>
          </a:p>
          <a:p>
            <a:r>
              <a:rPr lang="en-US" sz="2400" dirty="0">
                <a:solidFill>
                  <a:srgbClr val="000000"/>
                </a:solidFill>
                <a:latin typeface="tahoma, arial, helvetica, sans-serif"/>
              </a:rPr>
              <a:t>Identity Change:</a:t>
            </a:r>
            <a:endParaRPr lang="en-US" sz="2400" dirty="0">
              <a:solidFill>
                <a:srgbClr val="000000"/>
              </a:solidFill>
              <a:latin typeface="tahoma"/>
            </a:endParaRPr>
          </a:p>
          <a:p>
            <a:r>
              <a:rPr lang="en-US" sz="2400" dirty="0">
                <a:solidFill>
                  <a:srgbClr val="000000"/>
                </a:solidFill>
                <a:latin typeface="tahoma, arial,&#10;         helvetica, sans-serif"/>
              </a:rPr>
              <a:t>Isolation or Withdrawal: </a:t>
            </a:r>
          </a:p>
          <a:p>
            <a:r>
              <a:rPr lang="en-US" sz="2400" dirty="0">
                <a:solidFill>
                  <a:srgbClr val="000000"/>
                </a:solidFill>
                <a:latin typeface="tahoma, arial,&#10;         helvetica, sans-serif"/>
              </a:rPr>
              <a:t>Watch for the student who becomes isolated, drops out of clubs or sports, or cancels events with friends. </a:t>
            </a:r>
          </a:p>
          <a:p>
            <a:r>
              <a:rPr lang="en-US" sz="2400" dirty="0">
                <a:solidFill>
                  <a:srgbClr val="000000"/>
                </a:solidFill>
                <a:latin typeface="tahoma, arial, helvetica, sans-serif"/>
              </a:rPr>
              <a:t>Use of drugs or alcohol, self injurious behaviors, or other risky behaviors. </a:t>
            </a:r>
            <a:endParaRPr lang="en-US" sz="2400" dirty="0">
              <a:solidFill>
                <a:srgbClr val="000000"/>
              </a:solidFill>
              <a:latin typeface="tahoma"/>
            </a:endParaRP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p:txBody>
      </p:sp>
    </p:spTree>
    <p:extLst>
      <p:ext uri="{BB962C8B-B14F-4D97-AF65-F5344CB8AC3E}">
        <p14:creationId xmlns:p14="http://schemas.microsoft.com/office/powerpoint/2010/main" val="211673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70242"/>
          </a:xfrm>
        </p:spPr>
        <p:txBody>
          <a:bodyPr>
            <a:normAutofit/>
          </a:bodyPr>
          <a:lstStyle/>
          <a:p>
            <a:r>
              <a:rPr lang="en-US" sz="3200" b="1" dirty="0"/>
              <a:t>Worrisome Behaviors</a:t>
            </a:r>
          </a:p>
        </p:txBody>
      </p:sp>
      <p:sp>
        <p:nvSpPr>
          <p:cNvPr id="2" name="Content Placeholder 1"/>
          <p:cNvSpPr>
            <a:spLocks noGrp="1"/>
          </p:cNvSpPr>
          <p:nvPr>
            <p:ph idx="1"/>
          </p:nvPr>
        </p:nvSpPr>
        <p:spPr>
          <a:xfrm>
            <a:off x="457200" y="960119"/>
            <a:ext cx="8229600" cy="4869581"/>
          </a:xfrm>
        </p:spPr>
        <p:txBody>
          <a:bodyPr>
            <a:normAutofit/>
          </a:bodyPr>
          <a:lstStyle/>
          <a:p>
            <a:pPr marL="0" indent="0">
              <a:buNone/>
            </a:pPr>
            <a:endParaRPr lang="en-US" sz="1300" dirty="0"/>
          </a:p>
          <a:p>
            <a:r>
              <a:rPr lang="en-US" sz="2400" dirty="0">
                <a:latin typeface="Cambria" panose="02040503050406030204" pitchFamily="18" charset="0"/>
              </a:rPr>
              <a:t>dangerous risk taking</a:t>
            </a:r>
          </a:p>
          <a:p>
            <a:r>
              <a:rPr lang="en-US" sz="2400" dirty="0">
                <a:latin typeface="Cambria" panose="02040503050406030204" pitchFamily="18" charset="0"/>
              </a:rPr>
              <a:t>self destructive behaviors</a:t>
            </a:r>
          </a:p>
          <a:p>
            <a:r>
              <a:rPr lang="en-US" sz="2400" dirty="0">
                <a:latin typeface="Cambria" panose="02040503050406030204" pitchFamily="18" charset="0"/>
              </a:rPr>
              <a:t>threatening to hurt self or others</a:t>
            </a:r>
          </a:p>
          <a:p>
            <a:r>
              <a:rPr lang="en-US" sz="2400" dirty="0">
                <a:latin typeface="Cambria" panose="02040503050406030204" pitchFamily="18" charset="0"/>
              </a:rPr>
              <a:t>violent play</a:t>
            </a:r>
          </a:p>
          <a:p>
            <a:r>
              <a:rPr lang="en-US" sz="2400" dirty="0">
                <a:latin typeface="Cambria" panose="02040503050406030204" pitchFamily="18" charset="0"/>
              </a:rPr>
              <a:t>total withdrawal from people and environment</a:t>
            </a:r>
          </a:p>
          <a:p>
            <a:r>
              <a:rPr lang="en-US" sz="2400" dirty="0">
                <a:latin typeface="Cambria" panose="02040503050406030204" pitchFamily="18" charset="0"/>
              </a:rPr>
              <a:t>a dramatic change in personality or functioning over a long period of time</a:t>
            </a:r>
          </a:p>
          <a:p>
            <a:r>
              <a:rPr lang="en-US" sz="2400" dirty="0">
                <a:latin typeface="Cambria" panose="02040503050406030204" pitchFamily="18" charset="0"/>
              </a:rPr>
              <a:t>any of the "normal" behaviors happening over a very long time or to an extreme.</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319762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07402"/>
          </a:xfrm>
        </p:spPr>
        <p:txBody>
          <a:bodyPr>
            <a:noAutofit/>
          </a:bodyPr>
          <a:lstStyle/>
          <a:p>
            <a:r>
              <a:rPr lang="en-US" sz="2800" b="1" dirty="0">
                <a:solidFill>
                  <a:srgbClr val="000000"/>
                </a:solidFill>
                <a:latin typeface="Cambria" panose="02040503050406030204" pitchFamily="18" charset="0"/>
              </a:rPr>
              <a:t>Normal Verbal Behaviors:</a:t>
            </a:r>
            <a:br>
              <a:rPr lang="en-US" sz="2800" dirty="0">
                <a:solidFill>
                  <a:srgbClr val="000000"/>
                </a:solidFill>
                <a:latin typeface="Cambria" panose="02040503050406030204" pitchFamily="18" charset="0"/>
              </a:rPr>
            </a:br>
            <a:endParaRPr lang="en-US" sz="2800" b="1" dirty="0">
              <a:latin typeface="Cambria" panose="02040503050406030204" pitchFamily="18" charset="0"/>
            </a:endParaRPr>
          </a:p>
        </p:txBody>
      </p:sp>
      <p:sp>
        <p:nvSpPr>
          <p:cNvPr id="2" name="Content Placeholder 1"/>
          <p:cNvSpPr>
            <a:spLocks noGrp="1"/>
          </p:cNvSpPr>
          <p:nvPr>
            <p:ph idx="1"/>
          </p:nvPr>
        </p:nvSpPr>
        <p:spPr>
          <a:xfrm>
            <a:off x="457200" y="883920"/>
            <a:ext cx="8229600" cy="5555381"/>
          </a:xfrm>
        </p:spPr>
        <p:txBody>
          <a:bodyPr>
            <a:normAutofit/>
          </a:bodyPr>
          <a:lstStyle/>
          <a:p>
            <a:pPr marL="0" indent="0">
              <a:buNone/>
            </a:pPr>
            <a:endParaRPr lang="en-US" sz="1300" dirty="0"/>
          </a:p>
          <a:p>
            <a:r>
              <a:rPr lang="en-US" sz="2000" dirty="0">
                <a:solidFill>
                  <a:srgbClr val="000000"/>
                </a:solidFill>
                <a:latin typeface="Cambria" panose="02040503050406030204" pitchFamily="18" charset="0"/>
              </a:rPr>
              <a:t>Talking about the deceased or loss a lot</a:t>
            </a:r>
          </a:p>
          <a:p>
            <a:r>
              <a:rPr lang="en-US" sz="2000" dirty="0">
                <a:solidFill>
                  <a:srgbClr val="000000"/>
                </a:solidFill>
                <a:latin typeface="Cambria" panose="02040503050406030204" pitchFamily="18" charset="0"/>
              </a:rPr>
              <a:t>Not talking about the deceased or loss at all.</a:t>
            </a:r>
          </a:p>
          <a:p>
            <a:pPr marL="0" indent="0">
              <a:buNone/>
            </a:pPr>
            <a:r>
              <a:rPr lang="en-US" sz="2000" dirty="0">
                <a:solidFill>
                  <a:srgbClr val="000000"/>
                </a:solidFill>
                <a:latin typeface="Cambria" panose="02040503050406030204" pitchFamily="18" charset="0"/>
              </a:rPr>
              <a:t> </a:t>
            </a:r>
            <a:r>
              <a:rPr lang="en-US" sz="1600" b="1" dirty="0">
                <a:solidFill>
                  <a:srgbClr val="000000"/>
                </a:solidFill>
                <a:latin typeface="Cambria" panose="02040503050406030204" pitchFamily="18" charset="0"/>
              </a:rPr>
              <a:t>(Some children initially act like everything is fine)</a:t>
            </a:r>
          </a:p>
          <a:p>
            <a:r>
              <a:rPr lang="en-US" sz="2000" dirty="0">
                <a:solidFill>
                  <a:srgbClr val="000000"/>
                </a:solidFill>
                <a:latin typeface="Cambria" panose="02040503050406030204" pitchFamily="18" charset="0"/>
              </a:rPr>
              <a:t>Asking numerous questions</a:t>
            </a:r>
          </a:p>
          <a:p>
            <a:r>
              <a:rPr lang="en-US" sz="2000" dirty="0">
                <a:solidFill>
                  <a:srgbClr val="000000"/>
                </a:solidFill>
                <a:latin typeface="Cambria" panose="02040503050406030204" pitchFamily="18" charset="0"/>
              </a:rPr>
              <a:t>Not asking any questions</a:t>
            </a:r>
          </a:p>
          <a:p>
            <a:r>
              <a:rPr lang="en-US" sz="2000" dirty="0">
                <a:solidFill>
                  <a:srgbClr val="000000"/>
                </a:solidFill>
                <a:latin typeface="Cambria" panose="02040503050406030204" pitchFamily="18" charset="0"/>
              </a:rPr>
              <a:t>Wanting to hear the story of the loss over and over</a:t>
            </a:r>
          </a:p>
          <a:p>
            <a:r>
              <a:rPr lang="en-US" sz="2000" dirty="0">
                <a:solidFill>
                  <a:srgbClr val="000000"/>
                </a:solidFill>
                <a:latin typeface="Cambria" panose="02040503050406030204" pitchFamily="18" charset="0"/>
              </a:rPr>
              <a:t>Not wanting to hear anything about the loss</a:t>
            </a:r>
          </a:p>
          <a:p>
            <a:r>
              <a:rPr lang="en-US" sz="2000" dirty="0">
                <a:solidFill>
                  <a:srgbClr val="000000"/>
                </a:solidFill>
                <a:latin typeface="Cambria" panose="02040503050406030204" pitchFamily="18" charset="0"/>
              </a:rPr>
              <a:t>Wishing to be with the deceased </a:t>
            </a:r>
          </a:p>
          <a:p>
            <a:r>
              <a:rPr lang="en-US" sz="2000" dirty="0">
                <a:solidFill>
                  <a:srgbClr val="000000"/>
                </a:solidFill>
                <a:latin typeface="Cambria" panose="02040503050406030204" pitchFamily="18" charset="0"/>
              </a:rPr>
              <a:t>Engaging attention by talking a lot</a:t>
            </a:r>
          </a:p>
          <a:p>
            <a:r>
              <a:rPr lang="en-US" sz="2000" dirty="0">
                <a:solidFill>
                  <a:srgbClr val="000000"/>
                </a:solidFill>
                <a:latin typeface="Cambria" panose="02040503050406030204" pitchFamily="18" charset="0"/>
              </a:rPr>
              <a:t>Saying silly things, being the class clown</a:t>
            </a:r>
          </a:p>
          <a:p>
            <a:r>
              <a:rPr lang="en-US" sz="2000" dirty="0">
                <a:solidFill>
                  <a:srgbClr val="000000"/>
                </a:solidFill>
                <a:latin typeface="Cambria" panose="02040503050406030204" pitchFamily="18" charset="0"/>
              </a:rPr>
              <a:t>Mentioning nighttime dreams about the person who died</a:t>
            </a:r>
          </a:p>
          <a:p>
            <a:r>
              <a:rPr lang="en-US" sz="2000" dirty="0">
                <a:solidFill>
                  <a:srgbClr val="000000"/>
                </a:solidFill>
                <a:latin typeface="Cambria" panose="02040503050406030204" pitchFamily="18" charset="0"/>
              </a:rPr>
              <a:t>Talking about having "seen" or "felt" the person who died</a:t>
            </a:r>
          </a:p>
          <a:p>
            <a:r>
              <a:rPr lang="en-US" sz="2000" dirty="0">
                <a:solidFill>
                  <a:srgbClr val="000000"/>
                </a:solidFill>
                <a:latin typeface="Cambria" panose="02040503050406030204" pitchFamily="18" charset="0"/>
              </a:rPr>
              <a:t>Voicing fears of almost everything and anything</a:t>
            </a:r>
          </a:p>
          <a:p>
            <a:r>
              <a:rPr lang="en-US" sz="2000" dirty="0">
                <a:solidFill>
                  <a:srgbClr val="000000"/>
                </a:solidFill>
                <a:latin typeface="Cambria" panose="02040503050406030204" pitchFamily="18" charset="0"/>
              </a:rPr>
              <a:t>Voicing worries about safety, other people getting sick or dying</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31121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70242"/>
          </a:xfrm>
        </p:spPr>
        <p:txBody>
          <a:bodyPr>
            <a:normAutofit/>
          </a:bodyPr>
          <a:lstStyle/>
          <a:p>
            <a:r>
              <a:rPr lang="en-US" sz="3200" b="1" dirty="0"/>
              <a:t>Normalizing Grief Response In Children</a:t>
            </a:r>
          </a:p>
        </p:txBody>
      </p:sp>
      <p:sp>
        <p:nvSpPr>
          <p:cNvPr id="2" name="Content Placeholder 1"/>
          <p:cNvSpPr>
            <a:spLocks noGrp="1"/>
          </p:cNvSpPr>
          <p:nvPr>
            <p:ph idx="1"/>
          </p:nvPr>
        </p:nvSpPr>
        <p:spPr>
          <a:xfrm>
            <a:off x="457200" y="1051561"/>
            <a:ext cx="8229600" cy="5387740"/>
          </a:xfrm>
        </p:spPr>
        <p:txBody>
          <a:bodyPr>
            <a:normAutofit/>
          </a:bodyPr>
          <a:lstStyle/>
          <a:p>
            <a:pPr marL="0" indent="0">
              <a:buNone/>
            </a:pPr>
            <a:endParaRPr lang="en-US" sz="1300" dirty="0"/>
          </a:p>
          <a:p>
            <a:pPr marL="0" indent="0">
              <a:buNone/>
            </a:pPr>
            <a:endParaRPr lang="en-US" sz="1800" dirty="0"/>
          </a:p>
          <a:p>
            <a:pPr marL="0" indent="0">
              <a:buNone/>
            </a:pPr>
            <a:r>
              <a:rPr lang="en-US" sz="2800" dirty="0"/>
              <a:t>•Imitate behavior of the deceased </a:t>
            </a:r>
          </a:p>
          <a:p>
            <a:pPr marL="0" indent="0">
              <a:buNone/>
            </a:pPr>
            <a:r>
              <a:rPr lang="en-US" sz="2800" dirty="0"/>
              <a:t>•Want to “appear normal” </a:t>
            </a:r>
          </a:p>
          <a:p>
            <a:pPr marL="0" indent="0">
              <a:buNone/>
            </a:pPr>
            <a:r>
              <a:rPr lang="en-US" sz="2800" dirty="0"/>
              <a:t>•Need to tell the story over and over again</a:t>
            </a:r>
          </a:p>
          <a:p>
            <a:pPr marL="0" indent="0">
              <a:buNone/>
            </a:pPr>
            <a:r>
              <a:rPr lang="en-US" sz="2800" dirty="0"/>
              <a:t>•Enjoy wearing or holding something of their loved one </a:t>
            </a:r>
          </a:p>
          <a:p>
            <a:pPr marL="0" indent="0">
              <a:buNone/>
            </a:pPr>
            <a:r>
              <a:rPr lang="en-US" sz="2800" dirty="0"/>
              <a:t>•Speak of their loved one in the present tense </a:t>
            </a:r>
          </a:p>
          <a:p>
            <a:pPr marL="0" indent="0">
              <a:buNone/>
            </a:pPr>
            <a:r>
              <a:rPr lang="en-US" sz="2800" dirty="0"/>
              <a:t>•Tend to worry about the health of their surviving loved ones</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2546961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3200" b="1" dirty="0"/>
              <a:t>Childhood Traumatic Grief</a:t>
            </a:r>
          </a:p>
        </p:txBody>
      </p:sp>
      <p:sp>
        <p:nvSpPr>
          <p:cNvPr id="2" name="Content Placeholder 1"/>
          <p:cNvSpPr>
            <a:spLocks noGrp="1"/>
          </p:cNvSpPr>
          <p:nvPr>
            <p:ph idx="1"/>
          </p:nvPr>
        </p:nvSpPr>
        <p:spPr>
          <a:xfrm>
            <a:off x="457200" y="1417637"/>
            <a:ext cx="8229600" cy="5021663"/>
          </a:xfrm>
        </p:spPr>
        <p:txBody>
          <a:bodyPr>
            <a:normAutofit fontScale="92500" lnSpcReduction="10000"/>
          </a:bodyPr>
          <a:lstStyle/>
          <a:p>
            <a:pPr marL="0" indent="0">
              <a:buNone/>
            </a:pPr>
            <a:r>
              <a:rPr lang="en-US" sz="2600" dirty="0"/>
              <a:t>A condition in which children develop significant trauma symptoms related to the death of an attachment figure (e.g., parent or sibling) or another important person.</a:t>
            </a:r>
          </a:p>
          <a:p>
            <a:pPr marL="0" indent="0">
              <a:buNone/>
            </a:pPr>
            <a:endParaRPr lang="en-US" sz="2800" dirty="0"/>
          </a:p>
          <a:p>
            <a:pPr marL="0" indent="0">
              <a:buNone/>
            </a:pPr>
            <a:r>
              <a:rPr lang="en-US" sz="2200" dirty="0"/>
              <a:t>1. Being overly preoccupied with how the loved one died </a:t>
            </a:r>
          </a:p>
          <a:p>
            <a:pPr marL="0" indent="0">
              <a:buNone/>
            </a:pPr>
            <a:r>
              <a:rPr lang="en-US" sz="2200" dirty="0"/>
              <a:t>2. Reliving or re-enacting the traumatic death through play, activities, and/or artwork </a:t>
            </a:r>
          </a:p>
          <a:p>
            <a:pPr marL="0" indent="0">
              <a:buNone/>
            </a:pPr>
            <a:r>
              <a:rPr lang="en-US" sz="2200" dirty="0"/>
              <a:t>3. Showing signs of emotional and/or behavioral distress when reminded of the loss </a:t>
            </a:r>
          </a:p>
          <a:p>
            <a:pPr marL="0" indent="0">
              <a:buNone/>
            </a:pPr>
            <a:r>
              <a:rPr lang="en-US" sz="2200" dirty="0"/>
              <a:t>4.  Attempting to avoid physical reminders of the traumatic death, such as activities, places, or people related to the death</a:t>
            </a:r>
          </a:p>
          <a:p>
            <a:pPr marL="0" indent="0">
              <a:buNone/>
            </a:pPr>
            <a:r>
              <a:rPr lang="en-US" sz="2200" dirty="0"/>
              <a:t> 5. Withdrawing from important aspects of their environment </a:t>
            </a:r>
          </a:p>
          <a:p>
            <a:pPr marL="0" indent="0">
              <a:buNone/>
            </a:pPr>
            <a:r>
              <a:rPr lang="en-US" sz="2200" dirty="0"/>
              <a:t> 6. Showing signs of emotional constriction or “numbing” </a:t>
            </a:r>
          </a:p>
          <a:p>
            <a:pPr marL="0" indent="0">
              <a:buNone/>
            </a:pPr>
            <a:r>
              <a:rPr lang="en-US" sz="2200" dirty="0"/>
              <a:t>7. Being excessively jumpy or being easily startled </a:t>
            </a:r>
          </a:p>
          <a:p>
            <a:pPr marL="0" indent="0">
              <a:buNone/>
            </a:pPr>
            <a:r>
              <a:rPr lang="en-US" sz="2200" dirty="0"/>
              <a:t>8. Showing signs of a lack of purpose and meaning to one’s life </a:t>
            </a:r>
          </a:p>
          <a:p>
            <a:pPr marL="0" indent="0">
              <a:buNone/>
            </a:pPr>
            <a:endParaRPr lang="en-US" sz="2800" dirty="0"/>
          </a:p>
        </p:txBody>
      </p:sp>
    </p:spTree>
    <p:extLst>
      <p:ext uri="{BB962C8B-B14F-4D97-AF65-F5344CB8AC3E}">
        <p14:creationId xmlns:p14="http://schemas.microsoft.com/office/powerpoint/2010/main" val="27675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Vocabulary Quiz</a:t>
            </a:r>
          </a:p>
        </p:txBody>
      </p:sp>
      <p:sp>
        <p:nvSpPr>
          <p:cNvPr id="5" name="Content Placeholder 4"/>
          <p:cNvSpPr>
            <a:spLocks noGrp="1"/>
          </p:cNvSpPr>
          <p:nvPr>
            <p:ph idx="1"/>
          </p:nvPr>
        </p:nvSpPr>
        <p:spPr/>
        <p:txBody>
          <a:bodyPr>
            <a:normAutofit/>
          </a:bodyPr>
          <a:lstStyle/>
          <a:p>
            <a:r>
              <a:rPr lang="en-US" sz="2400" dirty="0"/>
              <a:t>Loss</a:t>
            </a:r>
          </a:p>
          <a:p>
            <a:endParaRPr lang="en-US" sz="2400" dirty="0"/>
          </a:p>
          <a:p>
            <a:r>
              <a:rPr lang="en-US" sz="2400" dirty="0"/>
              <a:t>Grief</a:t>
            </a:r>
          </a:p>
          <a:p>
            <a:endParaRPr lang="en-US" sz="2400" dirty="0"/>
          </a:p>
          <a:p>
            <a:r>
              <a:rPr lang="en-US" sz="2400" dirty="0"/>
              <a:t>Mourning</a:t>
            </a:r>
          </a:p>
          <a:p>
            <a:endParaRPr lang="en-US" sz="2400" dirty="0"/>
          </a:p>
          <a:p>
            <a:r>
              <a:rPr lang="en-US" sz="2400" dirty="0"/>
              <a:t>Bereavement</a:t>
            </a:r>
          </a:p>
          <a:p>
            <a:pPr marL="0" indent="0">
              <a:buNone/>
            </a:pPr>
            <a:endParaRPr lang="en-US" sz="2400" dirty="0"/>
          </a:p>
          <a:p>
            <a:r>
              <a:rPr lang="en-US" sz="2400" dirty="0"/>
              <a:t>Sorrow</a:t>
            </a:r>
          </a:p>
          <a:p>
            <a:endParaRPr lang="en-US" sz="2000" dirty="0"/>
          </a:p>
        </p:txBody>
      </p:sp>
    </p:spTree>
    <p:extLst>
      <p:ext uri="{BB962C8B-B14F-4D97-AF65-F5344CB8AC3E}">
        <p14:creationId xmlns:p14="http://schemas.microsoft.com/office/powerpoint/2010/main" val="2030940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26719"/>
            <a:ext cx="8229600" cy="990918"/>
          </a:xfrm>
        </p:spPr>
        <p:txBody>
          <a:bodyPr>
            <a:normAutofit fontScale="90000"/>
          </a:bodyPr>
          <a:lstStyle/>
          <a:p>
            <a:br>
              <a:rPr lang="en-US" dirty="0"/>
            </a:br>
            <a:r>
              <a:rPr lang="en-US" sz="3600" b="1" dirty="0"/>
              <a:t>Childhood Traumatic Events</a:t>
            </a:r>
            <a:br>
              <a:rPr lang="en-US" dirty="0"/>
            </a:br>
            <a:br>
              <a:rPr lang="en-US" dirty="0"/>
            </a:br>
            <a:endParaRPr lang="en-US" dirty="0"/>
          </a:p>
        </p:txBody>
      </p:sp>
      <p:sp>
        <p:nvSpPr>
          <p:cNvPr id="2" name="Content Placeholder 1"/>
          <p:cNvSpPr>
            <a:spLocks noGrp="1"/>
          </p:cNvSpPr>
          <p:nvPr>
            <p:ph idx="1"/>
          </p:nvPr>
        </p:nvSpPr>
        <p:spPr>
          <a:xfrm>
            <a:off x="457200" y="929957"/>
            <a:ext cx="8229600" cy="5440363"/>
          </a:xfrm>
        </p:spPr>
        <p:txBody>
          <a:bodyPr>
            <a:normAutofit fontScale="92500" lnSpcReduction="10000"/>
          </a:bodyPr>
          <a:lstStyle/>
          <a:p>
            <a:pPr marL="0" indent="0">
              <a:buNone/>
            </a:pPr>
            <a:endParaRPr lang="en-US" sz="2800" dirty="0"/>
          </a:p>
          <a:p>
            <a:pPr marL="0" indent="0" algn="ctr">
              <a:buNone/>
            </a:pPr>
            <a:r>
              <a:rPr lang="en-US" sz="2800" b="1" dirty="0"/>
              <a:t>Traumatic events may include:</a:t>
            </a:r>
            <a:br>
              <a:rPr lang="en-US" sz="2800" dirty="0"/>
            </a:br>
            <a:endParaRPr lang="en-US" sz="2800" dirty="0"/>
          </a:p>
          <a:p>
            <a:r>
              <a:rPr lang="en-US" sz="2800" dirty="0"/>
              <a:t>Neglect and psychological, physical, or sexual abuse</a:t>
            </a:r>
          </a:p>
          <a:p>
            <a:r>
              <a:rPr lang="en-US" sz="2800" dirty="0"/>
              <a:t>Natural disasters, terrorism, and community and school violence</a:t>
            </a:r>
          </a:p>
          <a:p>
            <a:r>
              <a:rPr lang="en-US" sz="2800" dirty="0"/>
              <a:t>Witnessing or experiencing intimate partner violence</a:t>
            </a:r>
          </a:p>
          <a:p>
            <a:r>
              <a:rPr lang="en-US" sz="2800" dirty="0"/>
              <a:t>Commercial sexual exploitation</a:t>
            </a:r>
          </a:p>
          <a:p>
            <a:r>
              <a:rPr lang="en-US" sz="2800" dirty="0"/>
              <a:t>Serious accidents, life-threatening illness, or sudden or violent loss of a loved one</a:t>
            </a:r>
          </a:p>
          <a:p>
            <a:r>
              <a:rPr lang="en-US" sz="2800" dirty="0"/>
              <a:t>Refugee and war experiences</a:t>
            </a:r>
          </a:p>
          <a:p>
            <a:r>
              <a:rPr lang="en-US" sz="2800" dirty="0"/>
              <a:t>Military family-related stressors, such as parental deployment, loss, or injury</a:t>
            </a:r>
          </a:p>
          <a:p>
            <a:pPr marL="0" indent="0">
              <a:buNone/>
            </a:pPr>
            <a:endParaRPr lang="en-US" sz="2800" dirty="0"/>
          </a:p>
        </p:txBody>
      </p:sp>
    </p:spTree>
    <p:extLst>
      <p:ext uri="{BB962C8B-B14F-4D97-AF65-F5344CB8AC3E}">
        <p14:creationId xmlns:p14="http://schemas.microsoft.com/office/powerpoint/2010/main" val="728815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26719"/>
            <a:ext cx="8229600" cy="990918"/>
          </a:xfrm>
        </p:spPr>
        <p:txBody>
          <a:bodyPr>
            <a:normAutofit fontScale="90000"/>
          </a:bodyPr>
          <a:lstStyle/>
          <a:p>
            <a:br>
              <a:rPr lang="en-US" dirty="0"/>
            </a:br>
            <a:r>
              <a:rPr lang="en-US" sz="3100" b="1" dirty="0"/>
              <a:t>Childhood Traumatic Symptoms</a:t>
            </a:r>
            <a:br>
              <a:rPr lang="en-US" dirty="0"/>
            </a:br>
            <a:br>
              <a:rPr lang="en-US" dirty="0"/>
            </a:br>
            <a:endParaRPr lang="en-US" dirty="0"/>
          </a:p>
        </p:txBody>
      </p:sp>
      <p:sp>
        <p:nvSpPr>
          <p:cNvPr id="2" name="Content Placeholder 1"/>
          <p:cNvSpPr>
            <a:spLocks noGrp="1"/>
          </p:cNvSpPr>
          <p:nvPr>
            <p:ph idx="1"/>
          </p:nvPr>
        </p:nvSpPr>
        <p:spPr>
          <a:xfrm>
            <a:off x="457200" y="1310957"/>
            <a:ext cx="8229600" cy="5440363"/>
          </a:xfrm>
        </p:spPr>
        <p:txBody>
          <a:bodyPr>
            <a:normAutofit fontScale="40000" lnSpcReduction="20000"/>
          </a:bodyPr>
          <a:lstStyle/>
          <a:p>
            <a:pPr marL="0" indent="0" algn="ctr">
              <a:buNone/>
            </a:pPr>
            <a:r>
              <a:rPr lang="en-US" sz="5000" b="1" dirty="0">
                <a:latin typeface="Cambria" panose="02040503050406030204" pitchFamily="18" charset="0"/>
              </a:rPr>
              <a:t>Preschool Children</a:t>
            </a:r>
          </a:p>
          <a:p>
            <a:r>
              <a:rPr lang="en-US" sz="5000" dirty="0">
                <a:latin typeface="Cambria" panose="02040503050406030204" pitchFamily="18" charset="0"/>
              </a:rPr>
              <a:t>Fearing separation from parents or caregivers</a:t>
            </a:r>
          </a:p>
          <a:p>
            <a:r>
              <a:rPr lang="en-US" sz="5000" dirty="0">
                <a:latin typeface="Cambria" panose="02040503050406030204" pitchFamily="18" charset="0"/>
              </a:rPr>
              <a:t>Crying and/or screaming a lot</a:t>
            </a:r>
          </a:p>
          <a:p>
            <a:r>
              <a:rPr lang="en-US" sz="5000" dirty="0">
                <a:latin typeface="Cambria" panose="02040503050406030204" pitchFamily="18" charset="0"/>
              </a:rPr>
              <a:t>Eating poorly and losing weight</a:t>
            </a:r>
          </a:p>
          <a:p>
            <a:r>
              <a:rPr lang="en-US" sz="5000" dirty="0">
                <a:latin typeface="Cambria" panose="02040503050406030204" pitchFamily="18" charset="0"/>
              </a:rPr>
              <a:t>Having nightmares</a:t>
            </a:r>
          </a:p>
          <a:p>
            <a:endParaRPr lang="en-US" sz="3400" dirty="0">
              <a:latin typeface="Cambria" panose="02040503050406030204" pitchFamily="18" charset="0"/>
            </a:endParaRPr>
          </a:p>
          <a:p>
            <a:pPr marL="0" indent="0" algn="ctr">
              <a:buNone/>
            </a:pPr>
            <a:r>
              <a:rPr lang="en-US" sz="5000" b="1" dirty="0">
                <a:solidFill>
                  <a:srgbClr val="1E384B"/>
                </a:solidFill>
                <a:latin typeface="Cambria" panose="02040503050406030204" pitchFamily="18" charset="0"/>
              </a:rPr>
              <a:t>Elementary School Children</a:t>
            </a:r>
          </a:p>
          <a:p>
            <a:r>
              <a:rPr lang="en-US" sz="5000" dirty="0">
                <a:solidFill>
                  <a:srgbClr val="4A4A4A"/>
                </a:solidFill>
                <a:latin typeface="Cambria" panose="02040503050406030204" pitchFamily="18" charset="0"/>
              </a:rPr>
              <a:t>Becoming anxious or fearful</a:t>
            </a:r>
          </a:p>
          <a:p>
            <a:r>
              <a:rPr lang="en-US" sz="5000" dirty="0">
                <a:solidFill>
                  <a:srgbClr val="4A4A4A"/>
                </a:solidFill>
                <a:latin typeface="Cambria" panose="02040503050406030204" pitchFamily="18" charset="0"/>
              </a:rPr>
              <a:t>Feeling guilt or shame</a:t>
            </a:r>
          </a:p>
          <a:p>
            <a:r>
              <a:rPr lang="en-US" sz="5000" dirty="0">
                <a:solidFill>
                  <a:srgbClr val="4A4A4A"/>
                </a:solidFill>
                <a:latin typeface="Cambria" panose="02040503050406030204" pitchFamily="18" charset="0"/>
              </a:rPr>
              <a:t>Having a hard time concentrating</a:t>
            </a:r>
          </a:p>
          <a:p>
            <a:r>
              <a:rPr lang="en-US" sz="5000" dirty="0">
                <a:solidFill>
                  <a:srgbClr val="4A4A4A"/>
                </a:solidFill>
                <a:latin typeface="Cambria" panose="02040503050406030204" pitchFamily="18" charset="0"/>
              </a:rPr>
              <a:t>Having difficulty sleeping</a:t>
            </a:r>
          </a:p>
          <a:p>
            <a:endParaRPr lang="en-US" sz="3400" dirty="0">
              <a:solidFill>
                <a:srgbClr val="4A4A4A"/>
              </a:solidFill>
              <a:latin typeface="Cambria" panose="02040503050406030204" pitchFamily="18" charset="0"/>
            </a:endParaRPr>
          </a:p>
          <a:p>
            <a:pPr marL="0" indent="0" algn="ctr">
              <a:buNone/>
            </a:pPr>
            <a:r>
              <a:rPr lang="en-US" sz="5000" b="1" dirty="0">
                <a:solidFill>
                  <a:srgbClr val="1E384B"/>
                </a:solidFill>
                <a:latin typeface="Cambria" panose="02040503050406030204" pitchFamily="18" charset="0"/>
              </a:rPr>
              <a:t>Middle and High School Children</a:t>
            </a:r>
          </a:p>
          <a:p>
            <a:r>
              <a:rPr lang="en-US" sz="5000" dirty="0">
                <a:solidFill>
                  <a:srgbClr val="4A4A4A"/>
                </a:solidFill>
                <a:latin typeface="Cambria" panose="02040503050406030204" pitchFamily="18" charset="0"/>
              </a:rPr>
              <a:t>Feeling depressed or alone</a:t>
            </a:r>
          </a:p>
          <a:p>
            <a:r>
              <a:rPr lang="en-US" sz="5000" dirty="0">
                <a:solidFill>
                  <a:srgbClr val="4A4A4A"/>
                </a:solidFill>
                <a:latin typeface="Cambria" panose="02040503050406030204" pitchFamily="18" charset="0"/>
              </a:rPr>
              <a:t>Developing eating disorders and self-harming behaviors</a:t>
            </a:r>
          </a:p>
          <a:p>
            <a:r>
              <a:rPr lang="en-US" sz="5000" dirty="0">
                <a:solidFill>
                  <a:srgbClr val="4A4A4A"/>
                </a:solidFill>
                <a:latin typeface="Cambria" panose="02040503050406030204" pitchFamily="18" charset="0"/>
              </a:rPr>
              <a:t>Beginning to abuse alcohol or drugs</a:t>
            </a:r>
          </a:p>
          <a:p>
            <a:r>
              <a:rPr lang="en-US" sz="5000" dirty="0">
                <a:solidFill>
                  <a:srgbClr val="4A4A4A"/>
                </a:solidFill>
                <a:latin typeface="Cambria" panose="02040503050406030204" pitchFamily="18" charset="0"/>
              </a:rPr>
              <a:t>Becoming sexually active</a:t>
            </a:r>
          </a:p>
          <a:p>
            <a:endParaRPr lang="en-US" sz="1800" dirty="0">
              <a:solidFill>
                <a:srgbClr val="4A4A4A"/>
              </a:solidFill>
              <a:latin typeface="Tahoma"/>
            </a:endParaRPr>
          </a:p>
          <a:p>
            <a:pPr marL="0" indent="0">
              <a:buNone/>
            </a:pPr>
            <a:br>
              <a:rPr lang="en-US" sz="2800" dirty="0"/>
            </a:br>
            <a:endParaRPr lang="en-US" sz="2800" dirty="0"/>
          </a:p>
          <a:p>
            <a:pPr marL="0" indent="0">
              <a:buNone/>
            </a:pPr>
            <a:endParaRPr lang="en-US" sz="2800" dirty="0"/>
          </a:p>
        </p:txBody>
      </p:sp>
    </p:spTree>
    <p:extLst>
      <p:ext uri="{BB962C8B-B14F-4D97-AF65-F5344CB8AC3E}">
        <p14:creationId xmlns:p14="http://schemas.microsoft.com/office/powerpoint/2010/main" val="1866332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Supporting Grieving Children</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lvl="0"/>
            <a:r>
              <a:rPr lang="en-US" sz="2800" dirty="0">
                <a:solidFill>
                  <a:prstClr val="black"/>
                </a:solidFill>
              </a:rPr>
              <a:t>Loss</a:t>
            </a:r>
          </a:p>
          <a:p>
            <a:pPr lvl="0"/>
            <a:endParaRPr lang="en-US" sz="2800" dirty="0">
              <a:solidFill>
                <a:prstClr val="black"/>
              </a:solidFill>
            </a:endParaRPr>
          </a:p>
          <a:p>
            <a:pPr lvl="0"/>
            <a:r>
              <a:rPr lang="en-US" sz="2800" dirty="0">
                <a:solidFill>
                  <a:prstClr val="black"/>
                </a:solidFill>
              </a:rPr>
              <a:t>Grief</a:t>
            </a:r>
          </a:p>
          <a:p>
            <a:pPr lvl="0"/>
            <a:endParaRPr lang="en-US" sz="4000" dirty="0">
              <a:solidFill>
                <a:prstClr val="black"/>
              </a:solidFill>
            </a:endParaRPr>
          </a:p>
          <a:p>
            <a:pPr lvl="0"/>
            <a:r>
              <a:rPr lang="en-US" sz="2800" dirty="0">
                <a:solidFill>
                  <a:prstClr val="black"/>
                </a:solidFill>
              </a:rPr>
              <a:t>Mourning</a:t>
            </a:r>
          </a:p>
          <a:p>
            <a:pPr marL="0" lvl="0" indent="0">
              <a:buNone/>
            </a:pPr>
            <a:endParaRPr lang="en-US" sz="2800" dirty="0">
              <a:solidFill>
                <a:prstClr val="black"/>
              </a:solidFill>
            </a:endParaRPr>
          </a:p>
          <a:p>
            <a:pPr lvl="0"/>
            <a:r>
              <a:rPr lang="en-US" sz="2800" dirty="0">
                <a:solidFill>
                  <a:prstClr val="black"/>
                </a:solidFill>
              </a:rPr>
              <a:t>Bereavement</a:t>
            </a:r>
          </a:p>
          <a:p>
            <a:pPr marL="0" indent="0">
              <a:buNone/>
            </a:pPr>
            <a:endParaRPr lang="en-US" sz="2800" dirty="0"/>
          </a:p>
        </p:txBody>
      </p:sp>
      <p:pic>
        <p:nvPicPr>
          <p:cNvPr id="6" name="Picture 5"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4267201" y="1996441"/>
            <a:ext cx="3521392" cy="1654492"/>
          </a:xfrm>
          <a:prstGeom prst="rect">
            <a:avLst/>
          </a:prstGeom>
          <a:noFill/>
          <a:ln>
            <a:noFill/>
          </a:ln>
        </p:spPr>
      </p:pic>
      <p:pic>
        <p:nvPicPr>
          <p:cNvPr id="7" name="Picture 6"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4671059" y="4145280"/>
            <a:ext cx="2910839" cy="2103119"/>
          </a:xfrm>
          <a:prstGeom prst="rect">
            <a:avLst/>
          </a:prstGeom>
          <a:noFill/>
          <a:ln>
            <a:noFill/>
          </a:ln>
        </p:spPr>
      </p:pic>
    </p:spTree>
    <p:extLst>
      <p:ext uri="{BB962C8B-B14F-4D97-AF65-F5344CB8AC3E}">
        <p14:creationId xmlns:p14="http://schemas.microsoft.com/office/powerpoint/2010/main" val="2659009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 Common Story</a:t>
            </a:r>
          </a:p>
        </p:txBody>
      </p:sp>
      <p:sp>
        <p:nvSpPr>
          <p:cNvPr id="5" name="Content Placeholder 4"/>
          <p:cNvSpPr>
            <a:spLocks noGrp="1"/>
          </p:cNvSpPr>
          <p:nvPr>
            <p:ph idx="1"/>
          </p:nvPr>
        </p:nvSpPr>
        <p:spPr>
          <a:xfrm>
            <a:off x="457200" y="1417638"/>
            <a:ext cx="8229600" cy="5059362"/>
          </a:xfrm>
        </p:spPr>
        <p:txBody>
          <a:bodyPr>
            <a:normAutofit fontScale="85000" lnSpcReduction="10000"/>
          </a:bodyPr>
          <a:lstStyle/>
          <a:p>
            <a:pPr marL="0" indent="0" fontAlgn="base">
              <a:buNone/>
            </a:pPr>
            <a:r>
              <a:rPr lang="en-US" dirty="0">
                <a:solidFill>
                  <a:srgbClr val="383838"/>
                </a:solidFill>
                <a:latin typeface="Libre Baskerville"/>
              </a:rPr>
              <a:t>An adolescent experiences the death of his mother after a lengthy illness. When I ask what services he would like to receive from the school, he initially says he didn’t expect special treatment, would be embarrassed by counseling from the school mental health staff and wouldn’t feel comfortable if many of his teachers asked to talk to him about his grief. At the same time, the student felt as though the school should somehow take his situation into account.</a:t>
            </a:r>
          </a:p>
          <a:p>
            <a:pPr marL="0" indent="0" fontAlgn="base">
              <a:buNone/>
            </a:pPr>
            <a:br>
              <a:rPr lang="en-US" dirty="0">
                <a:solidFill>
                  <a:srgbClr val="383838"/>
                </a:solidFill>
                <a:latin typeface="Libre Baskerville"/>
              </a:rPr>
            </a:br>
            <a:r>
              <a:rPr lang="en-US" dirty="0">
                <a:solidFill>
                  <a:srgbClr val="383838"/>
                </a:solidFill>
                <a:latin typeface="Libre Baskerville"/>
              </a:rPr>
              <a:t> “I don’t know what the school should do,” the student told me. “But I just lost the person I love most in my life and they act as if nothing happened.”</a:t>
            </a:r>
          </a:p>
        </p:txBody>
      </p:sp>
    </p:spTree>
    <p:extLst>
      <p:ext uri="{BB962C8B-B14F-4D97-AF65-F5344CB8AC3E}">
        <p14:creationId xmlns:p14="http://schemas.microsoft.com/office/powerpoint/2010/main" val="1248698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Silence</a:t>
            </a:r>
          </a:p>
        </p:txBody>
      </p:sp>
      <p:sp>
        <p:nvSpPr>
          <p:cNvPr id="5" name="Content Placeholder 4"/>
          <p:cNvSpPr>
            <a:spLocks noGrp="1"/>
          </p:cNvSpPr>
          <p:nvPr>
            <p:ph idx="1"/>
          </p:nvPr>
        </p:nvSpPr>
        <p:spPr/>
        <p:txBody>
          <a:bodyPr>
            <a:normAutofit/>
          </a:bodyPr>
          <a:lstStyle/>
          <a:p>
            <a:pPr marL="0" indent="0" algn="ctr">
              <a:buNone/>
            </a:pPr>
            <a:r>
              <a:rPr lang="en-US" dirty="0"/>
              <a:t>Silence may say to children: </a:t>
            </a:r>
          </a:p>
          <a:p>
            <a:pPr marL="0" indent="0">
              <a:buNone/>
            </a:pPr>
            <a:br>
              <a:rPr lang="en-US" dirty="0"/>
            </a:br>
            <a:r>
              <a:rPr lang="en-US" dirty="0"/>
              <a:t>• I don’t care. </a:t>
            </a:r>
            <a:br>
              <a:rPr lang="en-US" dirty="0"/>
            </a:br>
            <a:r>
              <a:rPr lang="en-US" dirty="0"/>
              <a:t>• This isn’t important. </a:t>
            </a:r>
            <a:br>
              <a:rPr lang="en-US" dirty="0"/>
            </a:br>
            <a:r>
              <a:rPr lang="en-US" dirty="0"/>
              <a:t>• I’m not willing to give you support. </a:t>
            </a:r>
            <a:br>
              <a:rPr lang="en-US" dirty="0"/>
            </a:br>
            <a:r>
              <a:rPr lang="en-US" dirty="0"/>
              <a:t>• This is too overwhelming for me to deal with. </a:t>
            </a:r>
            <a:br>
              <a:rPr lang="en-US" dirty="0"/>
            </a:br>
            <a:r>
              <a:rPr lang="en-US" dirty="0"/>
              <a:t>• I don’t think you’re able to cope, even with my help.</a:t>
            </a:r>
          </a:p>
        </p:txBody>
      </p:sp>
    </p:spTree>
    <p:extLst>
      <p:ext uri="{BB962C8B-B14F-4D97-AF65-F5344CB8AC3E}">
        <p14:creationId xmlns:p14="http://schemas.microsoft.com/office/powerpoint/2010/main" val="3191130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3600" b="1" dirty="0"/>
              <a:t>Common responses of Grief in Children</a:t>
            </a:r>
            <a:br>
              <a:rPr lang="en-US" sz="3600" b="1" dirty="0"/>
            </a:br>
            <a:r>
              <a:rPr lang="en-US" sz="3600" b="1" dirty="0"/>
              <a:t>By Age</a:t>
            </a:r>
          </a:p>
        </p:txBody>
      </p:sp>
    </p:spTree>
    <p:extLst>
      <p:ext uri="{BB962C8B-B14F-4D97-AF65-F5344CB8AC3E}">
        <p14:creationId xmlns:p14="http://schemas.microsoft.com/office/powerpoint/2010/main" val="202074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Preschool (2-4 years)</a:t>
            </a:r>
            <a:endParaRPr lang="en-US" dirty="0"/>
          </a:p>
        </p:txBody>
      </p:sp>
      <p:sp>
        <p:nvSpPr>
          <p:cNvPr id="2" name="Content Placeholder 1"/>
          <p:cNvSpPr>
            <a:spLocks noGrp="1"/>
          </p:cNvSpPr>
          <p:nvPr>
            <p:ph idx="1"/>
          </p:nvPr>
        </p:nvSpPr>
        <p:spPr>
          <a:xfrm>
            <a:off x="457200" y="1417637"/>
            <a:ext cx="8229600" cy="5021663"/>
          </a:xfrm>
        </p:spPr>
        <p:txBody>
          <a:bodyPr>
            <a:normAutofit lnSpcReduction="10000"/>
          </a:bodyPr>
          <a:lstStyle/>
          <a:p>
            <a:pPr marL="0" indent="0" algn="ctr">
              <a:buNone/>
            </a:pPr>
            <a:r>
              <a:rPr lang="en-US" sz="2800" b="1" dirty="0"/>
              <a:t>Common responses to grief </a:t>
            </a:r>
          </a:p>
          <a:p>
            <a:pPr marL="0" indent="0">
              <a:buNone/>
            </a:pPr>
            <a:r>
              <a:rPr lang="en-US" sz="2800" dirty="0"/>
              <a:t>• General anxiety </a:t>
            </a:r>
          </a:p>
          <a:p>
            <a:pPr marL="0" indent="0">
              <a:buNone/>
            </a:pPr>
            <a:r>
              <a:rPr lang="en-US" sz="2800" dirty="0"/>
              <a:t>• Crying</a:t>
            </a:r>
          </a:p>
          <a:p>
            <a:pPr marL="0" indent="0">
              <a:buNone/>
            </a:pPr>
            <a:r>
              <a:rPr lang="en-US" sz="2800" dirty="0"/>
              <a:t>• Irregular sleep </a:t>
            </a:r>
          </a:p>
          <a:p>
            <a:pPr marL="0" indent="0">
              <a:buNone/>
            </a:pPr>
            <a:r>
              <a:rPr lang="en-US" sz="2800" dirty="0"/>
              <a:t>• Clinginess/need to be held </a:t>
            </a:r>
          </a:p>
          <a:p>
            <a:pPr marL="0" indent="0">
              <a:buNone/>
            </a:pPr>
            <a:r>
              <a:rPr lang="en-US" sz="2800" dirty="0"/>
              <a:t>• Irritability</a:t>
            </a:r>
          </a:p>
          <a:p>
            <a:pPr marL="0" indent="0">
              <a:buNone/>
            </a:pPr>
            <a:r>
              <a:rPr lang="en-US" sz="2800" dirty="0"/>
              <a:t>• Temper tantrums</a:t>
            </a:r>
          </a:p>
          <a:p>
            <a:pPr marL="0" indent="0">
              <a:buNone/>
            </a:pPr>
            <a:r>
              <a:rPr lang="en-US" sz="2800" dirty="0"/>
              <a:t>• Telling the story to anyone, including strangers •Repetitive questions</a:t>
            </a:r>
          </a:p>
          <a:p>
            <a:pPr marL="0" indent="0">
              <a:buNone/>
            </a:pPr>
            <a:r>
              <a:rPr lang="en-US" sz="2800" dirty="0"/>
              <a:t>• Behavior regression – may need help with tasks they’ve already learned</a:t>
            </a:r>
          </a:p>
          <a:p>
            <a:pPr marL="0" indent="0">
              <a:buNone/>
            </a:pPr>
            <a:endParaRPr lang="en-US" sz="2800" dirty="0"/>
          </a:p>
        </p:txBody>
      </p:sp>
    </p:spTree>
    <p:extLst>
      <p:ext uri="{BB962C8B-B14F-4D97-AF65-F5344CB8AC3E}">
        <p14:creationId xmlns:p14="http://schemas.microsoft.com/office/powerpoint/2010/main" val="2574582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Preschool (2-4 years)</a:t>
            </a: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Video: The Land Before Time</a:t>
            </a:r>
          </a:p>
        </p:txBody>
      </p:sp>
    </p:spTree>
    <p:extLst>
      <p:ext uri="{BB962C8B-B14F-4D97-AF65-F5344CB8AC3E}">
        <p14:creationId xmlns:p14="http://schemas.microsoft.com/office/powerpoint/2010/main" val="945790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r>
              <a:rPr lang="en-US" sz="3600" b="1" dirty="0"/>
              <a:t>Ways To Help</a:t>
            </a:r>
          </a:p>
        </p:txBody>
      </p:sp>
      <p:sp>
        <p:nvSpPr>
          <p:cNvPr id="2" name="Content Placeholder 1"/>
          <p:cNvSpPr>
            <a:spLocks noGrp="1"/>
          </p:cNvSpPr>
          <p:nvPr>
            <p:ph idx="1"/>
          </p:nvPr>
        </p:nvSpPr>
        <p:spPr>
          <a:xfrm>
            <a:off x="457200" y="1417637"/>
            <a:ext cx="8229600" cy="5021663"/>
          </a:xfrm>
        </p:spPr>
        <p:txBody>
          <a:bodyPr>
            <a:normAutofit fontScale="92500"/>
          </a:bodyPr>
          <a:lstStyle/>
          <a:p>
            <a:pPr marL="0" indent="0">
              <a:buNone/>
            </a:pPr>
            <a:r>
              <a:rPr lang="en-US" sz="2800" dirty="0"/>
              <a:t> • Create a consistent routine to re-establish safety and predictability, especially around starting and ending the day. </a:t>
            </a:r>
          </a:p>
          <a:p>
            <a:pPr marL="0" indent="0">
              <a:buNone/>
            </a:pPr>
            <a:r>
              <a:rPr lang="en-US" sz="2800" dirty="0"/>
              <a:t>• Provide short, honest explanation of the death. “Mommy died. Her body stopped working.” Use the words dead and died. Avoid euphemisms such as gone, passed on, lost. </a:t>
            </a:r>
          </a:p>
          <a:p>
            <a:pPr marL="0" indent="0">
              <a:buNone/>
            </a:pPr>
            <a:r>
              <a:rPr lang="en-US" sz="2800" dirty="0"/>
              <a:t>• Answer questions honestly. </a:t>
            </a:r>
          </a:p>
          <a:p>
            <a:pPr marL="0" indent="0">
              <a:buNone/>
            </a:pPr>
            <a:r>
              <a:rPr lang="en-US" sz="2800" dirty="0"/>
              <a:t>• Set limits but be flexible when needed. </a:t>
            </a:r>
          </a:p>
          <a:p>
            <a:pPr marL="0" indent="0">
              <a:buNone/>
            </a:pPr>
            <a:r>
              <a:rPr lang="en-US" sz="2800" dirty="0"/>
              <a:t>• Provide opportunities for play. </a:t>
            </a:r>
          </a:p>
          <a:p>
            <a:pPr marL="0" indent="0">
              <a:buNone/>
            </a:pPr>
            <a:r>
              <a:rPr lang="en-US" sz="2800" dirty="0"/>
              <a:t>• Give choices whenever possible. “Do you want hot or cold cereal?” </a:t>
            </a:r>
          </a:p>
          <a:p>
            <a:pPr marL="0" indent="0">
              <a:buNone/>
            </a:pPr>
            <a:r>
              <a:rPr lang="en-US" sz="2800" dirty="0"/>
              <a:t>• Offer lots of physical and emotional nurturance</a:t>
            </a:r>
          </a:p>
        </p:txBody>
      </p:sp>
    </p:spTree>
    <p:extLst>
      <p:ext uri="{BB962C8B-B14F-4D97-AF65-F5344CB8AC3E}">
        <p14:creationId xmlns:p14="http://schemas.microsoft.com/office/powerpoint/2010/main" val="1588895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31202"/>
          </a:xfrm>
        </p:spPr>
        <p:txBody>
          <a:bodyPr>
            <a:normAutofit/>
          </a:bodyPr>
          <a:lstStyle/>
          <a:p>
            <a:r>
              <a:rPr lang="en-US" sz="3200" b="1" dirty="0"/>
              <a:t>Elementary School (5-8 years)</a:t>
            </a:r>
            <a:endParaRPr lang="en-US" sz="3200" dirty="0"/>
          </a:p>
        </p:txBody>
      </p:sp>
      <p:sp>
        <p:nvSpPr>
          <p:cNvPr id="2" name="Content Placeholder 1"/>
          <p:cNvSpPr>
            <a:spLocks noGrp="1"/>
          </p:cNvSpPr>
          <p:nvPr>
            <p:ph idx="1"/>
          </p:nvPr>
        </p:nvSpPr>
        <p:spPr>
          <a:xfrm>
            <a:off x="457200" y="1005841"/>
            <a:ext cx="8229600" cy="5433460"/>
          </a:xfrm>
        </p:spPr>
        <p:txBody>
          <a:bodyPr>
            <a:normAutofit/>
          </a:bodyPr>
          <a:lstStyle/>
          <a:p>
            <a:pPr marL="0" indent="0" algn="ctr">
              <a:buNone/>
            </a:pPr>
            <a:r>
              <a:rPr lang="en-US" sz="2800" b="1" dirty="0"/>
              <a:t>Common responses to grief</a:t>
            </a:r>
            <a:r>
              <a:rPr lang="en-US" sz="2400" b="1" dirty="0"/>
              <a:t>:</a:t>
            </a:r>
          </a:p>
          <a:p>
            <a:pPr marL="0" indent="0">
              <a:buNone/>
            </a:pPr>
            <a:r>
              <a:rPr lang="en-US" sz="2400" dirty="0"/>
              <a:t>• Disrupted sleep, changes in eating habits </a:t>
            </a:r>
          </a:p>
          <a:p>
            <a:pPr marL="0" indent="0">
              <a:buNone/>
            </a:pPr>
            <a:r>
              <a:rPr lang="en-US" sz="2400" dirty="0"/>
              <a:t>• Repetitive questions – How? Why? Who else? </a:t>
            </a:r>
          </a:p>
          <a:p>
            <a:pPr marL="0" indent="0">
              <a:buNone/>
            </a:pPr>
            <a:r>
              <a:rPr lang="en-US" sz="2400" dirty="0"/>
              <a:t>• Concerns about safety and abandonment </a:t>
            </a:r>
          </a:p>
          <a:p>
            <a:pPr marL="0" indent="0">
              <a:buNone/>
            </a:pPr>
            <a:r>
              <a:rPr lang="en-US" sz="2400" dirty="0"/>
              <a:t>• Short periods of strong reaction, mixed with acting as though nothing happened </a:t>
            </a:r>
          </a:p>
          <a:p>
            <a:pPr marL="0" indent="0">
              <a:buNone/>
            </a:pPr>
            <a:r>
              <a:rPr lang="en-US" sz="2400" dirty="0"/>
              <a:t>• Nightmares </a:t>
            </a:r>
          </a:p>
          <a:p>
            <a:pPr marL="0" indent="0">
              <a:buNone/>
            </a:pPr>
            <a:r>
              <a:rPr lang="en-US" sz="2400" dirty="0"/>
              <a:t>• Regressive behaviors – may need help with tasks they’ve already learned (can’t tie shoes, bedwetting) </a:t>
            </a:r>
          </a:p>
          <a:p>
            <a:pPr marL="0" indent="0">
              <a:buNone/>
            </a:pPr>
            <a:r>
              <a:rPr lang="en-US" sz="2400" dirty="0"/>
              <a:t>• Behavior changes: high/low energy, kicking/hitting </a:t>
            </a:r>
          </a:p>
          <a:p>
            <a:pPr marL="0" indent="0">
              <a:buNone/>
            </a:pPr>
            <a:r>
              <a:rPr lang="en-US" sz="2400" dirty="0"/>
              <a:t>• Physical complaints: stomachaches, headaches, body pain</a:t>
            </a:r>
          </a:p>
        </p:txBody>
      </p:sp>
    </p:spTree>
    <p:extLst>
      <p:ext uri="{BB962C8B-B14F-4D97-AF65-F5344CB8AC3E}">
        <p14:creationId xmlns:p14="http://schemas.microsoft.com/office/powerpoint/2010/main" val="416582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Loss</a:t>
            </a:r>
          </a:p>
        </p:txBody>
      </p:sp>
      <p:sp>
        <p:nvSpPr>
          <p:cNvPr id="2" name="Content Placeholder 1"/>
          <p:cNvSpPr>
            <a:spLocks noGrp="1"/>
          </p:cNvSpPr>
          <p:nvPr>
            <p:ph idx="1"/>
          </p:nvPr>
        </p:nvSpPr>
        <p:spPr>
          <a:xfrm>
            <a:off x="259881" y="1417638"/>
            <a:ext cx="8662737" cy="5031288"/>
          </a:xfrm>
        </p:spPr>
        <p:txBody>
          <a:bodyPr>
            <a:noAutofit/>
          </a:bodyPr>
          <a:lstStyle/>
          <a:p>
            <a:pPr marL="0" indent="0">
              <a:buNone/>
            </a:pPr>
            <a:r>
              <a:rPr lang="en-US" sz="2200" dirty="0">
                <a:latin typeface="Cambria" panose="02040503050406030204" pitchFamily="18" charset="0"/>
              </a:rPr>
              <a:t>Any </a:t>
            </a:r>
            <a:r>
              <a:rPr lang="en-US" sz="2200" dirty="0">
                <a:solidFill>
                  <a:srgbClr val="FF0000"/>
                </a:solidFill>
                <a:latin typeface="Cambria" panose="02040503050406030204" pitchFamily="18" charset="0"/>
              </a:rPr>
              <a:t>separation</a:t>
            </a:r>
            <a:r>
              <a:rPr lang="en-US" sz="2200" dirty="0">
                <a:latin typeface="Cambria" panose="02040503050406030204" pitchFamily="18" charset="0"/>
              </a:rPr>
              <a:t> from a </a:t>
            </a:r>
            <a:r>
              <a:rPr lang="en-US" sz="2200" dirty="0">
                <a:solidFill>
                  <a:srgbClr val="FF0000"/>
                </a:solidFill>
                <a:latin typeface="Cambria" panose="02040503050406030204" pitchFamily="18" charset="0"/>
              </a:rPr>
              <a:t>person, place, thing, or activity </a:t>
            </a:r>
            <a:r>
              <a:rPr lang="en-US" sz="2200" dirty="0">
                <a:latin typeface="Cambria" panose="02040503050406030204" pitchFamily="18" charset="0"/>
              </a:rPr>
              <a:t>to which we have become </a:t>
            </a:r>
            <a:r>
              <a:rPr lang="en-US" sz="2200" dirty="0">
                <a:solidFill>
                  <a:srgbClr val="FF0000"/>
                </a:solidFill>
                <a:latin typeface="Cambria" panose="02040503050406030204" pitchFamily="18" charset="0"/>
              </a:rPr>
              <a:t>attached</a:t>
            </a:r>
            <a:r>
              <a:rPr lang="en-US" sz="2200" dirty="0">
                <a:latin typeface="Cambria" panose="02040503050406030204" pitchFamily="18" charset="0"/>
              </a:rPr>
              <a:t> and with which we </a:t>
            </a:r>
            <a:r>
              <a:rPr lang="en-US" sz="2200" dirty="0">
                <a:solidFill>
                  <a:srgbClr val="FF0000"/>
                </a:solidFill>
                <a:latin typeface="Cambria" panose="02040503050406030204" pitchFamily="18" charset="0"/>
              </a:rPr>
              <a:t>find an important part of our identity </a:t>
            </a:r>
            <a:r>
              <a:rPr lang="en-US" sz="2200" dirty="0">
                <a:latin typeface="Cambria" panose="02040503050406030204" pitchFamily="18" charset="0"/>
              </a:rPr>
              <a:t>and </a:t>
            </a:r>
            <a:r>
              <a:rPr lang="en-US" sz="2200" dirty="0">
                <a:solidFill>
                  <a:srgbClr val="FF0000"/>
                </a:solidFill>
                <a:latin typeface="Cambria" panose="02040503050406030204" pitchFamily="18" charset="0"/>
              </a:rPr>
              <a:t>sense of self</a:t>
            </a:r>
            <a:r>
              <a:rPr lang="en-US" sz="2200" dirty="0">
                <a:latin typeface="Cambria" panose="02040503050406030204" pitchFamily="18" charset="0"/>
              </a:rPr>
              <a:t>.</a:t>
            </a:r>
          </a:p>
          <a:p>
            <a:pPr marL="0" indent="0">
              <a:buNone/>
            </a:pPr>
            <a:r>
              <a:rPr lang="en-US" sz="2200" dirty="0"/>
              <a:t> </a:t>
            </a:r>
          </a:p>
          <a:p>
            <a:pPr marL="0" indent="0">
              <a:buNone/>
            </a:pPr>
            <a:endParaRPr lang="en-US" sz="2200" dirty="0"/>
          </a:p>
          <a:p>
            <a:pPr marL="0" indent="0" algn="ctr">
              <a:buNone/>
            </a:pPr>
            <a:r>
              <a:rPr lang="en-US" sz="2800" dirty="0"/>
              <a:t>List examples of loss</a:t>
            </a:r>
          </a:p>
        </p:txBody>
      </p:sp>
    </p:spTree>
    <p:extLst>
      <p:ext uri="{BB962C8B-B14F-4D97-AF65-F5344CB8AC3E}">
        <p14:creationId xmlns:p14="http://schemas.microsoft.com/office/powerpoint/2010/main" val="22824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Preschool (5-8 years)</a:t>
            </a: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b="1" dirty="0"/>
              <a:t>Video: Lion King</a:t>
            </a:r>
          </a:p>
        </p:txBody>
      </p:sp>
    </p:spTree>
    <p:extLst>
      <p:ext uri="{BB962C8B-B14F-4D97-AF65-F5344CB8AC3E}">
        <p14:creationId xmlns:p14="http://schemas.microsoft.com/office/powerpoint/2010/main" val="457987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Preschool (2-4 years)</a:t>
            </a: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Video: The Land Before Time</a:t>
            </a:r>
          </a:p>
        </p:txBody>
      </p:sp>
    </p:spTree>
    <p:extLst>
      <p:ext uri="{BB962C8B-B14F-4D97-AF65-F5344CB8AC3E}">
        <p14:creationId xmlns:p14="http://schemas.microsoft.com/office/powerpoint/2010/main" val="457987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5002"/>
          </a:xfrm>
        </p:spPr>
        <p:txBody>
          <a:bodyPr>
            <a:normAutofit fontScale="90000"/>
          </a:bodyPr>
          <a:lstStyle/>
          <a:p>
            <a:r>
              <a:rPr lang="en-US" b="1" dirty="0"/>
              <a:t>Ways To Help</a:t>
            </a:r>
          </a:p>
        </p:txBody>
      </p:sp>
      <p:sp>
        <p:nvSpPr>
          <p:cNvPr id="2" name="Content Placeholder 1"/>
          <p:cNvSpPr>
            <a:spLocks noGrp="1"/>
          </p:cNvSpPr>
          <p:nvPr>
            <p:ph idx="1"/>
          </p:nvPr>
        </p:nvSpPr>
        <p:spPr>
          <a:xfrm>
            <a:off x="457200" y="1173480"/>
            <a:ext cx="8229600" cy="5265820"/>
          </a:xfrm>
        </p:spPr>
        <p:txBody>
          <a:bodyPr>
            <a:normAutofit/>
          </a:bodyPr>
          <a:lstStyle/>
          <a:p>
            <a:pPr marL="0" indent="0">
              <a:buNone/>
            </a:pPr>
            <a:endParaRPr lang="en-US" sz="2800" dirty="0"/>
          </a:p>
          <a:p>
            <a:pPr marL="0" indent="0">
              <a:buNone/>
            </a:pPr>
            <a:endParaRPr lang="en-US" sz="2800" dirty="0"/>
          </a:p>
          <a:p>
            <a:pPr marL="0" indent="0">
              <a:buNone/>
            </a:pPr>
            <a:endParaRPr lang="en-US" sz="2800" dirty="0"/>
          </a:p>
        </p:txBody>
      </p:sp>
      <p:sp>
        <p:nvSpPr>
          <p:cNvPr id="3" name="Rectangle 2"/>
          <p:cNvSpPr/>
          <p:nvPr/>
        </p:nvSpPr>
        <p:spPr>
          <a:xfrm>
            <a:off x="152400" y="1173480"/>
            <a:ext cx="8793480" cy="5262979"/>
          </a:xfrm>
          <a:prstGeom prst="rect">
            <a:avLst/>
          </a:prstGeom>
        </p:spPr>
        <p:txBody>
          <a:bodyPr wrap="square">
            <a:spAutoFit/>
          </a:bodyPr>
          <a:lstStyle/>
          <a:p>
            <a:pPr marL="457200" indent="-457200">
              <a:buFont typeface="Arial" panose="020B0604020202020204" pitchFamily="34" charset="0"/>
              <a:buChar char="•"/>
            </a:pPr>
            <a:r>
              <a:rPr lang="en-US" sz="2800" dirty="0"/>
              <a:t>Explain the death honestly using concrete language. “Daddy’s heart stopped working.” </a:t>
            </a:r>
          </a:p>
          <a:p>
            <a:pPr marL="457200" indent="-457200">
              <a:buFont typeface="Arial" panose="020B0604020202020204" pitchFamily="34" charset="0"/>
              <a:buChar char="•"/>
            </a:pPr>
            <a:r>
              <a:rPr lang="en-US" sz="2800" dirty="0"/>
              <a:t>Use the words dead and died. Avoid euphemisms such as gone, passed on, lost. </a:t>
            </a:r>
          </a:p>
          <a:p>
            <a:pPr marL="457200" indent="-457200">
              <a:buFont typeface="Arial" panose="020B0604020202020204" pitchFamily="34" charset="0"/>
              <a:buChar char="•"/>
            </a:pPr>
            <a:r>
              <a:rPr lang="en-US" sz="2800" dirty="0"/>
              <a:t> Be prepared for repetitive questions. </a:t>
            </a:r>
          </a:p>
          <a:p>
            <a:pPr marL="457200" indent="-457200">
              <a:buFont typeface="Arial" panose="020B0604020202020204" pitchFamily="34" charset="0"/>
              <a:buChar char="•"/>
            </a:pPr>
            <a:r>
              <a:rPr lang="en-US" sz="2800" dirty="0"/>
              <a:t>Provide opportunities for big energy and creative play. </a:t>
            </a:r>
          </a:p>
          <a:p>
            <a:pPr marL="457200" indent="-457200">
              <a:buFont typeface="Arial" panose="020B0604020202020204" pitchFamily="34" charset="0"/>
              <a:buChar char="•"/>
            </a:pPr>
            <a:r>
              <a:rPr lang="en-US" sz="2800" dirty="0"/>
              <a:t> Allow children to talk about the experience and ask questions.</a:t>
            </a:r>
          </a:p>
          <a:p>
            <a:pPr marL="457200" indent="-457200">
              <a:buFont typeface="Arial" panose="020B0604020202020204" pitchFamily="34" charset="0"/>
              <a:buChar char="•"/>
            </a:pPr>
            <a:r>
              <a:rPr lang="en-US" sz="2800" dirty="0"/>
              <a:t> Offer lots of physical and emotional nurturance. </a:t>
            </a:r>
          </a:p>
          <a:p>
            <a:pPr marL="457200" indent="-457200">
              <a:buFont typeface="Arial" panose="020B0604020202020204" pitchFamily="34" charset="0"/>
              <a:buChar char="•"/>
            </a:pPr>
            <a:r>
              <a:rPr lang="en-US" sz="2800" dirty="0"/>
              <a:t>Give choices whenever possible. “Your room needs to be cleaned. Would you like to do it tonight or tomorrow morning?”</a:t>
            </a:r>
          </a:p>
        </p:txBody>
      </p:sp>
    </p:spTree>
    <p:extLst>
      <p:ext uri="{BB962C8B-B14F-4D97-AF65-F5344CB8AC3E}">
        <p14:creationId xmlns:p14="http://schemas.microsoft.com/office/powerpoint/2010/main" val="135975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Preschool (8-12 years)</a:t>
            </a: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Video: My  Girl</a:t>
            </a:r>
          </a:p>
        </p:txBody>
      </p:sp>
    </p:spTree>
    <p:extLst>
      <p:ext uri="{BB962C8B-B14F-4D97-AF65-F5344CB8AC3E}">
        <p14:creationId xmlns:p14="http://schemas.microsoft.com/office/powerpoint/2010/main" val="457987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61682"/>
          </a:xfrm>
        </p:spPr>
        <p:txBody>
          <a:bodyPr>
            <a:normAutofit/>
          </a:bodyPr>
          <a:lstStyle/>
          <a:p>
            <a:r>
              <a:rPr lang="en-US" sz="3200" b="1" dirty="0"/>
              <a:t>Middle School (8-12 years)</a:t>
            </a:r>
            <a:endParaRPr lang="en-US" sz="3200" dirty="0"/>
          </a:p>
        </p:txBody>
      </p:sp>
      <p:sp>
        <p:nvSpPr>
          <p:cNvPr id="2" name="Content Placeholder 1"/>
          <p:cNvSpPr>
            <a:spLocks noGrp="1"/>
          </p:cNvSpPr>
          <p:nvPr>
            <p:ph idx="1"/>
          </p:nvPr>
        </p:nvSpPr>
        <p:spPr>
          <a:xfrm>
            <a:off x="457200" y="1173481"/>
            <a:ext cx="8229600" cy="5265820"/>
          </a:xfrm>
        </p:spPr>
        <p:txBody>
          <a:bodyPr>
            <a:normAutofit fontScale="92500" lnSpcReduction="20000"/>
          </a:bodyPr>
          <a:lstStyle/>
          <a:p>
            <a:pPr marL="0" indent="0" algn="ctr">
              <a:buNone/>
            </a:pPr>
            <a:r>
              <a:rPr lang="en-US" sz="2600" b="1" dirty="0"/>
              <a:t>Common responses to grief:</a:t>
            </a:r>
            <a:endParaRPr lang="en-US" sz="2400" b="1" dirty="0"/>
          </a:p>
          <a:p>
            <a:pPr marL="0" indent="0">
              <a:buNone/>
            </a:pPr>
            <a:r>
              <a:rPr lang="en-US" sz="2400" dirty="0"/>
              <a:t>• Express big energy through behavior sometimes seen as acting out </a:t>
            </a:r>
          </a:p>
          <a:p>
            <a:pPr marL="0" indent="0">
              <a:buNone/>
            </a:pPr>
            <a:r>
              <a:rPr lang="en-US" sz="2400" dirty="0"/>
              <a:t>• Anxiety and concern for safety of self and others - “The world is no longer safe” </a:t>
            </a:r>
          </a:p>
          <a:p>
            <a:pPr marL="0" indent="0">
              <a:buNone/>
            </a:pPr>
            <a:r>
              <a:rPr lang="en-US" sz="2400" dirty="0"/>
              <a:t>• Worries about something bad happening again </a:t>
            </a:r>
          </a:p>
          <a:p>
            <a:pPr marL="0" indent="0">
              <a:buNone/>
            </a:pPr>
            <a:r>
              <a:rPr lang="en-US" sz="2400" dirty="0"/>
              <a:t>• Difficulty concentrating and focusing </a:t>
            </a:r>
          </a:p>
          <a:p>
            <a:pPr marL="0" indent="0">
              <a:buNone/>
            </a:pPr>
            <a:r>
              <a:rPr lang="en-US" sz="2400" dirty="0"/>
              <a:t>• Nightmares and intrusive thoughts </a:t>
            </a:r>
          </a:p>
          <a:p>
            <a:pPr marL="0" indent="0">
              <a:buNone/>
            </a:pPr>
            <a:r>
              <a:rPr lang="en-US" sz="2400" dirty="0"/>
              <a:t>• Physical complaints: headaches, stomach aches, body pain </a:t>
            </a:r>
          </a:p>
          <a:p>
            <a:pPr marL="0" indent="0">
              <a:buNone/>
            </a:pPr>
            <a:r>
              <a:rPr lang="en-US" sz="2400" dirty="0"/>
              <a:t>• Using play and talk to recreate the event </a:t>
            </a:r>
          </a:p>
          <a:p>
            <a:pPr marL="0" indent="0">
              <a:buNone/>
            </a:pPr>
            <a:r>
              <a:rPr lang="en-US" sz="2400" dirty="0"/>
              <a:t>• Detailed questions about death and dying </a:t>
            </a:r>
          </a:p>
          <a:p>
            <a:pPr marL="0" indent="0">
              <a:buNone/>
            </a:pPr>
            <a:r>
              <a:rPr lang="en-US" sz="2400" dirty="0"/>
              <a:t>• Wide range of emotions: rage, revenge, guilt, sadness, relief, and worry </a:t>
            </a:r>
          </a:p>
          <a:p>
            <a:pPr marL="0" indent="0">
              <a:buNone/>
            </a:pPr>
            <a:r>
              <a:rPr lang="en-US" sz="2400" dirty="0"/>
              <a:t>• Hypervigilance/increased sensitivity to noise, light, movement, and change</a:t>
            </a:r>
          </a:p>
          <a:p>
            <a:pPr marL="0" indent="0">
              <a:buNone/>
            </a:pPr>
            <a:r>
              <a:rPr lang="en-US" sz="2400" dirty="0"/>
              <a:t> • Withdrawal from social situations</a:t>
            </a:r>
          </a:p>
        </p:txBody>
      </p:sp>
    </p:spTree>
    <p:extLst>
      <p:ext uri="{BB962C8B-B14F-4D97-AF65-F5344CB8AC3E}">
        <p14:creationId xmlns:p14="http://schemas.microsoft.com/office/powerpoint/2010/main" val="130986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46442"/>
          </a:xfrm>
        </p:spPr>
        <p:txBody>
          <a:bodyPr>
            <a:normAutofit/>
          </a:bodyPr>
          <a:lstStyle/>
          <a:p>
            <a:r>
              <a:rPr lang="en-US" sz="3200" b="1" dirty="0"/>
              <a:t>Ways To Help</a:t>
            </a:r>
          </a:p>
        </p:txBody>
      </p:sp>
      <p:sp>
        <p:nvSpPr>
          <p:cNvPr id="2" name="Content Placeholder 1"/>
          <p:cNvSpPr>
            <a:spLocks noGrp="1"/>
          </p:cNvSpPr>
          <p:nvPr>
            <p:ph idx="1"/>
          </p:nvPr>
        </p:nvSpPr>
        <p:spPr>
          <a:xfrm>
            <a:off x="457200" y="1173481"/>
            <a:ext cx="8229600" cy="5265820"/>
          </a:xfrm>
        </p:spPr>
        <p:txBody>
          <a:bodyPr>
            <a:normAutofit fontScale="77500" lnSpcReduction="20000"/>
          </a:bodyPr>
          <a:lstStyle/>
          <a:p>
            <a:pPr marL="0" indent="0">
              <a:buNone/>
            </a:pPr>
            <a:r>
              <a:rPr lang="en-US" sz="2800" dirty="0"/>
              <a:t>Inform yourself about what happened. Answer questions clearly and accurately. </a:t>
            </a:r>
            <a:br>
              <a:rPr lang="en-US" sz="2800" dirty="0"/>
            </a:br>
            <a:r>
              <a:rPr lang="en-US" sz="2800" dirty="0"/>
              <a:t>• Provide a variety of activities for expression: talk, art, physical activity, play, writing. </a:t>
            </a:r>
          </a:p>
          <a:p>
            <a:pPr marL="0" indent="0">
              <a:buNone/>
            </a:pPr>
            <a:r>
              <a:rPr lang="en-US" sz="2800" dirty="0"/>
              <a:t>• Help children identify people and activities that help them feel safe and supported. Maintain routines and limits, but be flexible when needed.</a:t>
            </a:r>
          </a:p>
          <a:p>
            <a:pPr marL="0" indent="0">
              <a:buNone/>
            </a:pPr>
            <a:r>
              <a:rPr lang="en-US" sz="2800" dirty="0"/>
              <a:t> • Give children choices whenever possible, “Would you rather set the table or put away the dishes after we eat?”</a:t>
            </a:r>
          </a:p>
          <a:p>
            <a:pPr marL="0" indent="0">
              <a:buNone/>
            </a:pPr>
            <a:r>
              <a:rPr lang="en-US" sz="2800" dirty="0"/>
              <a:t> • Work to re-establish safety and predictability in daily life. </a:t>
            </a:r>
          </a:p>
          <a:p>
            <a:pPr marL="0" indent="0">
              <a:buNone/>
            </a:pPr>
            <a:r>
              <a:rPr lang="en-US" sz="2800" dirty="0"/>
              <a:t>• Model expressing emotions and taking care of yourself. </a:t>
            </a:r>
          </a:p>
          <a:p>
            <a:pPr marL="0" indent="0">
              <a:buNone/>
            </a:pPr>
            <a:r>
              <a:rPr lang="en-US" sz="2800" dirty="0"/>
              <a:t>• Be a good listener. Avoid giving advice (unless they ask for it), analyzing, or dismissing their experiences. </a:t>
            </a:r>
          </a:p>
          <a:p>
            <a:pPr marL="0" indent="0">
              <a:buNone/>
            </a:pPr>
            <a:r>
              <a:rPr lang="en-US" sz="2800" dirty="0"/>
              <a:t>• Talk with teachers about providing extra support and flexibility with assignments.</a:t>
            </a:r>
          </a:p>
          <a:p>
            <a:pPr marL="0" indent="0">
              <a:buNone/>
            </a:pPr>
            <a:r>
              <a:rPr lang="en-US" sz="2800" dirty="0"/>
              <a:t> • Seek professional help for any concerns around self-harm or suicidal thoughts.</a:t>
            </a:r>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02402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61682"/>
          </a:xfrm>
        </p:spPr>
        <p:txBody>
          <a:bodyPr>
            <a:normAutofit/>
          </a:bodyPr>
          <a:lstStyle/>
          <a:p>
            <a:r>
              <a:rPr lang="en-US" sz="3200" b="1" dirty="0"/>
              <a:t>High School (13-18 years)</a:t>
            </a:r>
            <a:endParaRPr lang="en-US" sz="3200" dirty="0"/>
          </a:p>
        </p:txBody>
      </p:sp>
      <p:sp>
        <p:nvSpPr>
          <p:cNvPr id="2" name="Content Placeholder 1"/>
          <p:cNvSpPr>
            <a:spLocks noGrp="1"/>
          </p:cNvSpPr>
          <p:nvPr>
            <p:ph idx="1"/>
          </p:nvPr>
        </p:nvSpPr>
        <p:spPr>
          <a:xfrm>
            <a:off x="457200" y="1036321"/>
            <a:ext cx="8229600" cy="5402980"/>
          </a:xfrm>
        </p:spPr>
        <p:txBody>
          <a:bodyPr>
            <a:normAutofit fontScale="77500" lnSpcReduction="20000"/>
          </a:bodyPr>
          <a:lstStyle/>
          <a:p>
            <a:pPr marL="0" indent="0">
              <a:buNone/>
            </a:pPr>
            <a:r>
              <a:rPr lang="en-US" sz="2400" dirty="0"/>
              <a:t>Common responses to grief </a:t>
            </a:r>
          </a:p>
          <a:p>
            <a:pPr marL="0" indent="0">
              <a:buNone/>
            </a:pPr>
            <a:r>
              <a:rPr lang="en-US" sz="2400" dirty="0"/>
              <a:t>• Withdrawal from family or other support networks/focused on connections with peers</a:t>
            </a:r>
          </a:p>
          <a:p>
            <a:pPr marL="0" indent="0">
              <a:buNone/>
            </a:pPr>
            <a:r>
              <a:rPr lang="en-US" sz="2500" dirty="0">
                <a:solidFill>
                  <a:prstClr val="black"/>
                </a:solidFill>
              </a:rPr>
              <a:t>• </a:t>
            </a:r>
            <a:r>
              <a:rPr lang="en-US" sz="2400" dirty="0"/>
              <a:t>Increased risk taking: drugs/alcohol, unsafe behaviors, reckless driving </a:t>
            </a:r>
          </a:p>
          <a:p>
            <a:pPr marL="0" indent="0">
              <a:buNone/>
            </a:pPr>
            <a:r>
              <a:rPr lang="en-US" sz="2400" dirty="0"/>
              <a:t>• Inability to concentrate (school difficulties)/pushing themselves to succeed and be perfect </a:t>
            </a:r>
          </a:p>
          <a:p>
            <a:pPr marL="0" indent="0">
              <a:buNone/>
            </a:pPr>
            <a:r>
              <a:rPr lang="en-US" sz="2400" dirty="0"/>
              <a:t>• Difficulty sleeping, exhaustion </a:t>
            </a:r>
          </a:p>
          <a:p>
            <a:pPr marL="0" indent="0">
              <a:buNone/>
            </a:pPr>
            <a:r>
              <a:rPr lang="en-US" sz="2400" dirty="0"/>
              <a:t>• Lack of appetite/eating too much </a:t>
            </a:r>
          </a:p>
          <a:p>
            <a:pPr marL="0" indent="0">
              <a:buNone/>
            </a:pPr>
            <a:r>
              <a:rPr lang="en-US" sz="2400" dirty="0"/>
              <a:t>• Unpredictable and at times intense emotional reactions: anger, sadness, guilt, relief, anxiety</a:t>
            </a:r>
          </a:p>
          <a:p>
            <a:pPr marL="0" indent="0">
              <a:buNone/>
            </a:pPr>
            <a:r>
              <a:rPr lang="en-US" sz="2400" dirty="0"/>
              <a:t> • Uncomfortable discussing the death or their experiences with parents and caregivers</a:t>
            </a:r>
          </a:p>
          <a:p>
            <a:pPr marL="0" indent="0">
              <a:buNone/>
            </a:pPr>
            <a:r>
              <a:rPr lang="en-US" sz="2400" dirty="0"/>
              <a:t> • Worry about safety of self and others</a:t>
            </a:r>
          </a:p>
          <a:p>
            <a:pPr marL="0" indent="0">
              <a:buNone/>
            </a:pPr>
            <a:r>
              <a:rPr lang="en-US" sz="2400" dirty="0"/>
              <a:t> • Fear about death or violence happening again</a:t>
            </a:r>
          </a:p>
          <a:p>
            <a:pPr marL="0" indent="0">
              <a:buNone/>
            </a:pPr>
            <a:r>
              <a:rPr lang="en-US" sz="2400" dirty="0"/>
              <a:t> • Confusion over role identity in the family </a:t>
            </a:r>
          </a:p>
          <a:p>
            <a:pPr marL="0" indent="0">
              <a:buNone/>
            </a:pPr>
            <a:r>
              <a:rPr lang="en-US" sz="2400" dirty="0"/>
              <a:t>• Attempts to take on caregiving/parent role with younger siblings and other adults</a:t>
            </a:r>
          </a:p>
          <a:p>
            <a:pPr marL="0" indent="0">
              <a:buNone/>
            </a:pPr>
            <a:r>
              <a:rPr lang="en-US" sz="2400" dirty="0"/>
              <a:t> • May have thoughts of suicide and self-harm</a:t>
            </a:r>
          </a:p>
          <a:p>
            <a:pPr marL="0" indent="0">
              <a:buNone/>
            </a:pPr>
            <a:r>
              <a:rPr lang="en-US" sz="2400" dirty="0"/>
              <a:t> • Hypervigilance/increased sensitivity to noise, movement, light</a:t>
            </a:r>
          </a:p>
        </p:txBody>
      </p:sp>
    </p:spTree>
    <p:extLst>
      <p:ext uri="{BB962C8B-B14F-4D97-AF65-F5344CB8AC3E}">
        <p14:creationId xmlns:p14="http://schemas.microsoft.com/office/powerpoint/2010/main" val="2826694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9282"/>
          </a:xfrm>
        </p:spPr>
        <p:txBody>
          <a:bodyPr>
            <a:normAutofit/>
          </a:bodyPr>
          <a:lstStyle/>
          <a:p>
            <a:r>
              <a:rPr lang="en-US" sz="3200" b="1" dirty="0"/>
              <a:t>Ways To Help</a:t>
            </a:r>
          </a:p>
        </p:txBody>
      </p:sp>
      <p:sp>
        <p:nvSpPr>
          <p:cNvPr id="2" name="Content Placeholder 1"/>
          <p:cNvSpPr>
            <a:spLocks noGrp="1"/>
          </p:cNvSpPr>
          <p:nvPr>
            <p:ph idx="1"/>
          </p:nvPr>
        </p:nvSpPr>
        <p:spPr>
          <a:xfrm>
            <a:off x="457200" y="1036321"/>
            <a:ext cx="8229600" cy="5402980"/>
          </a:xfrm>
        </p:spPr>
        <p:txBody>
          <a:bodyPr>
            <a:normAutofit fontScale="70000" lnSpcReduction="20000"/>
          </a:bodyPr>
          <a:lstStyle/>
          <a:p>
            <a:pPr marL="0" indent="0">
              <a:buNone/>
            </a:pPr>
            <a:r>
              <a:rPr lang="en-US" sz="2900" dirty="0"/>
              <a:t>• Reinforce assurances of safety and security, even if teens don’t express concerns. </a:t>
            </a:r>
          </a:p>
          <a:p>
            <a:pPr marL="0" indent="0">
              <a:buNone/>
            </a:pPr>
            <a:r>
              <a:rPr lang="en-US" sz="2900" dirty="0"/>
              <a:t>• Maintain routines and set clear expectations, but be flexible when needed. </a:t>
            </a:r>
          </a:p>
          <a:p>
            <a:pPr marL="0" indent="0">
              <a:buNone/>
            </a:pPr>
            <a:r>
              <a:rPr lang="en-US" sz="2900" dirty="0"/>
              <a:t>• Allow for expression of feelings without trying to change, fix, or take them away. </a:t>
            </a:r>
          </a:p>
          <a:p>
            <a:pPr marL="0" indent="0">
              <a:buNone/>
            </a:pPr>
            <a:r>
              <a:rPr lang="en-US" sz="2900" dirty="0"/>
              <a:t>• Answer questions honestly.</a:t>
            </a:r>
          </a:p>
          <a:p>
            <a:pPr marL="0" indent="0">
              <a:buNone/>
            </a:pPr>
            <a:r>
              <a:rPr lang="en-US" sz="2900" dirty="0"/>
              <a:t>• Provide choices whenever possible. “I’d like to do something to honor your dad’s birthday, would you like to be part of that? What ideas do you have?”</a:t>
            </a:r>
          </a:p>
          <a:p>
            <a:pPr marL="0" indent="0">
              <a:buNone/>
            </a:pPr>
            <a:r>
              <a:rPr lang="en-US" sz="2900" dirty="0"/>
              <a:t>Adjust expectations for concentration and task completion when necessary.</a:t>
            </a:r>
          </a:p>
          <a:p>
            <a:pPr marL="0" indent="0">
              <a:buNone/>
            </a:pPr>
            <a:r>
              <a:rPr lang="en-US" sz="2900" dirty="0"/>
              <a:t> • Assist teens to connect with support systems, including other adults (family, family friends, teachers, coaches). </a:t>
            </a:r>
          </a:p>
          <a:p>
            <a:pPr marL="0" indent="0">
              <a:buNone/>
            </a:pPr>
            <a:r>
              <a:rPr lang="en-US" sz="2900" dirty="0"/>
              <a:t>• Model appropriate expressions of grief and ways to take care of yourself. </a:t>
            </a:r>
          </a:p>
          <a:p>
            <a:pPr marL="0" indent="0">
              <a:buNone/>
            </a:pPr>
            <a:r>
              <a:rPr lang="en-US" sz="2900" dirty="0"/>
              <a:t>• Ask open ended questions (“What is it like for you?”) and listen without judging, interpreting, advising, or placating. </a:t>
            </a:r>
          </a:p>
          <a:p>
            <a:pPr marL="0" indent="0">
              <a:buNone/>
            </a:pPr>
            <a:r>
              <a:rPr lang="en-US" sz="2900" dirty="0"/>
              <a:t>• Have patience with teens’ wide range of reactions and questions. </a:t>
            </a:r>
          </a:p>
          <a:p>
            <a:pPr marL="0" indent="0">
              <a:buNone/>
            </a:pPr>
            <a:r>
              <a:rPr lang="en-US" sz="2900" dirty="0"/>
              <a:t>• Seek professional help for any concerns around self-harm or suicidal thoughts.</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57894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Triggers</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r>
              <a:rPr lang="en-US" sz="2800" dirty="0"/>
              <a:t>Holidays</a:t>
            </a:r>
          </a:p>
          <a:p>
            <a:r>
              <a:rPr lang="en-US" sz="2800" dirty="0"/>
              <a:t>Birthdays</a:t>
            </a:r>
          </a:p>
          <a:p>
            <a:r>
              <a:rPr lang="en-US" sz="2800" dirty="0"/>
              <a:t>Song</a:t>
            </a:r>
          </a:p>
          <a:p>
            <a:r>
              <a:rPr lang="en-US" sz="2800" dirty="0"/>
              <a:t>Celebrations</a:t>
            </a:r>
          </a:p>
          <a:p>
            <a:r>
              <a:rPr lang="en-US" sz="2800" dirty="0"/>
              <a:t>food</a:t>
            </a:r>
          </a:p>
          <a:p>
            <a:r>
              <a:rPr lang="en-US" sz="2800" dirty="0"/>
              <a:t>Activity</a:t>
            </a:r>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59874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fontAlgn="base"/>
            <a:r>
              <a:rPr lang="en-US" b="1" dirty="0">
                <a:solidFill>
                  <a:srgbClr val="00447C"/>
                </a:solidFill>
                <a:latin typeface="Arial"/>
              </a:rPr>
              <a:t>Grief and Cultural sensitivity</a:t>
            </a:r>
            <a:br>
              <a:rPr lang="en-US" b="1" dirty="0">
                <a:solidFill>
                  <a:srgbClr val="00447C"/>
                </a:solidFill>
                <a:latin typeface="Arial"/>
              </a:rPr>
            </a:br>
            <a:endParaRPr lang="en-US" b="1" dirty="0"/>
          </a:p>
        </p:txBody>
      </p:sp>
      <p:sp>
        <p:nvSpPr>
          <p:cNvPr id="2" name="Content Placeholder 1"/>
          <p:cNvSpPr>
            <a:spLocks noGrp="1"/>
          </p:cNvSpPr>
          <p:nvPr>
            <p:ph idx="1"/>
          </p:nvPr>
        </p:nvSpPr>
        <p:spPr>
          <a:xfrm>
            <a:off x="457200" y="1097280"/>
            <a:ext cx="8229600" cy="4762900"/>
          </a:xfrm>
        </p:spPr>
        <p:txBody>
          <a:bodyPr>
            <a:normAutofit fontScale="92500" lnSpcReduction="20000"/>
          </a:bodyPr>
          <a:lstStyle/>
          <a:p>
            <a:pPr marL="0" indent="0">
              <a:buNone/>
            </a:pPr>
            <a:endParaRPr lang="en-US" sz="2800" dirty="0"/>
          </a:p>
          <a:p>
            <a:pPr fontAlgn="base"/>
            <a:r>
              <a:rPr lang="en-US" sz="2800" dirty="0"/>
              <a:t>What emotions and behaviors are normal grief responses within the person’s own culture?</a:t>
            </a:r>
          </a:p>
          <a:p>
            <a:pPr fontAlgn="base"/>
            <a:r>
              <a:rPr lang="en-US" sz="2800" dirty="0"/>
              <a:t>What are the bereaved family's beliefs surrounding death?</a:t>
            </a:r>
          </a:p>
          <a:p>
            <a:pPr fontAlgn="base"/>
            <a:r>
              <a:rPr lang="en-US" sz="2800" dirty="0"/>
              <a:t>Who should attend mourning ceremonies, and how are attendees expected to dress and act?</a:t>
            </a:r>
          </a:p>
          <a:p>
            <a:pPr fontAlgn="base"/>
            <a:r>
              <a:rPr lang="en-US" sz="2800" dirty="0"/>
              <a:t>Are gifts, flowers, or other offerings expected?</a:t>
            </a:r>
          </a:p>
          <a:p>
            <a:pPr fontAlgn="base"/>
            <a:r>
              <a:rPr lang="en-US" sz="2800" dirty="0"/>
              <a:t>What special days or dates will be significant for the bereaved family?</a:t>
            </a:r>
          </a:p>
          <a:p>
            <a:pPr fontAlgn="base"/>
            <a:r>
              <a:rPr lang="en-US" sz="2800" dirty="0"/>
              <a:t>What types of verbal or written condolence are expressed?</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5798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Verdana" panose="020B0604030504040204" pitchFamily="34" charset="0"/>
                <a:ea typeface="Verdana" panose="020B0604030504040204" pitchFamily="34" charset="0"/>
                <a:cs typeface="Verdana" panose="020B0604030504040204" pitchFamily="34" charset="0"/>
              </a:rPr>
              <a:t>Activity: Losing something important”</a:t>
            </a:r>
            <a:br>
              <a:rPr lang="en-US"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How Do You Feel?</a:t>
            </a:r>
          </a:p>
        </p:txBody>
      </p:sp>
      <p:sp>
        <p:nvSpPr>
          <p:cNvPr id="3" name="Content Placeholder 2"/>
          <p:cNvSpPr>
            <a:spLocks noGrp="1"/>
          </p:cNvSpPr>
          <p:nvPr>
            <p:ph idx="1"/>
          </p:nvPr>
        </p:nvSpPr>
        <p:spPr>
          <a:xfrm>
            <a:off x="457200" y="1771650"/>
            <a:ext cx="8229600" cy="4525963"/>
          </a:xfrm>
        </p:spPr>
        <p:txBody>
          <a:bodyPr>
            <a:normAutofit fontScale="77500" lnSpcReduction="20000"/>
          </a:bodyPr>
          <a:lstStyle/>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Like you couldn't believe it?</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Were you angry with yourself or someone else?</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Did you feel sad that you had lost something?</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Were you sorry that you didn't look after it more?</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Were you afraid that someone might blame you?</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Did you blame yourself for losing it?</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Like you couldn't think about anything else?</a:t>
            </a:r>
          </a:p>
          <a:p>
            <a:r>
              <a:rPr lang="en-US" dirty="0">
                <a:solidFill>
                  <a:srgbClr val="222222"/>
                </a:solidFill>
                <a:latin typeface="Verdana" panose="020B0604030504040204" pitchFamily="34" charset="0"/>
                <a:ea typeface="Verdana" panose="020B0604030504040204" pitchFamily="34" charset="0"/>
                <a:cs typeface="Verdana" panose="020B0604030504040204" pitchFamily="34" charset="0"/>
              </a:rPr>
              <a:t>Like nothing would ever be the same again.?</a:t>
            </a:r>
          </a:p>
          <a:p>
            <a:endParaRPr lang="en-US" dirty="0"/>
          </a:p>
        </p:txBody>
      </p:sp>
    </p:spTree>
    <p:extLst>
      <p:ext uri="{BB962C8B-B14F-4D97-AF65-F5344CB8AC3E}">
        <p14:creationId xmlns:p14="http://schemas.microsoft.com/office/powerpoint/2010/main" val="3958836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
            <a:ext cx="8229600" cy="899160"/>
          </a:xfrm>
        </p:spPr>
        <p:txBody>
          <a:bodyPr>
            <a:normAutofit fontScale="90000"/>
          </a:bodyPr>
          <a:lstStyle/>
          <a:p>
            <a:br>
              <a:rPr lang="en-US" sz="3600" b="1" dirty="0">
                <a:solidFill>
                  <a:prstClr val="black"/>
                </a:solidFill>
              </a:rPr>
            </a:br>
            <a:r>
              <a:rPr lang="en-US" sz="3600" b="1" dirty="0">
                <a:solidFill>
                  <a:prstClr val="black"/>
                </a:solidFill>
              </a:rPr>
              <a:t>Guidelines for Helping Grieving Children</a:t>
            </a:r>
            <a:br>
              <a:rPr lang="en-US" b="1" dirty="0">
                <a:solidFill>
                  <a:prstClr val="black"/>
                </a:solidFill>
              </a:rPr>
            </a:br>
            <a:endParaRPr lang="en-US" b="1" dirty="0"/>
          </a:p>
        </p:txBody>
      </p:sp>
      <p:sp>
        <p:nvSpPr>
          <p:cNvPr id="2" name="Content Placeholder 1"/>
          <p:cNvSpPr>
            <a:spLocks noGrp="1"/>
          </p:cNvSpPr>
          <p:nvPr>
            <p:ph idx="1"/>
          </p:nvPr>
        </p:nvSpPr>
        <p:spPr>
          <a:xfrm>
            <a:off x="457200" y="1005840"/>
            <a:ext cx="8229600" cy="5433460"/>
          </a:xfrm>
        </p:spPr>
        <p:txBody>
          <a:bodyPr>
            <a:normAutofit lnSpcReduction="10000"/>
          </a:bodyPr>
          <a:lstStyle/>
          <a:p>
            <a:pPr marL="0" indent="0">
              <a:buNone/>
            </a:pPr>
            <a:endParaRPr lang="en-US" sz="1300" dirty="0"/>
          </a:p>
          <a:p>
            <a:pPr lvl="0"/>
            <a:r>
              <a:rPr lang="en-US" sz="2200" b="1" dirty="0">
                <a:solidFill>
                  <a:prstClr val="black"/>
                </a:solidFill>
              </a:rPr>
              <a:t>Be a good observer</a:t>
            </a:r>
            <a:r>
              <a:rPr lang="en-US" sz="2200" dirty="0">
                <a:solidFill>
                  <a:prstClr val="black"/>
                </a:solidFill>
              </a:rPr>
              <a:t>.</a:t>
            </a:r>
            <a:br>
              <a:rPr lang="en-US" sz="2200" dirty="0">
                <a:solidFill>
                  <a:prstClr val="black"/>
                </a:solidFill>
              </a:rPr>
            </a:br>
            <a:r>
              <a:rPr lang="en-US" sz="2200" dirty="0">
                <a:solidFill>
                  <a:prstClr val="black"/>
                </a:solidFill>
              </a:rPr>
              <a:t> A bereaved child's behavior can be very telling about her emotions.</a:t>
            </a:r>
          </a:p>
          <a:p>
            <a:pPr lvl="0"/>
            <a:r>
              <a:rPr lang="en-US" sz="2200" b="1" dirty="0">
                <a:solidFill>
                  <a:prstClr val="black"/>
                </a:solidFill>
              </a:rPr>
              <a:t>Listen.</a:t>
            </a:r>
            <a:r>
              <a:rPr lang="en-US" sz="2200" dirty="0">
                <a:solidFill>
                  <a:prstClr val="black"/>
                </a:solidFill>
              </a:rPr>
              <a:t> </a:t>
            </a:r>
            <a:br>
              <a:rPr lang="en-US" sz="2200" dirty="0">
                <a:solidFill>
                  <a:prstClr val="black"/>
                </a:solidFill>
              </a:rPr>
            </a:br>
            <a:r>
              <a:rPr lang="en-US" sz="2200" dirty="0">
                <a:solidFill>
                  <a:prstClr val="black"/>
                </a:solidFill>
              </a:rPr>
              <a:t>Let each child teach you what grief is like for him. And don't rush in with explanations. Usually it's more helpful to ask exploring questions than to supply cookie-cutter answers.</a:t>
            </a:r>
          </a:p>
          <a:p>
            <a:pPr lvl="0"/>
            <a:r>
              <a:rPr lang="en-US" sz="2200" b="1" dirty="0">
                <a:solidFill>
                  <a:prstClr val="black"/>
                </a:solidFill>
              </a:rPr>
              <a:t>Be patient. </a:t>
            </a:r>
            <a:br>
              <a:rPr lang="en-US" sz="2200" b="1" dirty="0">
                <a:solidFill>
                  <a:prstClr val="black"/>
                </a:solidFill>
              </a:rPr>
            </a:br>
            <a:r>
              <a:rPr lang="en-US" sz="2200" dirty="0">
                <a:solidFill>
                  <a:prstClr val="black"/>
                </a:solidFill>
              </a:rPr>
              <a:t>Children's grief isn't typically obvious and immediate.</a:t>
            </a:r>
          </a:p>
          <a:p>
            <a:pPr lvl="0"/>
            <a:r>
              <a:rPr lang="en-US" sz="2200" b="1" dirty="0">
                <a:solidFill>
                  <a:prstClr val="black"/>
                </a:solidFill>
              </a:rPr>
              <a:t>Be honest. </a:t>
            </a:r>
            <a:br>
              <a:rPr lang="en-US" sz="2200" b="1" dirty="0">
                <a:solidFill>
                  <a:prstClr val="black"/>
                </a:solidFill>
              </a:rPr>
            </a:br>
            <a:r>
              <a:rPr lang="en-US" sz="2200" dirty="0">
                <a:solidFill>
                  <a:prstClr val="black"/>
                </a:solidFill>
              </a:rPr>
              <a:t>Don't lie to children about death. They need to know that it's permanent and irreversible. Don't use euphemisms that cloud these facts. Use simple and direct language.</a:t>
            </a:r>
          </a:p>
          <a:p>
            <a:pPr lvl="0"/>
            <a:r>
              <a:rPr lang="en-US" sz="2200" b="1" dirty="0">
                <a:solidFill>
                  <a:prstClr val="black"/>
                </a:solidFill>
              </a:rPr>
              <a:t>Be available.</a:t>
            </a:r>
            <a:br>
              <a:rPr lang="en-US" sz="2200" b="1" dirty="0">
                <a:solidFill>
                  <a:prstClr val="black"/>
                </a:solidFill>
              </a:rPr>
            </a:br>
            <a:r>
              <a:rPr lang="en-US" sz="2200" dirty="0">
                <a:solidFill>
                  <a:prstClr val="black"/>
                </a:solidFill>
              </a:rPr>
              <a:t> Bereaved children need to know that they can count on the adults in their lives to listen to them, support them and love them</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639932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t>Preparing the Class for Grieving Student’s Return</a:t>
            </a:r>
            <a:endParaRPr lang="en-US" sz="2800"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400" dirty="0"/>
              <a:t>Discuss grief with the class</a:t>
            </a:r>
          </a:p>
          <a:p>
            <a:pPr marL="0" indent="0">
              <a:buNone/>
            </a:pPr>
            <a:endParaRPr lang="en-US" sz="2400" dirty="0"/>
          </a:p>
          <a:p>
            <a:pPr marL="0" indent="0">
              <a:buNone/>
            </a:pPr>
            <a:r>
              <a:rPr lang="en-US" sz="2400" dirty="0"/>
              <a:t>Discuss the difficulties the returning student may have at school</a:t>
            </a:r>
          </a:p>
          <a:p>
            <a:pPr marL="0" indent="0">
              <a:buNone/>
            </a:pPr>
            <a:endParaRPr lang="en-US" sz="2400" dirty="0"/>
          </a:p>
          <a:p>
            <a:pPr marL="0" indent="0">
              <a:buNone/>
            </a:pPr>
            <a:r>
              <a:rPr lang="en-US" sz="2400" dirty="0"/>
              <a:t>Discuss ways for the class to reach out to the grieving classmate</a:t>
            </a:r>
          </a:p>
          <a:p>
            <a:pPr marL="0" indent="0">
              <a:buNone/>
            </a:pPr>
            <a:endParaRPr lang="en-US" sz="2400" dirty="0"/>
          </a:p>
          <a:p>
            <a:pPr marL="0" indent="0">
              <a:buNone/>
            </a:pPr>
            <a:r>
              <a:rPr lang="en-US" sz="2400" dirty="0"/>
              <a:t>Anticipate some changes in the returning student’s behavior</a:t>
            </a:r>
          </a:p>
          <a:p>
            <a:pPr marL="0" indent="0">
              <a:buNone/>
            </a:pPr>
            <a:endParaRPr lang="en-US" sz="2400" dirty="0"/>
          </a:p>
          <a:p>
            <a:pPr marL="0" indent="0">
              <a:buNone/>
            </a:pPr>
            <a:r>
              <a:rPr lang="en-US" sz="2400" dirty="0"/>
              <a:t>Be alert to other children reacting to a friend’s loss</a:t>
            </a:r>
          </a:p>
          <a:p>
            <a:pPr marL="0" indent="0">
              <a:buNone/>
            </a:pPr>
            <a:endParaRPr lang="en-US" sz="2400" dirty="0"/>
          </a:p>
          <a:p>
            <a:pPr marL="0" indent="0">
              <a:buNone/>
            </a:pPr>
            <a:r>
              <a:rPr lang="en-US" sz="2400" dirty="0"/>
              <a:t>Provide guidance for the students</a:t>
            </a:r>
          </a:p>
        </p:txBody>
      </p:sp>
    </p:spTree>
    <p:extLst>
      <p:ext uri="{BB962C8B-B14F-4D97-AF65-F5344CB8AC3E}">
        <p14:creationId xmlns:p14="http://schemas.microsoft.com/office/powerpoint/2010/main" val="2515965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When a grieving student returns</a:t>
            </a: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400" dirty="0"/>
              <a:t>Discuss grief with the class</a:t>
            </a:r>
          </a:p>
          <a:p>
            <a:pPr marL="0" indent="0">
              <a:buNone/>
            </a:pPr>
            <a:endParaRPr lang="en-US" sz="2400" dirty="0"/>
          </a:p>
          <a:p>
            <a:pPr marL="0" indent="0">
              <a:buNone/>
            </a:pPr>
            <a:r>
              <a:rPr lang="en-US" sz="2400" dirty="0"/>
              <a:t>Discuss the difficulties the returning student may have at school</a:t>
            </a:r>
          </a:p>
          <a:p>
            <a:pPr marL="0" indent="0">
              <a:buNone/>
            </a:pPr>
            <a:endParaRPr lang="en-US" sz="2400" dirty="0"/>
          </a:p>
          <a:p>
            <a:pPr marL="0" indent="0">
              <a:buNone/>
            </a:pPr>
            <a:r>
              <a:rPr lang="en-US" sz="2400" dirty="0"/>
              <a:t>Discuss ways for the class to reach out to the grieving classmate</a:t>
            </a:r>
          </a:p>
          <a:p>
            <a:pPr marL="0" indent="0">
              <a:buNone/>
            </a:pPr>
            <a:endParaRPr lang="en-US" sz="2400" dirty="0"/>
          </a:p>
          <a:p>
            <a:pPr marL="0" indent="0">
              <a:buNone/>
            </a:pPr>
            <a:r>
              <a:rPr lang="en-US" sz="2400" dirty="0"/>
              <a:t>Anticipate some changes in the returning student’s behavior</a:t>
            </a:r>
          </a:p>
          <a:p>
            <a:pPr marL="0" indent="0">
              <a:buNone/>
            </a:pPr>
            <a:endParaRPr lang="en-US" sz="2400" dirty="0"/>
          </a:p>
          <a:p>
            <a:pPr marL="0" indent="0">
              <a:buNone/>
            </a:pPr>
            <a:r>
              <a:rPr lang="en-US" sz="2400" dirty="0"/>
              <a:t>Be alert to other children reacting to a friend’s loss</a:t>
            </a:r>
          </a:p>
          <a:p>
            <a:pPr marL="0" indent="0">
              <a:buNone/>
            </a:pPr>
            <a:endParaRPr lang="en-US" sz="2400" dirty="0"/>
          </a:p>
          <a:p>
            <a:pPr marL="0" indent="0">
              <a:buNone/>
            </a:pPr>
            <a:r>
              <a:rPr lang="en-US" sz="2400" dirty="0"/>
              <a:t>Provide guidance for the students</a:t>
            </a:r>
          </a:p>
        </p:txBody>
      </p:sp>
    </p:spTree>
    <p:extLst>
      <p:ext uri="{BB962C8B-B14F-4D97-AF65-F5344CB8AC3E}">
        <p14:creationId xmlns:p14="http://schemas.microsoft.com/office/powerpoint/2010/main" val="3094121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46442"/>
          </a:xfrm>
        </p:spPr>
        <p:txBody>
          <a:bodyPr>
            <a:normAutofit/>
          </a:bodyPr>
          <a:lstStyle/>
          <a:p>
            <a:r>
              <a:rPr lang="en-US" sz="2800" b="1" dirty="0"/>
              <a:t>Create a Classroom Safe Haven</a:t>
            </a:r>
          </a:p>
        </p:txBody>
      </p:sp>
      <p:sp>
        <p:nvSpPr>
          <p:cNvPr id="2" name="Content Placeholder 1"/>
          <p:cNvSpPr>
            <a:spLocks noGrp="1"/>
          </p:cNvSpPr>
          <p:nvPr>
            <p:ph idx="1"/>
          </p:nvPr>
        </p:nvSpPr>
        <p:spPr>
          <a:xfrm>
            <a:off x="350520" y="1021081"/>
            <a:ext cx="8336280" cy="5418220"/>
          </a:xfrm>
        </p:spPr>
        <p:txBody>
          <a:bodyPr>
            <a:normAutofit fontScale="92500" lnSpcReduction="20000"/>
          </a:bodyPr>
          <a:lstStyle/>
          <a:p>
            <a:pPr marL="0" indent="0">
              <a:buNone/>
            </a:pPr>
            <a:endParaRPr lang="en-US" sz="1300" dirty="0"/>
          </a:p>
          <a:p>
            <a:pPr marL="0" indent="0">
              <a:buNone/>
            </a:pPr>
            <a:r>
              <a:rPr lang="en-US" sz="2400" dirty="0"/>
              <a:t>•Allow the child to leave the room if needed </a:t>
            </a:r>
          </a:p>
          <a:p>
            <a:pPr marL="0" indent="0">
              <a:buNone/>
            </a:pPr>
            <a:endParaRPr lang="en-US" sz="2400" dirty="0"/>
          </a:p>
          <a:p>
            <a:pPr marL="0" indent="0">
              <a:buNone/>
            </a:pPr>
            <a:r>
              <a:rPr lang="en-US" sz="2400" dirty="0"/>
              <a:t>•Allow the child to call home if needed</a:t>
            </a:r>
          </a:p>
          <a:p>
            <a:pPr marL="0" indent="0">
              <a:buNone/>
            </a:pPr>
            <a:endParaRPr lang="en-US" sz="2400" dirty="0"/>
          </a:p>
          <a:p>
            <a:pPr marL="0" indent="0">
              <a:buNone/>
            </a:pPr>
            <a:r>
              <a:rPr lang="en-US" sz="2400" dirty="0"/>
              <a:t>•Create a visit to the school nurse and guidance counselor periodically </a:t>
            </a:r>
          </a:p>
          <a:p>
            <a:pPr marL="0" indent="0">
              <a:buNone/>
            </a:pPr>
            <a:endParaRPr lang="en-US" sz="2400" dirty="0"/>
          </a:p>
          <a:p>
            <a:pPr marL="0" indent="0">
              <a:buNone/>
            </a:pPr>
            <a:r>
              <a:rPr lang="en-US" sz="2400" dirty="0"/>
              <a:t>•Change some work assignments</a:t>
            </a:r>
          </a:p>
          <a:p>
            <a:pPr marL="0" indent="0">
              <a:buNone/>
            </a:pPr>
            <a:endParaRPr lang="en-US" sz="2400" dirty="0"/>
          </a:p>
          <a:p>
            <a:pPr marL="0" indent="0">
              <a:buNone/>
            </a:pPr>
            <a:r>
              <a:rPr lang="en-US" sz="2400" dirty="0"/>
              <a:t>•Assign a class helper </a:t>
            </a:r>
          </a:p>
          <a:p>
            <a:pPr marL="0" indent="0">
              <a:buNone/>
            </a:pPr>
            <a:endParaRPr lang="en-US" sz="2400" dirty="0"/>
          </a:p>
          <a:p>
            <a:pPr marL="0" indent="0">
              <a:buNone/>
            </a:pPr>
            <a:r>
              <a:rPr lang="en-US" sz="2400" dirty="0"/>
              <a:t>•Create some private time in the day </a:t>
            </a:r>
          </a:p>
          <a:p>
            <a:pPr marL="0" indent="0">
              <a:buNone/>
            </a:pPr>
            <a:endParaRPr lang="en-US" sz="2400" dirty="0"/>
          </a:p>
          <a:p>
            <a:pPr marL="0" indent="0">
              <a:buNone/>
            </a:pPr>
            <a:r>
              <a:rPr lang="en-US" sz="2400" dirty="0"/>
              <a:t>• Designate a support person</a:t>
            </a:r>
          </a:p>
          <a:p>
            <a:pPr marL="0" indent="0">
              <a:buNone/>
            </a:pPr>
            <a:endParaRPr lang="en-US" sz="2400" dirty="0"/>
          </a:p>
          <a:p>
            <a:pPr marL="0" indent="0">
              <a:buNone/>
            </a:pPr>
            <a:r>
              <a:rPr lang="en-US" sz="2400" dirty="0"/>
              <a:t> • Key chain/photos</a:t>
            </a:r>
          </a:p>
          <a:p>
            <a:pPr marL="0" indent="0">
              <a:buNone/>
            </a:pPr>
            <a:endParaRPr lang="en-US" sz="24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1963670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T.E.A.R.S.</a:t>
            </a:r>
          </a:p>
        </p:txBody>
      </p:sp>
      <p:sp>
        <p:nvSpPr>
          <p:cNvPr id="2" name="Content Placeholder 1"/>
          <p:cNvSpPr>
            <a:spLocks noGrp="1"/>
          </p:cNvSpPr>
          <p:nvPr>
            <p:ph idx="1"/>
          </p:nvPr>
        </p:nvSpPr>
        <p:spPr>
          <a:xfrm>
            <a:off x="457200" y="1417637"/>
            <a:ext cx="8229600" cy="5021663"/>
          </a:xfrm>
        </p:spPr>
        <p:txBody>
          <a:bodyPr>
            <a:normAutofit/>
          </a:bodyPr>
          <a:lstStyle/>
          <a:p>
            <a:r>
              <a:rPr lang="en-US" sz="2800" b="1" dirty="0">
                <a:solidFill>
                  <a:srgbClr val="323232"/>
                </a:solidFill>
                <a:latin typeface="Open Sans"/>
              </a:rPr>
              <a:t>T</a:t>
            </a:r>
            <a:r>
              <a:rPr lang="en-US" sz="2800" dirty="0">
                <a:solidFill>
                  <a:srgbClr val="323232"/>
                </a:solidFill>
                <a:latin typeface="Open Sans"/>
              </a:rPr>
              <a:t>alking</a:t>
            </a:r>
          </a:p>
          <a:p>
            <a:endParaRPr lang="en-US" sz="2800" dirty="0">
              <a:solidFill>
                <a:srgbClr val="323232"/>
              </a:solidFill>
              <a:latin typeface="Open Sans"/>
            </a:endParaRPr>
          </a:p>
          <a:p>
            <a:r>
              <a:rPr lang="en-US" sz="2800" b="1" dirty="0">
                <a:solidFill>
                  <a:srgbClr val="323232"/>
                </a:solidFill>
                <a:latin typeface="Open Sans"/>
              </a:rPr>
              <a:t>E</a:t>
            </a:r>
            <a:r>
              <a:rPr lang="en-US" sz="2800" dirty="0">
                <a:solidFill>
                  <a:srgbClr val="323232"/>
                </a:solidFill>
                <a:latin typeface="Open Sans"/>
              </a:rPr>
              <a:t>xercise &amp; Physical Activity</a:t>
            </a:r>
          </a:p>
          <a:p>
            <a:endParaRPr lang="en-US" sz="2800" dirty="0">
              <a:solidFill>
                <a:srgbClr val="323232"/>
              </a:solidFill>
              <a:latin typeface="Open Sans"/>
            </a:endParaRPr>
          </a:p>
          <a:p>
            <a:r>
              <a:rPr lang="en-US" sz="2800" b="1" dirty="0">
                <a:solidFill>
                  <a:srgbClr val="323232"/>
                </a:solidFill>
                <a:latin typeface="Open Sans"/>
              </a:rPr>
              <a:t>A</a:t>
            </a:r>
            <a:r>
              <a:rPr lang="en-US" sz="2800" dirty="0">
                <a:solidFill>
                  <a:srgbClr val="323232"/>
                </a:solidFill>
                <a:latin typeface="Open Sans"/>
              </a:rPr>
              <a:t>rtistic Expression &amp;</a:t>
            </a:r>
            <a:r>
              <a:rPr lang="en-US" sz="2800" b="1" dirty="0">
                <a:solidFill>
                  <a:srgbClr val="323232"/>
                </a:solidFill>
                <a:latin typeface="Open Sans"/>
              </a:rPr>
              <a:t> R</a:t>
            </a:r>
            <a:r>
              <a:rPr lang="en-US" sz="2800" dirty="0">
                <a:solidFill>
                  <a:srgbClr val="323232"/>
                </a:solidFill>
                <a:latin typeface="Open Sans"/>
              </a:rPr>
              <a:t>ecording Emotions</a:t>
            </a:r>
          </a:p>
          <a:p>
            <a:endParaRPr lang="en-US" sz="2800" dirty="0">
              <a:solidFill>
                <a:srgbClr val="323232"/>
              </a:solidFill>
              <a:latin typeface="Open Sans"/>
            </a:endParaRPr>
          </a:p>
          <a:p>
            <a:r>
              <a:rPr lang="en-US" sz="2800" b="1" dirty="0">
                <a:solidFill>
                  <a:srgbClr val="323232"/>
                </a:solidFill>
                <a:latin typeface="Open Sans"/>
              </a:rPr>
              <a:t>S</a:t>
            </a:r>
            <a:r>
              <a:rPr lang="en-US" sz="2800" dirty="0">
                <a:solidFill>
                  <a:srgbClr val="323232"/>
                </a:solidFill>
                <a:latin typeface="Open Sans"/>
              </a:rPr>
              <a:t>obbing</a:t>
            </a:r>
          </a:p>
          <a:p>
            <a:pPr marL="0" indent="0">
              <a:buNone/>
            </a:pPr>
            <a:endParaRPr lang="en-US" sz="2800" dirty="0">
              <a:solidFill>
                <a:srgbClr val="323232"/>
              </a:solidFill>
              <a:latin typeface="Open Sans"/>
            </a:endParaRPr>
          </a:p>
          <a:p>
            <a:pPr marL="0" indent="0">
              <a:buNone/>
            </a:pPr>
            <a:endParaRPr lang="en-US" sz="2800" dirty="0">
              <a:solidFill>
                <a:srgbClr val="323232"/>
              </a:solidFill>
              <a:latin typeface="Open Sans"/>
            </a:endParaRPr>
          </a:p>
          <a:p>
            <a:pPr marL="0" indent="0">
              <a:buNone/>
            </a:pPr>
            <a:endParaRPr lang="en-US" sz="2800" dirty="0"/>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821131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solidFill>
                <a:srgbClr val="323232"/>
              </a:solidFill>
              <a:latin typeface="Open Sans"/>
            </a:endParaRPr>
          </a:p>
          <a:p>
            <a:pPr marL="0" indent="0">
              <a:buNone/>
            </a:pPr>
            <a:endParaRPr lang="en-US" sz="2800" dirty="0">
              <a:solidFill>
                <a:srgbClr val="323232"/>
              </a:solidFill>
              <a:latin typeface="Open Sans"/>
            </a:endParaRPr>
          </a:p>
          <a:p>
            <a:pPr marL="0" indent="0">
              <a:buNone/>
            </a:pPr>
            <a:endParaRPr lang="en-US" sz="2800" dirty="0"/>
          </a:p>
          <a:p>
            <a:endParaRPr lang="en-US" sz="2800" dirty="0"/>
          </a:p>
          <a:p>
            <a:pPr marL="0" indent="0">
              <a:buNone/>
            </a:pPr>
            <a:r>
              <a:rPr lang="en-US" sz="2800" b="1" dirty="0"/>
              <a:t>See Handout</a:t>
            </a:r>
          </a:p>
          <a:p>
            <a:pPr marL="0" indent="0">
              <a:buNone/>
            </a:pPr>
            <a:endParaRPr lang="en-US" sz="2800" dirty="0"/>
          </a:p>
        </p:txBody>
      </p:sp>
    </p:spTree>
    <p:extLst>
      <p:ext uri="{BB962C8B-B14F-4D97-AF65-F5344CB8AC3E}">
        <p14:creationId xmlns:p14="http://schemas.microsoft.com/office/powerpoint/2010/main" val="3245689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3122"/>
          </a:xfrm>
        </p:spPr>
        <p:txBody>
          <a:bodyPr>
            <a:normAutofit/>
          </a:bodyPr>
          <a:lstStyle/>
          <a:p>
            <a:r>
              <a:rPr lang="en-US" sz="3200" b="1" dirty="0"/>
              <a:t>Teachable Moment</a:t>
            </a:r>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r>
              <a:rPr lang="en-US" sz="2400" dirty="0"/>
              <a:t>To create a spontaneous lesson calling upon a life experience that is happening in “The Now.” </a:t>
            </a:r>
            <a:br>
              <a:rPr lang="en-US" sz="2400" dirty="0"/>
            </a:br>
            <a:br>
              <a:rPr lang="en-US" sz="2400" dirty="0"/>
            </a:br>
            <a:r>
              <a:rPr lang="en-US" sz="2400" b="1" dirty="0"/>
              <a:t>Example:</a:t>
            </a:r>
            <a:br>
              <a:rPr lang="en-US" sz="2400" dirty="0"/>
            </a:br>
            <a:r>
              <a:rPr lang="en-US" sz="2400" dirty="0"/>
              <a:t>The death of Mrs. Arnold’s class’s goldfish</a:t>
            </a:r>
          </a:p>
          <a:p>
            <a:pPr marL="0" indent="0">
              <a:buNone/>
            </a:pPr>
            <a:endParaRPr lang="en-US" sz="2400" dirty="0"/>
          </a:p>
          <a:p>
            <a:pPr marL="0" indent="0">
              <a:buNone/>
            </a:pPr>
            <a:r>
              <a:rPr lang="en-US" sz="2400" dirty="0"/>
              <a:t>Goldie, was a huge loss to the kindergartners. Goldie’s death during school provided a “teachable moment” whereby the children could express their feelings about death and commemorate their loss with a burial ritual and memorial service.</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180860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8322"/>
          </a:xfrm>
        </p:spPr>
        <p:txBody>
          <a:bodyPr>
            <a:normAutofit fontScale="90000"/>
          </a:bodyPr>
          <a:lstStyle/>
          <a:p>
            <a:r>
              <a:rPr lang="en-US" sz="3200" b="1" dirty="0"/>
              <a:t>In Memoriam: Death In School</a:t>
            </a:r>
          </a:p>
        </p:txBody>
      </p:sp>
      <p:sp>
        <p:nvSpPr>
          <p:cNvPr id="2" name="Content Placeholder 1"/>
          <p:cNvSpPr>
            <a:spLocks noGrp="1"/>
          </p:cNvSpPr>
          <p:nvPr>
            <p:ph idx="1"/>
          </p:nvPr>
        </p:nvSpPr>
        <p:spPr>
          <a:xfrm>
            <a:off x="457200" y="1021081"/>
            <a:ext cx="8229600" cy="5418220"/>
          </a:xfrm>
        </p:spPr>
        <p:txBody>
          <a:bodyPr>
            <a:normAutofit/>
          </a:bodyPr>
          <a:lstStyle/>
          <a:p>
            <a:pPr marL="0" indent="0">
              <a:buNone/>
            </a:pPr>
            <a:r>
              <a:rPr lang="en-US" sz="2400" dirty="0"/>
              <a:t>•Creating a ceremony, releasing a balloon with a special note or lighting a candle </a:t>
            </a:r>
          </a:p>
          <a:p>
            <a:pPr marL="0" indent="0">
              <a:buNone/>
            </a:pPr>
            <a:r>
              <a:rPr lang="en-US" sz="2400" dirty="0"/>
              <a:t>•Creating a memorial wall with stories and pictures of shared events </a:t>
            </a:r>
          </a:p>
          <a:p>
            <a:pPr marL="0" indent="0">
              <a:buNone/>
            </a:pPr>
            <a:r>
              <a:rPr lang="en-US" sz="2400" dirty="0"/>
              <a:t>• Having an assembly about the student </a:t>
            </a:r>
          </a:p>
          <a:p>
            <a:pPr marL="0" indent="0">
              <a:buNone/>
            </a:pPr>
            <a:r>
              <a:rPr lang="en-US" sz="2400" dirty="0"/>
              <a:t>•Planting a memory garden</a:t>
            </a:r>
          </a:p>
          <a:p>
            <a:pPr marL="0" indent="0">
              <a:buNone/>
            </a:pPr>
            <a:r>
              <a:rPr lang="en-US" sz="2400" dirty="0"/>
              <a:t>•Initiating a scholarship fund </a:t>
            </a:r>
          </a:p>
          <a:p>
            <a:pPr marL="0" indent="0">
              <a:buNone/>
            </a:pPr>
            <a:r>
              <a:rPr lang="en-US" sz="2400" dirty="0"/>
              <a:t>•Establishing an ongoing fundraiser such as a car wash or bake sale, with proceeds going toward the family’s designated charity </a:t>
            </a:r>
          </a:p>
          <a:p>
            <a:pPr marL="0" indent="0">
              <a:buNone/>
            </a:pPr>
            <a:r>
              <a:rPr lang="en-US" sz="2400" dirty="0"/>
              <a:t>•Placing a memorial page and picture in the school yearbook or school newspaper </a:t>
            </a:r>
          </a:p>
          <a:p>
            <a:pPr marL="0" indent="0">
              <a:buNone/>
            </a:pPr>
            <a:r>
              <a:rPr lang="en-US" sz="2400" dirty="0"/>
              <a:t>•Sending flowers to the grieving family</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Tree>
    <p:extLst>
      <p:ext uri="{BB962C8B-B14F-4D97-AF65-F5344CB8AC3E}">
        <p14:creationId xmlns:p14="http://schemas.microsoft.com/office/powerpoint/2010/main" val="1107352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Content Placeholder 3" descr="Related image"/>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31806"/>
          </a:xfrm>
          <a:prstGeom prst="rect">
            <a:avLst/>
          </a:prstGeom>
          <a:noFill/>
          <a:ln>
            <a:noFill/>
          </a:ln>
        </p:spPr>
      </p:pic>
    </p:spTree>
    <p:extLst>
      <p:ext uri="{BB962C8B-B14F-4D97-AF65-F5344CB8AC3E}">
        <p14:creationId xmlns:p14="http://schemas.microsoft.com/office/powerpoint/2010/main" val="2282417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https://www.gvsu.edu/cms4/asset/90EECABE-FAA6-772B-CC915350CD897B34/questions.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57574"/>
            <a:ext cx="8229600" cy="4523873"/>
          </a:xfrm>
          <a:prstGeom prst="rect">
            <a:avLst/>
          </a:prstGeom>
          <a:noFill/>
          <a:ln>
            <a:noFill/>
          </a:ln>
        </p:spPr>
      </p:pic>
    </p:spTree>
    <p:extLst>
      <p:ext uri="{BB962C8B-B14F-4D97-AF65-F5344CB8AC3E}">
        <p14:creationId xmlns:p14="http://schemas.microsoft.com/office/powerpoint/2010/main" val="345612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spcBef>
                <a:spcPct val="20000"/>
              </a:spcBef>
            </a:pPr>
            <a:br>
              <a:rPr lang="en-US" sz="3200" dirty="0">
                <a:solidFill>
                  <a:prstClr val="black"/>
                </a:solidFill>
                <a:ea typeface="+mn-ea"/>
                <a:cs typeface="+mn-cs"/>
              </a:rPr>
            </a:br>
            <a:endParaRPr lang="en-US" dirty="0"/>
          </a:p>
        </p:txBody>
      </p:sp>
      <p:sp>
        <p:nvSpPr>
          <p:cNvPr id="2" name="Content Placeholder 1"/>
          <p:cNvSpPr>
            <a:spLocks noGrp="1"/>
          </p:cNvSpPr>
          <p:nvPr>
            <p:ph idx="1"/>
          </p:nvPr>
        </p:nvSpPr>
        <p:spPr>
          <a:xfrm>
            <a:off x="457200" y="1417637"/>
            <a:ext cx="8229600" cy="50216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dirty="0">
                <a:solidFill>
                  <a:prstClr val="black"/>
                </a:solidFill>
                <a:ea typeface="+mj-ea"/>
                <a:cs typeface="+mj-cs"/>
              </a:rPr>
              <a:t>Grief</a:t>
            </a:r>
            <a:br>
              <a:rPr lang="en-US" sz="2900" dirty="0">
                <a:solidFill>
                  <a:prstClr val="black"/>
                </a:solidFill>
                <a:ea typeface="+mj-ea"/>
                <a:cs typeface="+mj-cs"/>
              </a:rPr>
            </a:br>
            <a:endParaRPr lang="en-US" sz="2800" dirty="0"/>
          </a:p>
        </p:txBody>
      </p:sp>
      <p:pic>
        <p:nvPicPr>
          <p:cNvPr id="1037" name="Picture 13" descr="Feel and identify your feel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 y="762317"/>
            <a:ext cx="2498577" cy="175228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result for Gri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167" y="503189"/>
            <a:ext cx="2741633" cy="182889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age result for black children Gri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695" y="4220544"/>
            <a:ext cx="3261360" cy="169421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 y="4220544"/>
            <a:ext cx="3215072" cy="180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88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Content Placeholder 3" descr="https://upload.wikimedia.org/wikipedia/commons/thumb/e/ea/Thats_all_folks.svg/2000px-Thats_all_folks.svg.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31806"/>
          </a:xfrm>
          <a:prstGeom prst="rect">
            <a:avLst/>
          </a:prstGeom>
          <a:noFill/>
          <a:ln>
            <a:noFill/>
          </a:ln>
        </p:spPr>
      </p:pic>
    </p:spTree>
    <p:extLst>
      <p:ext uri="{BB962C8B-B14F-4D97-AF65-F5344CB8AC3E}">
        <p14:creationId xmlns:p14="http://schemas.microsoft.com/office/powerpoint/2010/main" val="228241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Grief</a:t>
            </a:r>
          </a:p>
        </p:txBody>
      </p:sp>
      <p:pic>
        <p:nvPicPr>
          <p:cNvPr id="3" name="Picture 2" descr="http://griefbeach.com/wp-content/uploads/2011/12/67-300x283.png"/>
          <p:cNvPicPr/>
          <p:nvPr/>
        </p:nvPicPr>
        <p:blipFill>
          <a:blip r:embed="rId3">
            <a:extLst>
              <a:ext uri="{28A0092B-C50C-407E-A947-70E740481C1C}">
                <a14:useLocalDpi xmlns:a14="http://schemas.microsoft.com/office/drawing/2010/main" val="0"/>
              </a:ext>
            </a:extLst>
          </a:blip>
          <a:srcRect/>
          <a:stretch>
            <a:fillRect/>
          </a:stretch>
        </p:blipFill>
        <p:spPr bwMode="auto">
          <a:xfrm>
            <a:off x="3330945" y="3409950"/>
            <a:ext cx="2517405" cy="2739590"/>
          </a:xfrm>
          <a:prstGeom prst="rect">
            <a:avLst/>
          </a:prstGeom>
          <a:noFill/>
          <a:ln>
            <a:noFill/>
          </a:ln>
        </p:spPr>
      </p:pic>
      <p:sp>
        <p:nvSpPr>
          <p:cNvPr id="2" name="Rectangle 1"/>
          <p:cNvSpPr/>
          <p:nvPr/>
        </p:nvSpPr>
        <p:spPr>
          <a:xfrm>
            <a:off x="323850" y="1609637"/>
            <a:ext cx="8610600" cy="1200329"/>
          </a:xfrm>
          <a:prstGeom prst="rect">
            <a:avLst/>
          </a:prstGeom>
        </p:spPr>
        <p:txBody>
          <a:bodyPr wrap="square">
            <a:spAutoFit/>
          </a:bodyPr>
          <a:lstStyle/>
          <a:p>
            <a:r>
              <a:rPr lang="en-US" sz="3600" dirty="0">
                <a:latin typeface="Cambria" panose="02040503050406030204" pitchFamily="18" charset="0"/>
              </a:rPr>
              <a:t>Grief =  The normal and natural emotional </a:t>
            </a:r>
            <a:r>
              <a:rPr lang="en-US" sz="3600" b="1" dirty="0">
                <a:solidFill>
                  <a:srgbClr val="FF0000"/>
                </a:solidFill>
                <a:latin typeface="Cambria" panose="02040503050406030204" pitchFamily="18" charset="0"/>
              </a:rPr>
              <a:t>reaction</a:t>
            </a:r>
            <a:r>
              <a:rPr lang="en-US" sz="3600" dirty="0">
                <a:latin typeface="Cambria" panose="02040503050406030204" pitchFamily="18" charset="0"/>
              </a:rPr>
              <a:t> to loss or change of any kind.</a:t>
            </a:r>
          </a:p>
        </p:txBody>
      </p:sp>
    </p:spTree>
    <p:extLst>
      <p:ext uri="{BB962C8B-B14F-4D97-AF65-F5344CB8AC3E}">
        <p14:creationId xmlns:p14="http://schemas.microsoft.com/office/powerpoint/2010/main" val="15731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Unavoidability of Grief</a:t>
            </a:r>
          </a:p>
        </p:txBody>
      </p:sp>
      <p:sp>
        <p:nvSpPr>
          <p:cNvPr id="2" name="Content Placeholder 1"/>
          <p:cNvSpPr>
            <a:spLocks noGrp="1"/>
          </p:cNvSpPr>
          <p:nvPr>
            <p:ph idx="1"/>
          </p:nvPr>
        </p:nvSpPr>
        <p:spPr>
          <a:xfrm>
            <a:off x="457200" y="1600200"/>
            <a:ext cx="8229600" cy="4858352"/>
          </a:xfrm>
        </p:spPr>
        <p:txBody>
          <a:bodyPr>
            <a:normAutofit fontScale="77500" lnSpcReduction="20000"/>
          </a:bodyPr>
          <a:lstStyle/>
          <a:p>
            <a:pPr marL="0" indent="0">
              <a:buNone/>
            </a:pPr>
            <a:r>
              <a:rPr lang="en-US" dirty="0"/>
              <a:t>By good rights </a:t>
            </a:r>
            <a:r>
              <a:rPr lang="en-US" b="1" dirty="0">
                <a:solidFill>
                  <a:srgbClr val="FF0000"/>
                </a:solidFill>
              </a:rPr>
              <a:t>I ought not to have so much</a:t>
            </a:r>
          </a:p>
          <a:p>
            <a:pPr marL="0" indent="0">
              <a:buNone/>
            </a:pPr>
            <a:r>
              <a:rPr lang="en-US" b="1" dirty="0">
                <a:solidFill>
                  <a:srgbClr val="FF0000"/>
                </a:solidFill>
              </a:rPr>
              <a:t>Put on me, but there seems no other way.</a:t>
            </a:r>
          </a:p>
          <a:p>
            <a:pPr marL="0" indent="0">
              <a:buNone/>
            </a:pPr>
            <a:r>
              <a:rPr lang="en-US" dirty="0"/>
              <a:t>Len says one steady pull more ought to do it.</a:t>
            </a:r>
          </a:p>
          <a:p>
            <a:pPr marL="0" indent="0">
              <a:buNone/>
            </a:pPr>
            <a:r>
              <a:rPr lang="en-US" dirty="0"/>
              <a:t>He says </a:t>
            </a:r>
            <a:r>
              <a:rPr lang="en-US" b="1" dirty="0">
                <a:solidFill>
                  <a:srgbClr val="FF0000"/>
                </a:solidFill>
              </a:rPr>
              <a:t>the best way out is always through.</a:t>
            </a:r>
          </a:p>
          <a:p>
            <a:pPr marL="0" indent="0">
              <a:buNone/>
            </a:pPr>
            <a:r>
              <a:rPr lang="en-US" dirty="0"/>
              <a:t>And I agree to that, or in so far</a:t>
            </a:r>
          </a:p>
          <a:p>
            <a:pPr marL="0" indent="0">
              <a:buNone/>
            </a:pPr>
            <a:r>
              <a:rPr lang="en-US" dirty="0"/>
              <a:t>As </a:t>
            </a:r>
            <a:r>
              <a:rPr lang="en-US" b="1" dirty="0">
                <a:solidFill>
                  <a:srgbClr val="FF0000"/>
                </a:solidFill>
              </a:rPr>
              <a:t>that I can see no way out but through</a:t>
            </a:r>
            <a:r>
              <a:rPr lang="en-US" dirty="0">
                <a:solidFill>
                  <a:srgbClr val="FF0000"/>
                </a:solidFill>
              </a:rPr>
              <a:t>—</a:t>
            </a:r>
          </a:p>
          <a:p>
            <a:pPr marL="0" indent="0">
              <a:buNone/>
            </a:pPr>
            <a:r>
              <a:rPr lang="en-US" dirty="0"/>
              <a:t>						   </a:t>
            </a:r>
            <a:r>
              <a:rPr lang="en-US" sz="2800" b="1" dirty="0"/>
              <a:t>Robert Frost/ Poem ~ A Servant to Servants</a:t>
            </a:r>
          </a:p>
          <a:p>
            <a:pPr marL="0" indent="0">
              <a:buNone/>
            </a:pPr>
            <a:endParaRPr lang="en-US" sz="2800" b="1" dirty="0"/>
          </a:p>
          <a:p>
            <a:pPr marL="0" indent="0">
              <a:buNone/>
            </a:pPr>
            <a:r>
              <a:rPr lang="en-US" b="1" dirty="0"/>
              <a:t>Grief: The only way out is through.</a:t>
            </a:r>
          </a:p>
          <a:p>
            <a:pPr marL="0" indent="0">
              <a:buNone/>
            </a:pPr>
            <a:endParaRPr lang="en-US" sz="2800" b="1" dirty="0"/>
          </a:p>
          <a:p>
            <a:pPr marL="0" indent="0">
              <a:buNone/>
            </a:pPr>
            <a:r>
              <a:rPr lang="en-US" b="1" dirty="0"/>
              <a:t>Facing the grief is better than running. Don’t hide from the pain. If you do, it will fester and grow and consume you.</a:t>
            </a:r>
          </a:p>
        </p:txBody>
      </p:sp>
    </p:spTree>
    <p:extLst>
      <p:ext uri="{BB962C8B-B14F-4D97-AF65-F5344CB8AC3E}">
        <p14:creationId xmlns:p14="http://schemas.microsoft.com/office/powerpoint/2010/main" val="3906304501"/>
      </p:ext>
    </p:extLst>
  </p:cSld>
  <p:clrMapOvr>
    <a:masterClrMapping/>
  </p:clrMapOvr>
</p:sld>
</file>

<file path=ppt/theme/theme1.xml><?xml version="1.0" encoding="utf-8"?>
<a:theme xmlns:a="http://schemas.openxmlformats.org/drawingml/2006/main" name="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6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9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1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4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5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9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8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0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41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6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8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9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7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0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1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2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3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14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15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2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3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0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1343</TotalTime>
  <Words>3914</Words>
  <Application>Microsoft Office PowerPoint</Application>
  <PresentationFormat>On-screen Show (4:3)</PresentationFormat>
  <Paragraphs>769</Paragraphs>
  <Slides>70</Slides>
  <Notes>54</Notes>
  <HiddenSlides>0</HiddenSlides>
  <MMClips>0</MMClips>
  <ScaleCrop>false</ScaleCrop>
  <HeadingPairs>
    <vt:vector size="6" baseType="variant">
      <vt:variant>
        <vt:lpstr>Fonts Used</vt:lpstr>
      </vt:variant>
      <vt:variant>
        <vt:i4>16</vt:i4>
      </vt:variant>
      <vt:variant>
        <vt:lpstr>Theme</vt:lpstr>
      </vt:variant>
      <vt:variant>
        <vt:i4>28</vt:i4>
      </vt:variant>
      <vt:variant>
        <vt:lpstr>Slide Titles</vt:lpstr>
      </vt:variant>
      <vt:variant>
        <vt:i4>70</vt:i4>
      </vt:variant>
    </vt:vector>
  </HeadingPairs>
  <TitlesOfParts>
    <vt:vector size="114" baseType="lpstr">
      <vt:lpstr>Arial</vt:lpstr>
      <vt:lpstr>Calibri</vt:lpstr>
      <vt:lpstr>Cambria</vt:lpstr>
      <vt:lpstr>Frutiger LT Std 57 Cn</vt:lpstr>
      <vt:lpstr>Lato</vt:lpstr>
      <vt:lpstr>Libre Baskerville</vt:lpstr>
      <vt:lpstr>Open Sans</vt:lpstr>
      <vt:lpstr>tahoma</vt:lpstr>
      <vt:lpstr>tahoma</vt:lpstr>
      <vt:lpstr>tahoma, arial, helvetica, sans-serif</vt:lpstr>
      <vt:lpstr>tahoma, arial, helvetica,
         sans-serif</vt:lpstr>
      <vt:lpstr>tahoma, arial,
         helvetica, sans-serif</vt:lpstr>
      <vt:lpstr>tahoma,
         arial, helvetica, sans-serif</vt:lpstr>
      <vt:lpstr>tahoma,arial,helvetica,sans-serif</vt:lpstr>
      <vt:lpstr>Times New Roman</vt:lpstr>
      <vt:lpstr>Verdana</vt:lpstr>
      <vt:lpstr>PSRPPresentation2017</vt:lpstr>
      <vt:lpstr>2_PSRPPresentation2017</vt:lpstr>
      <vt:lpstr>20_PSRPPresentation2017</vt:lpstr>
      <vt:lpstr>22_PSRPPresentation2017</vt:lpstr>
      <vt:lpstr>23_PSRPPresentation2017</vt:lpstr>
      <vt:lpstr>30_PSRPPresentation2017</vt:lpstr>
      <vt:lpstr>1_PSRPPresentation2017</vt:lpstr>
      <vt:lpstr>3_PSRPPresentation2017</vt:lpstr>
      <vt:lpstr>5_PSRPPresentation2017</vt:lpstr>
      <vt:lpstr>16_PSRPPresentation2017</vt:lpstr>
      <vt:lpstr>19_PSRPPresentation2017</vt:lpstr>
      <vt:lpstr>31_PSRPPresentation2017</vt:lpstr>
      <vt:lpstr>34_PSRPPresentation2017</vt:lpstr>
      <vt:lpstr>35_PSRPPresentation2017</vt:lpstr>
      <vt:lpstr>39_PSRPPresentation2017</vt:lpstr>
      <vt:lpstr>38_PSRPPresentation2017</vt:lpstr>
      <vt:lpstr>40_PSRPPresentation2017</vt:lpstr>
      <vt:lpstr>41_PSRPPresentation2017</vt:lpstr>
      <vt:lpstr>6_PSRPPresentation2017</vt:lpstr>
      <vt:lpstr>8_PSRPPresentation2017</vt:lpstr>
      <vt:lpstr>9_PSRPPresentation2017</vt:lpstr>
      <vt:lpstr>7_PSRPPresentation2017</vt:lpstr>
      <vt:lpstr>10_PSRPPresentation2017</vt:lpstr>
      <vt:lpstr>11_PSRPPresentation2017</vt:lpstr>
      <vt:lpstr>12_PSRPPresentation2017</vt:lpstr>
      <vt:lpstr>13_PSRPPresentation2017</vt:lpstr>
      <vt:lpstr>14_PSRPPresentation2017</vt:lpstr>
      <vt:lpstr>15_PSRPPresentation2017</vt:lpstr>
      <vt:lpstr>PowerPoint Presentation</vt:lpstr>
      <vt:lpstr>PowerPoint Presentation</vt:lpstr>
      <vt:lpstr>Objectives</vt:lpstr>
      <vt:lpstr>Vocabulary Quiz</vt:lpstr>
      <vt:lpstr>Loss</vt:lpstr>
      <vt:lpstr>Activity: Losing something important” How Do You Feel?</vt:lpstr>
      <vt:lpstr> </vt:lpstr>
      <vt:lpstr>Grief</vt:lpstr>
      <vt:lpstr>The Unavoidability of Grief</vt:lpstr>
      <vt:lpstr>PowerPoint Presentation</vt:lpstr>
      <vt:lpstr>Types of Grief</vt:lpstr>
      <vt:lpstr>The 5 Stages of Grief and Loss</vt:lpstr>
      <vt:lpstr>Manifestations of Normal Grief</vt:lpstr>
      <vt:lpstr>Grief and Cultural sensitivity </vt:lpstr>
      <vt:lpstr>Mourning</vt:lpstr>
      <vt:lpstr>PowerPoint Presentation</vt:lpstr>
      <vt:lpstr>PowerPoint Presentation</vt:lpstr>
      <vt:lpstr>Bereavement</vt:lpstr>
      <vt:lpstr>PowerPoint Presentation</vt:lpstr>
      <vt:lpstr>Children and Loss</vt:lpstr>
      <vt:lpstr> Children and Loss</vt:lpstr>
      <vt:lpstr>Sometimes you lose  </vt:lpstr>
      <vt:lpstr>Divorce</vt:lpstr>
      <vt:lpstr>Secondary Loss</vt:lpstr>
      <vt:lpstr>Hidden Loss</vt:lpstr>
      <vt:lpstr>Three Questions</vt:lpstr>
      <vt:lpstr>Four concepts of Death</vt:lpstr>
      <vt:lpstr>Special Times Loss</vt:lpstr>
      <vt:lpstr>Children and Grief</vt:lpstr>
      <vt:lpstr>Children and Grief</vt:lpstr>
      <vt:lpstr>PowerPoint Presentation</vt:lpstr>
      <vt:lpstr>Myths About Child Grieving</vt:lpstr>
      <vt:lpstr>Emotional</vt:lpstr>
      <vt:lpstr>Physical </vt:lpstr>
      <vt:lpstr>Grieving: High Risk</vt:lpstr>
      <vt:lpstr>Worrisome Behaviors</vt:lpstr>
      <vt:lpstr>Normal Verbal Behaviors: </vt:lpstr>
      <vt:lpstr>Normalizing Grief Response In Children</vt:lpstr>
      <vt:lpstr>Childhood Traumatic Grief</vt:lpstr>
      <vt:lpstr> Childhood Traumatic Events  </vt:lpstr>
      <vt:lpstr> Childhood Traumatic Symptoms  </vt:lpstr>
      <vt:lpstr>Supporting Grieving Children</vt:lpstr>
      <vt:lpstr>A Common Story</vt:lpstr>
      <vt:lpstr>Silence</vt:lpstr>
      <vt:lpstr>PowerPoint Presentation</vt:lpstr>
      <vt:lpstr>Preschool (2-4 years)</vt:lpstr>
      <vt:lpstr>Preschool (2-4 years)</vt:lpstr>
      <vt:lpstr>Ways To Help</vt:lpstr>
      <vt:lpstr>Elementary School (5-8 years)</vt:lpstr>
      <vt:lpstr>Preschool (5-8 years)</vt:lpstr>
      <vt:lpstr>Preschool (2-4 years)</vt:lpstr>
      <vt:lpstr>Ways To Help</vt:lpstr>
      <vt:lpstr>Preschool (8-12 years)</vt:lpstr>
      <vt:lpstr>Middle School (8-12 years)</vt:lpstr>
      <vt:lpstr>Ways To Help</vt:lpstr>
      <vt:lpstr>High School (13-18 years)</vt:lpstr>
      <vt:lpstr>Ways To Help</vt:lpstr>
      <vt:lpstr>Triggers</vt:lpstr>
      <vt:lpstr>Grief and Cultural sensitivity </vt:lpstr>
      <vt:lpstr> Guidelines for Helping Grieving Children </vt:lpstr>
      <vt:lpstr>Preparing the Class for Grieving Student’s Return</vt:lpstr>
      <vt:lpstr>When a grieving student returns</vt:lpstr>
      <vt:lpstr>Create a Classroom Safe Haven</vt:lpstr>
      <vt:lpstr>T.E.A.R.S.</vt:lpstr>
      <vt:lpstr>Activity</vt:lpstr>
      <vt:lpstr>Teachable Moment</vt:lpstr>
      <vt:lpstr>In Memoriam: Death In School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Handon, AFT Higher Education</dc:creator>
  <cp:lastModifiedBy>Catherine Mastronardi</cp:lastModifiedBy>
  <cp:revision>108</cp:revision>
  <cp:lastPrinted>2019-06-26T02:49:28Z</cp:lastPrinted>
  <dcterms:created xsi:type="dcterms:W3CDTF">2019-06-12T18:27:18Z</dcterms:created>
  <dcterms:modified xsi:type="dcterms:W3CDTF">2019-06-26T02:49:43Z</dcterms:modified>
</cp:coreProperties>
</file>