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56" r:id="rId2"/>
    <p:sldId id="257" r:id="rId3"/>
    <p:sldId id="260" r:id="rId4"/>
    <p:sldId id="261" r:id="rId5"/>
    <p:sldId id="262" r:id="rId6"/>
    <p:sldId id="263" r:id="rId7"/>
    <p:sldId id="264" r:id="rId8"/>
    <p:sldId id="265" r:id="rId9"/>
    <p:sldId id="266" r:id="rId10"/>
    <p:sldId id="267" r:id="rId11"/>
    <p:sldId id="268" r:id="rId12"/>
    <p:sldId id="259" r:id="rId13"/>
    <p:sldId id="279" r:id="rId14"/>
    <p:sldId id="281" r:id="rId15"/>
    <p:sldId id="282" r:id="rId16"/>
    <p:sldId id="283" r:id="rId17"/>
    <p:sldId id="284" r:id="rId18"/>
    <p:sldId id="285" r:id="rId19"/>
    <p:sldId id="286" r:id="rId20"/>
    <p:sldId id="288" r:id="rId21"/>
    <p:sldId id="292" r:id="rId22"/>
    <p:sldId id="274" r:id="rId23"/>
    <p:sldId id="287" r:id="rId24"/>
    <p:sldId id="277" r:id="rId25"/>
    <p:sldId id="273" r:id="rId26"/>
    <p:sldId id="276" r:id="rId27"/>
    <p:sldId id="275" r:id="rId28"/>
    <p:sldId id="270" r:id="rId29"/>
    <p:sldId id="278" r:id="rId30"/>
    <p:sldId id="269" r:id="rId31"/>
    <p:sldId id="271" r:id="rId32"/>
    <p:sldId id="280" r:id="rId33"/>
    <p:sldId id="272" r:id="rId34"/>
    <p:sldId id="289" r:id="rId35"/>
    <p:sldId id="291" r:id="rId36"/>
    <p:sldId id="294" r:id="rId37"/>
    <p:sldId id="290" r:id="rId38"/>
    <p:sldId id="295" r:id="rId39"/>
    <p:sldId id="293" r:id="rId40"/>
    <p:sldId id="296" r:id="rId41"/>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5" d="100"/>
          <a:sy n="95"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B7D54762-0A8D-4775-8F73-74F534345B6B}" type="datetimeFigureOut">
              <a:rPr lang="en-US" smtClean="0"/>
              <a:t>6/27/2019</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4BE5DB8A-1B59-4966-A3B8-16CBE6EE7222}" type="slidenum">
              <a:rPr lang="en-US" smtClean="0"/>
              <a:t>‹#›</a:t>
            </a:fld>
            <a:endParaRPr lang="en-US"/>
          </a:p>
        </p:txBody>
      </p:sp>
    </p:spTree>
    <p:extLst>
      <p:ext uri="{BB962C8B-B14F-4D97-AF65-F5344CB8AC3E}">
        <p14:creationId xmlns:p14="http://schemas.microsoft.com/office/powerpoint/2010/main" val="11493714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AFT_29A_Natl.png                                               0014D214home                           BC877B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508000" y="1524000"/>
            <a:ext cx="11176000" cy="1828800"/>
          </a:xfrm>
        </p:spPr>
        <p:txBody>
          <a:bodyPr anchor="ctr"/>
          <a:lstStyle>
            <a:lvl1pPr algn="ctr">
              <a:defRPr sz="4400"/>
            </a:lvl1pPr>
          </a:lstStyle>
          <a:p>
            <a:r>
              <a:rPr lang="en-US"/>
              <a:t>Click to edit Master title style</a:t>
            </a:r>
          </a:p>
        </p:txBody>
      </p:sp>
      <p:sp>
        <p:nvSpPr>
          <p:cNvPr id="4100" name="Rectangle 4"/>
          <p:cNvSpPr>
            <a:spLocks noGrp="1" noChangeArrowheads="1"/>
          </p:cNvSpPr>
          <p:nvPr>
            <p:ph type="subTitle" idx="1"/>
          </p:nvPr>
        </p:nvSpPr>
        <p:spPr>
          <a:xfrm>
            <a:off x="1828800" y="3733800"/>
            <a:ext cx="8534400" cy="14478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278003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307157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304800"/>
            <a:ext cx="2870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8407400" cy="5562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171490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80800" cy="1371600"/>
          </a:xfrm>
        </p:spPr>
        <p:txBody>
          <a:bodyPr/>
          <a:lstStyle/>
          <a:p>
            <a:r>
              <a:rPr lang="en-US"/>
              <a:t>Click to edit Master title style</a:t>
            </a:r>
          </a:p>
        </p:txBody>
      </p:sp>
      <p:sp>
        <p:nvSpPr>
          <p:cNvPr id="3" name="Text Placeholder 2"/>
          <p:cNvSpPr>
            <a:spLocks noGrp="1"/>
          </p:cNvSpPr>
          <p:nvPr>
            <p:ph type="body" sz="half" idx="1"/>
          </p:nvPr>
        </p:nvSpPr>
        <p:spPr>
          <a:xfrm>
            <a:off x="304800" y="1828800"/>
            <a:ext cx="5638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638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125670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80800" cy="1371600"/>
          </a:xfrm>
        </p:spPr>
        <p:txBody>
          <a:bodyPr/>
          <a:lstStyle/>
          <a:p>
            <a:r>
              <a:rPr lang="en-US"/>
              <a:t>Click to edit Master title style</a:t>
            </a:r>
          </a:p>
        </p:txBody>
      </p:sp>
      <p:sp>
        <p:nvSpPr>
          <p:cNvPr id="3" name="Table Placeholder 2"/>
          <p:cNvSpPr>
            <a:spLocks noGrp="1"/>
          </p:cNvSpPr>
          <p:nvPr>
            <p:ph type="tbl" idx="1"/>
          </p:nvPr>
        </p:nvSpPr>
        <p:spPr>
          <a:xfrm>
            <a:off x="304800" y="1828800"/>
            <a:ext cx="11480800" cy="4114800"/>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36417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3"/>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F9B9F01F-D3A3-49FC-986D-7A54656455CF}" type="datetimeFigureOut">
              <a:rPr lang="en-US" smtClean="0"/>
              <a:t>6/27/2019</a:t>
            </a:fld>
            <a:endParaRPr lang="en-US"/>
          </a:p>
        </p:txBody>
      </p:sp>
      <p:sp>
        <p:nvSpPr>
          <p:cNvPr id="6" name="Footer Placeholder 5"/>
          <p:cNvSpPr>
            <a:spLocks noGrp="1" noChangeArrowheads="1"/>
          </p:cNvSpPr>
          <p:nvPr>
            <p:ph type="ftr" sz="quarter" idx="11"/>
          </p:nvPr>
        </p:nvSpPr>
        <p:spPr>
          <a:xfrm>
            <a:off x="3556000" y="6356353"/>
            <a:ext cx="4470400" cy="365125"/>
          </a:xfrm>
          <a:prstGeom prst="rect">
            <a:avLst/>
          </a:prstGeom>
        </p:spPr>
        <p:txBody>
          <a:bodyPr/>
          <a:lstStyle>
            <a:lvl1pPr eaLnBrk="1" hangingPunct="1">
              <a:defRPr>
                <a:solidFill>
                  <a:srgbClr val="000000"/>
                </a:solidFill>
                <a:latin typeface="Times" charset="0"/>
                <a:cs typeface="Arial" pitchFamily="34" charset="0"/>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324152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166826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322876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28800"/>
            <a:ext cx="5638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638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57436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8"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418167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4"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381723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3"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257151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11396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F9B9F01F-D3A3-49FC-986D-7A54656455CF}" type="datetimeFigureOut">
              <a:rPr lang="en-US" smtClean="0"/>
              <a:t>6/27/2019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64033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7" descr="AFT_29B_Natl.png                                               0014D214home                           BC877B2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0" y="304800"/>
            <a:ext cx="1148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304800" y="1828800"/>
            <a:ext cx="1148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245600" y="6019800"/>
            <a:ext cx="2540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mn-lt"/>
                <a:cs typeface="+mn-cs"/>
              </a:defRPr>
            </a:lvl1pPr>
          </a:lstStyle>
          <a:p>
            <a:fld id="{F9B9F01F-D3A3-49FC-986D-7A54656455CF}" type="datetimeFigureOut">
              <a:rPr lang="en-US" smtClean="0"/>
              <a:t>6/27/2019</a:t>
            </a:fld>
            <a:endParaRPr lang="en-US"/>
          </a:p>
        </p:txBody>
      </p:sp>
      <p:sp>
        <p:nvSpPr>
          <p:cNvPr id="1030" name="Rectangle 6"/>
          <p:cNvSpPr>
            <a:spLocks noGrp="1" noChangeArrowheads="1"/>
          </p:cNvSpPr>
          <p:nvPr>
            <p:ph type="sldNum" sz="quarter" idx="4"/>
          </p:nvPr>
        </p:nvSpPr>
        <p:spPr bwMode="auto">
          <a:xfrm>
            <a:off x="92456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0000"/>
                </a:solidFill>
                <a:latin typeface="+mn-lt"/>
                <a:cs typeface="+mn-cs"/>
              </a:defRPr>
            </a:lvl1pPr>
          </a:lstStyle>
          <a:p>
            <a:fld id="{DBFEE805-90AB-45B4-BD73-CFE4883045FF}" type="slidenum">
              <a:rPr lang="en-US" smtClean="0"/>
              <a:t>‹#›</a:t>
            </a:fld>
            <a:endParaRPr lang="en-US"/>
          </a:p>
        </p:txBody>
      </p:sp>
    </p:spTree>
    <p:extLst>
      <p:ext uri="{BB962C8B-B14F-4D97-AF65-F5344CB8AC3E}">
        <p14:creationId xmlns:p14="http://schemas.microsoft.com/office/powerpoint/2010/main" val="4056584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charset="0"/>
        </a:defRPr>
      </a:lvl2pPr>
      <a:lvl3pPr algn="l" rtl="0" eaLnBrk="1" fontAlgn="base" hangingPunct="1">
        <a:spcBef>
          <a:spcPct val="0"/>
        </a:spcBef>
        <a:spcAft>
          <a:spcPct val="0"/>
        </a:spcAft>
        <a:defRPr sz="4000">
          <a:solidFill>
            <a:schemeClr val="tx2"/>
          </a:solidFill>
          <a:latin typeface="Verdana" charset="0"/>
        </a:defRPr>
      </a:lvl3pPr>
      <a:lvl4pPr algn="l" rtl="0" eaLnBrk="1" fontAlgn="base" hangingPunct="1">
        <a:spcBef>
          <a:spcPct val="0"/>
        </a:spcBef>
        <a:spcAft>
          <a:spcPct val="0"/>
        </a:spcAft>
        <a:defRPr sz="4000">
          <a:solidFill>
            <a:schemeClr val="tx2"/>
          </a:solidFill>
          <a:latin typeface="Verdana" charset="0"/>
        </a:defRPr>
      </a:lvl4pPr>
      <a:lvl5pPr algn="l" rtl="0" eaLnBrk="1" fontAlgn="base" hangingPunct="1">
        <a:spcBef>
          <a:spcPct val="0"/>
        </a:spcBef>
        <a:spcAft>
          <a:spcPct val="0"/>
        </a:spcAft>
        <a:defRPr sz="4000">
          <a:solidFill>
            <a:schemeClr val="tx2"/>
          </a:solidFill>
          <a:latin typeface="Verdana" charset="0"/>
        </a:defRPr>
      </a:lvl5pPr>
      <a:lvl6pPr marL="457200" algn="l" rtl="0" eaLnBrk="1" fontAlgn="base" hangingPunct="1">
        <a:spcBef>
          <a:spcPct val="0"/>
        </a:spcBef>
        <a:spcAft>
          <a:spcPct val="0"/>
        </a:spcAft>
        <a:defRPr sz="4000">
          <a:solidFill>
            <a:schemeClr val="tx2"/>
          </a:solidFill>
          <a:latin typeface="Verdana" charset="0"/>
        </a:defRPr>
      </a:lvl6pPr>
      <a:lvl7pPr marL="914400" algn="l" rtl="0" eaLnBrk="1" fontAlgn="base" hangingPunct="1">
        <a:spcBef>
          <a:spcPct val="0"/>
        </a:spcBef>
        <a:spcAft>
          <a:spcPct val="0"/>
        </a:spcAft>
        <a:defRPr sz="4000">
          <a:solidFill>
            <a:schemeClr val="tx2"/>
          </a:solidFill>
          <a:latin typeface="Verdana" charset="0"/>
        </a:defRPr>
      </a:lvl7pPr>
      <a:lvl8pPr marL="1371600" algn="l" rtl="0" eaLnBrk="1" fontAlgn="base" hangingPunct="1">
        <a:spcBef>
          <a:spcPct val="0"/>
        </a:spcBef>
        <a:spcAft>
          <a:spcPct val="0"/>
        </a:spcAft>
        <a:defRPr sz="4000">
          <a:solidFill>
            <a:schemeClr val="tx2"/>
          </a:solidFill>
          <a:latin typeface="Verdana" charset="0"/>
        </a:defRPr>
      </a:lvl8pPr>
      <a:lvl9pPr marL="1828800" algn="l" rtl="0" eaLnBrk="1" fontAlgn="base" hangingPunct="1">
        <a:spcBef>
          <a:spcPct val="0"/>
        </a:spcBef>
        <a:spcAft>
          <a:spcPct val="0"/>
        </a:spcAft>
        <a:defRPr sz="4000">
          <a:solidFill>
            <a:schemeClr val="tx2"/>
          </a:solidFill>
          <a:latin typeface="Verdana" charset="0"/>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a:solidFill>
            <a:schemeClr val="tx1"/>
          </a:solidFill>
          <a:latin typeface="+mn-lt"/>
        </a:defRPr>
      </a:lvl4pPr>
      <a:lvl5pPr marL="2057400" indent="-228600" algn="l" rtl="0" eaLnBrk="1" fontAlgn="base" hangingPunct="1">
        <a:spcBef>
          <a:spcPct val="20000"/>
        </a:spcBef>
        <a:spcAft>
          <a:spcPct val="0"/>
        </a:spcAft>
        <a:buClr>
          <a:schemeClr val="accent2"/>
        </a:buClr>
        <a:buChar char="»"/>
        <a:defRPr>
          <a:solidFill>
            <a:schemeClr val="tx1"/>
          </a:solidFill>
          <a:latin typeface="+mn-lt"/>
        </a:defRPr>
      </a:lvl5pPr>
      <a:lvl6pPr marL="2514600" indent="-228600" algn="l" rtl="0" eaLnBrk="1" fontAlgn="base" hangingPunct="1">
        <a:spcBef>
          <a:spcPct val="20000"/>
        </a:spcBef>
        <a:spcAft>
          <a:spcPct val="0"/>
        </a:spcAft>
        <a:buClr>
          <a:schemeClr val="accent2"/>
        </a:buClr>
        <a:buChar char="»"/>
        <a:defRPr>
          <a:solidFill>
            <a:schemeClr val="tx1"/>
          </a:solidFill>
          <a:latin typeface="+mn-lt"/>
        </a:defRPr>
      </a:lvl6pPr>
      <a:lvl7pPr marL="2971800" indent="-228600" algn="l" rtl="0" eaLnBrk="1" fontAlgn="base" hangingPunct="1">
        <a:spcBef>
          <a:spcPct val="20000"/>
        </a:spcBef>
        <a:spcAft>
          <a:spcPct val="0"/>
        </a:spcAft>
        <a:buClr>
          <a:schemeClr val="accent2"/>
        </a:buClr>
        <a:buChar char="»"/>
        <a:defRPr>
          <a:solidFill>
            <a:schemeClr val="tx1"/>
          </a:solidFill>
          <a:latin typeface="+mn-lt"/>
        </a:defRPr>
      </a:lvl7pPr>
      <a:lvl8pPr marL="3429000" indent="-228600" algn="l" rtl="0" eaLnBrk="1" fontAlgn="base" hangingPunct="1">
        <a:spcBef>
          <a:spcPct val="20000"/>
        </a:spcBef>
        <a:spcAft>
          <a:spcPct val="0"/>
        </a:spcAft>
        <a:buClr>
          <a:schemeClr val="accent2"/>
        </a:buClr>
        <a:buChar char="»"/>
        <a:defRPr>
          <a:solidFill>
            <a:schemeClr val="tx1"/>
          </a:solidFill>
          <a:latin typeface="+mn-lt"/>
        </a:defRPr>
      </a:lvl8pPr>
      <a:lvl9pPr marL="3886200" indent="-228600" algn="l" rtl="0" eaLnBrk="1" fontAlgn="base" hangingPunct="1">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Frustration" TargetMode="External"/><Relationship Id="rId3" Type="http://schemas.openxmlformats.org/officeDocument/2006/relationships/hyperlink" Target="https://en.wikipedia.org/wiki/Puzzlement" TargetMode="External"/><Relationship Id="rId7" Type="http://schemas.openxmlformats.org/officeDocument/2006/relationships/hyperlink" Target="https://en.wikipedia.org/wiki/Curiosity" TargetMode="External"/><Relationship Id="rId12" Type="http://schemas.openxmlformats.org/officeDocument/2006/relationships/image" Target="../media/image27.png"/><Relationship Id="rId2" Type="http://schemas.openxmlformats.org/officeDocument/2006/relationships/hyperlink" Target="https://en.wikipedia.org/wiki/Disappointment" TargetMode="External"/><Relationship Id="rId1" Type="http://schemas.openxmlformats.org/officeDocument/2006/relationships/slideLayout" Target="../slideLayouts/slideLayout7.xml"/><Relationship Id="rId6" Type="http://schemas.openxmlformats.org/officeDocument/2006/relationships/hyperlink" Target="https://en.wikipedia.org/wiki/Contentment" TargetMode="External"/><Relationship Id="rId11" Type="http://schemas.openxmlformats.org/officeDocument/2006/relationships/hyperlink" Target="https://en.wikipedia.org/w/index.php?title=Fresh_research&amp;action=edit&amp;redlink=1" TargetMode="External"/><Relationship Id="rId5" Type="http://schemas.openxmlformats.org/officeDocument/2006/relationships/hyperlink" Target="https://en.wikipedia.org/wiki/Awe" TargetMode="External"/><Relationship Id="rId10" Type="http://schemas.openxmlformats.org/officeDocument/2006/relationships/hyperlink" Target="https://en.wikipedia.org/wiki/Hopefulness" TargetMode="External"/><Relationship Id="rId4" Type="http://schemas.openxmlformats.org/officeDocument/2006/relationships/hyperlink" Target="https://en.wikipedia.org/wiki/Confusion" TargetMode="External"/><Relationship Id="rId9" Type="http://schemas.openxmlformats.org/officeDocument/2006/relationships/hyperlink" Target="https://en.wikipedia.org/w/index.php?title=Misconceptions&amp;action=edit&amp;redlink=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7581" y="1517302"/>
            <a:ext cx="7088554" cy="1266091"/>
          </a:xfrm>
        </p:spPr>
        <p:txBody>
          <a:bodyPr/>
          <a:lstStyle/>
          <a:p>
            <a:r>
              <a:rPr lang="en-US" dirty="0"/>
              <a:t>Demystifying Higher Order Thinking</a:t>
            </a:r>
          </a:p>
        </p:txBody>
      </p:sp>
      <p:sp>
        <p:nvSpPr>
          <p:cNvPr id="3" name="Subtitle 2"/>
          <p:cNvSpPr>
            <a:spLocks noGrp="1"/>
          </p:cNvSpPr>
          <p:nvPr>
            <p:ph type="subTitle" idx="1"/>
          </p:nvPr>
        </p:nvSpPr>
        <p:spPr/>
        <p:txBody>
          <a:bodyPr/>
          <a:lstStyle/>
          <a:p>
            <a:r>
              <a:rPr lang="en-US" dirty="0">
                <a:solidFill>
                  <a:schemeClr val="tx2"/>
                </a:solidFill>
              </a:rPr>
              <a:t>Catherine Mastronardi</a:t>
            </a:r>
          </a:p>
          <a:p>
            <a:r>
              <a:rPr lang="en-US" dirty="0">
                <a:solidFill>
                  <a:schemeClr val="tx2"/>
                </a:solidFill>
              </a:rPr>
              <a:t>President </a:t>
            </a:r>
          </a:p>
          <a:p>
            <a:r>
              <a:rPr lang="en-US" dirty="0">
                <a:solidFill>
                  <a:schemeClr val="tx2"/>
                </a:solidFill>
              </a:rPr>
              <a:t>Springfield Federation of Paraprofessionals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501" y="1225113"/>
            <a:ext cx="3098242" cy="2307545"/>
          </a:xfrm>
          <a:prstGeom prst="rect">
            <a:avLst/>
          </a:prstGeom>
        </p:spPr>
      </p:pic>
    </p:spTree>
    <p:extLst>
      <p:ext uri="{BB962C8B-B14F-4D97-AF65-F5344CB8AC3E}">
        <p14:creationId xmlns:p14="http://schemas.microsoft.com/office/powerpoint/2010/main" val="12856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8223" y="598346"/>
            <a:ext cx="4351088" cy="4524315"/>
          </a:xfrm>
          <a:prstGeom prst="rect">
            <a:avLst/>
          </a:prstGeom>
        </p:spPr>
        <p:txBody>
          <a:bodyPr wrap="square">
            <a:spAutoFit/>
          </a:bodyPr>
          <a:lstStyle/>
          <a:p>
            <a:r>
              <a:rPr lang="en-US" sz="2400" b="1" dirty="0">
                <a:solidFill>
                  <a:schemeClr val="tx2"/>
                </a:solidFill>
              </a:rPr>
              <a:t>Category Formation </a:t>
            </a:r>
            <a:r>
              <a:rPr lang="en-US" sz="2400" dirty="0">
                <a:solidFill>
                  <a:schemeClr val="tx2"/>
                </a:solidFill>
              </a:rPr>
              <a:t>is the ability to organize information, concepts and skills into categories, and forms the cognitive basis for higher-level abilities like applying, analyzing, and evaluating those concepts and skills. Categories are the basis of language and organization of the world.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17" y="901420"/>
            <a:ext cx="2754827" cy="37287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582" y="841549"/>
            <a:ext cx="2982895" cy="3868616"/>
          </a:xfrm>
          <a:prstGeom prst="rect">
            <a:avLst/>
          </a:prstGeom>
        </p:spPr>
      </p:pic>
    </p:spTree>
    <p:extLst>
      <p:ext uri="{BB962C8B-B14F-4D97-AF65-F5344CB8AC3E}">
        <p14:creationId xmlns:p14="http://schemas.microsoft.com/office/powerpoint/2010/main" val="411233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564" y="525572"/>
            <a:ext cx="10517731" cy="1938992"/>
          </a:xfrm>
          <a:prstGeom prst="rect">
            <a:avLst/>
          </a:prstGeom>
        </p:spPr>
        <p:txBody>
          <a:bodyPr wrap="square">
            <a:spAutoFit/>
          </a:bodyPr>
          <a:lstStyle/>
          <a:p>
            <a:r>
              <a:rPr lang="en-US" sz="2400" b="1" dirty="0">
                <a:solidFill>
                  <a:schemeClr val="tx2"/>
                </a:solidFill>
              </a:rPr>
              <a:t>Pattern Recognition and Inductive Thinking </a:t>
            </a:r>
            <a:r>
              <a:rPr lang="en-US" sz="2400" dirty="0">
                <a:solidFill>
                  <a:schemeClr val="tx2"/>
                </a:solidFill>
              </a:rPr>
              <a:t>is a special ability of the human brain to not only find patterns, but figure out in a logical way what those patterns suggest about what will happen next. In a broad sense, pattern recognition and inductive thinking form the basis for all scientific inquiry.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46" y="2642716"/>
            <a:ext cx="10907772" cy="3225521"/>
          </a:xfrm>
          <a:prstGeom prst="rect">
            <a:avLst/>
          </a:prstGeom>
        </p:spPr>
      </p:pic>
    </p:spTree>
    <p:extLst>
      <p:ext uri="{BB962C8B-B14F-4D97-AF65-F5344CB8AC3E}">
        <p14:creationId xmlns:p14="http://schemas.microsoft.com/office/powerpoint/2010/main" val="298678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70" y="1077072"/>
            <a:ext cx="4561952" cy="3970318"/>
          </a:xfrm>
          <a:prstGeom prst="rect">
            <a:avLst/>
          </a:prstGeom>
        </p:spPr>
        <p:txBody>
          <a:bodyPr wrap="square">
            <a:spAutoFit/>
          </a:bodyPr>
          <a:lstStyle/>
          <a:p>
            <a:r>
              <a:rPr lang="en-US" sz="2800" b="1" dirty="0">
                <a:solidFill>
                  <a:schemeClr val="tx2"/>
                </a:solidFill>
              </a:rPr>
              <a:t>Higher-order thinking skills </a:t>
            </a:r>
            <a:r>
              <a:rPr lang="en-US" sz="2800" dirty="0">
                <a:solidFill>
                  <a:schemeClr val="tx2"/>
                </a:solidFill>
              </a:rPr>
              <a:t>go beyond basic observation of facts and memorization. They are what we are talking about when we want our students to be evaluative, creative and innovative.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240" y="1256541"/>
            <a:ext cx="5697202" cy="3355652"/>
          </a:xfrm>
          <a:prstGeom prst="rect">
            <a:avLst/>
          </a:prstGeom>
        </p:spPr>
      </p:pic>
    </p:spTree>
    <p:extLst>
      <p:ext uri="{BB962C8B-B14F-4D97-AF65-F5344CB8AC3E}">
        <p14:creationId xmlns:p14="http://schemas.microsoft.com/office/powerpoint/2010/main" val="96971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5636" y="424573"/>
            <a:ext cx="6761019" cy="5078313"/>
          </a:xfrm>
          <a:prstGeom prst="rect">
            <a:avLst/>
          </a:prstGeom>
        </p:spPr>
        <p:txBody>
          <a:bodyPr wrap="square">
            <a:spAutoFit/>
          </a:bodyPr>
          <a:lstStyle/>
          <a:p>
            <a:r>
              <a:rPr lang="en-US" dirty="0"/>
              <a:t>A murder was committed last night at the hotel. As</a:t>
            </a:r>
          </a:p>
          <a:p>
            <a:r>
              <a:rPr lang="en-US" dirty="0"/>
              <a:t>Chief Detective Officer, you have to solve the crime.</a:t>
            </a:r>
          </a:p>
          <a:p>
            <a:endParaRPr lang="en-US" dirty="0"/>
          </a:p>
          <a:p>
            <a:r>
              <a:rPr lang="en-US" dirty="0"/>
              <a:t>So far you have collected the names and details of all</a:t>
            </a:r>
          </a:p>
          <a:p>
            <a:r>
              <a:rPr lang="en-US" dirty="0"/>
              <a:t>32 suspects. The murderer is one of them.</a:t>
            </a:r>
          </a:p>
          <a:p>
            <a:r>
              <a:rPr lang="en-US" dirty="0"/>
              <a:t>There were five witnesses to the murder. Each has</a:t>
            </a:r>
          </a:p>
          <a:p>
            <a:r>
              <a:rPr lang="en-US" dirty="0"/>
              <a:t>left you one clue to the identity of the murderer.</a:t>
            </a:r>
          </a:p>
          <a:p>
            <a:r>
              <a:rPr lang="en-US" dirty="0"/>
              <a:t>Each clue was left in a different code so that only you,</a:t>
            </a:r>
          </a:p>
          <a:p>
            <a:r>
              <a:rPr lang="en-US" dirty="0"/>
              <a:t>with your amazing code‐breaking skills, will be able</a:t>
            </a:r>
          </a:p>
          <a:p>
            <a:r>
              <a:rPr lang="en-US" dirty="0"/>
              <a:t>to solve them all.</a:t>
            </a:r>
          </a:p>
          <a:p>
            <a:endParaRPr lang="en-US" dirty="0"/>
          </a:p>
          <a:p>
            <a:r>
              <a:rPr lang="en-US" dirty="0"/>
              <a:t>You can tackle the clues in any order. Once you have</a:t>
            </a:r>
          </a:p>
          <a:p>
            <a:r>
              <a:rPr lang="en-US" dirty="0"/>
              <a:t>solved each clue you will be able to eliminate some of</a:t>
            </a:r>
          </a:p>
          <a:p>
            <a:r>
              <a:rPr lang="en-US" dirty="0"/>
              <a:t>the suspects from your enquiries.</a:t>
            </a:r>
          </a:p>
          <a:p>
            <a:endParaRPr lang="en-US" dirty="0"/>
          </a:p>
          <a:p>
            <a:r>
              <a:rPr lang="en-US" dirty="0"/>
              <a:t>Each clue will remove half of the suspects from the</a:t>
            </a:r>
          </a:p>
          <a:p>
            <a:r>
              <a:rPr lang="en-US" dirty="0"/>
              <a:t>list, until you are left with just one…</a:t>
            </a:r>
          </a:p>
          <a:p>
            <a:r>
              <a:rPr lang="en-US" dirty="0"/>
              <a:t>Who is the murderer?</a:t>
            </a:r>
          </a:p>
        </p:txBody>
      </p:sp>
      <p:pic>
        <p:nvPicPr>
          <p:cNvPr id="3" name="Picture 2"/>
          <p:cNvPicPr>
            <a:picLocks noChangeAspect="1"/>
          </p:cNvPicPr>
          <p:nvPr/>
        </p:nvPicPr>
        <p:blipFill>
          <a:blip r:embed="rId2"/>
          <a:stretch>
            <a:fillRect/>
          </a:stretch>
        </p:blipFill>
        <p:spPr>
          <a:xfrm>
            <a:off x="1043445" y="1371712"/>
            <a:ext cx="3029789" cy="3172578"/>
          </a:xfrm>
          <a:prstGeom prst="rect">
            <a:avLst/>
          </a:prstGeom>
        </p:spPr>
      </p:pic>
    </p:spTree>
    <p:extLst>
      <p:ext uri="{BB962C8B-B14F-4D97-AF65-F5344CB8AC3E}">
        <p14:creationId xmlns:p14="http://schemas.microsoft.com/office/powerpoint/2010/main" val="136491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8" y="571004"/>
            <a:ext cx="10834255" cy="5078313"/>
          </a:xfrm>
          <a:prstGeom prst="rect">
            <a:avLst/>
          </a:prstGeom>
        </p:spPr>
        <p:txBody>
          <a:bodyPr wrap="square">
            <a:spAutoFit/>
          </a:bodyPr>
          <a:lstStyle/>
          <a:p>
            <a:r>
              <a:rPr lang="en-US" dirty="0"/>
              <a:t>CLUE 1</a:t>
            </a:r>
          </a:p>
          <a:p>
            <a:endParaRPr lang="en-US" dirty="0"/>
          </a:p>
          <a:p>
            <a:r>
              <a:rPr lang="en-US" dirty="0"/>
              <a:t>A5 = ONE</a:t>
            </a:r>
          </a:p>
          <a:p>
            <a:r>
              <a:rPr lang="en-US" dirty="0"/>
              <a:t>B10 = HOTEL</a:t>
            </a:r>
          </a:p>
          <a:p>
            <a:r>
              <a:rPr lang="en-US" dirty="0"/>
              <a:t>C6 = OF</a:t>
            </a:r>
          </a:p>
          <a:p>
            <a:r>
              <a:rPr lang="en-US" dirty="0"/>
              <a:t>E3 = MURDERER</a:t>
            </a:r>
          </a:p>
          <a:p>
            <a:r>
              <a:rPr lang="en-US" dirty="0"/>
              <a:t>F9 = THE</a:t>
            </a:r>
          </a:p>
          <a:p>
            <a:r>
              <a:rPr lang="en-US" dirty="0"/>
              <a:t>G7 = EAR</a:t>
            </a:r>
          </a:p>
          <a:p>
            <a:r>
              <a:rPr lang="en-US" dirty="0"/>
              <a:t>A8 = RINGS</a:t>
            </a:r>
          </a:p>
          <a:p>
            <a:r>
              <a:rPr lang="en-US" dirty="0"/>
              <a:t>B2 = THE</a:t>
            </a:r>
          </a:p>
          <a:p>
            <a:r>
              <a:rPr lang="en-US" dirty="0"/>
              <a:t>D8 = AT</a:t>
            </a:r>
          </a:p>
          <a:p>
            <a:r>
              <a:rPr lang="en-US" dirty="0"/>
              <a:t>E6 = THEIR</a:t>
            </a:r>
          </a:p>
          <a:p>
            <a:r>
              <a:rPr lang="en-US" dirty="0"/>
              <a:t>G3 = LEFT</a:t>
            </a:r>
          </a:p>
          <a:p>
            <a:endParaRPr lang="en-US" dirty="0"/>
          </a:p>
          <a:p>
            <a:endParaRPr lang="en-US" dirty="0"/>
          </a:p>
          <a:p>
            <a:pPr algn="ctr"/>
            <a:endParaRPr lang="en-US" dirty="0"/>
          </a:p>
          <a:p>
            <a:pPr algn="ctr"/>
            <a:r>
              <a:rPr lang="en-US" dirty="0"/>
              <a:t>When these cells are highlighted on the grid, the sentence can be read in the correct order  </a:t>
            </a:r>
            <a:r>
              <a:rPr lang="en-US" b="1" i="1" dirty="0"/>
              <a:t>The murderer left one of their ear rings at the hotel.</a:t>
            </a:r>
          </a:p>
        </p:txBody>
      </p:sp>
      <p:pic>
        <p:nvPicPr>
          <p:cNvPr id="3" name="Picture 2"/>
          <p:cNvPicPr>
            <a:picLocks noChangeAspect="1"/>
          </p:cNvPicPr>
          <p:nvPr/>
        </p:nvPicPr>
        <p:blipFill rotWithShape="1">
          <a:blip r:embed="rId2"/>
          <a:srcRect b="2553"/>
          <a:stretch/>
        </p:blipFill>
        <p:spPr>
          <a:xfrm>
            <a:off x="2714490" y="915786"/>
            <a:ext cx="8704992" cy="3766745"/>
          </a:xfrm>
          <a:prstGeom prst="rect">
            <a:avLst/>
          </a:prstGeom>
        </p:spPr>
      </p:pic>
    </p:spTree>
    <p:extLst>
      <p:ext uri="{BB962C8B-B14F-4D97-AF65-F5344CB8AC3E}">
        <p14:creationId xmlns:p14="http://schemas.microsoft.com/office/powerpoint/2010/main" val="133604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241" y="640883"/>
            <a:ext cx="11246847" cy="2308324"/>
          </a:xfrm>
          <a:prstGeom prst="rect">
            <a:avLst/>
          </a:prstGeom>
        </p:spPr>
        <p:txBody>
          <a:bodyPr wrap="square">
            <a:spAutoFit/>
          </a:bodyPr>
          <a:lstStyle/>
          <a:p>
            <a:r>
              <a:rPr lang="en-US" sz="2400" dirty="0"/>
              <a:t>CLUE 2</a:t>
            </a:r>
          </a:p>
          <a:p>
            <a:r>
              <a:rPr lang="en-US" sz="2400" dirty="0"/>
              <a:t>------</a:t>
            </a:r>
          </a:p>
          <a:p>
            <a:r>
              <a:rPr lang="en-US" sz="2400" dirty="0"/>
              <a:t>To unravel Clue 2 you must REVERSE the direction of the original coding. All the As were replaced by M’s" it says. So to go back, you must replace all the M’s by A’s. (That is, replace A by 0, replace B by P, and so on)</a:t>
            </a:r>
          </a:p>
        </p:txBody>
      </p:sp>
      <p:sp>
        <p:nvSpPr>
          <p:cNvPr id="3" name="TextBox 2"/>
          <p:cNvSpPr txBox="1"/>
          <p:nvPr/>
        </p:nvSpPr>
        <p:spPr>
          <a:xfrm>
            <a:off x="924448" y="4873449"/>
            <a:ext cx="10118690" cy="461665"/>
          </a:xfrm>
          <a:prstGeom prst="rect">
            <a:avLst/>
          </a:prstGeom>
          <a:noFill/>
        </p:spPr>
        <p:txBody>
          <a:bodyPr wrap="square" rtlCol="0">
            <a:spAutoFit/>
          </a:bodyPr>
          <a:lstStyle/>
          <a:p>
            <a:r>
              <a:rPr lang="en-US" sz="2400" b="1" i="1" dirty="0"/>
              <a:t>Strands of dark hair were found on the victims clothing</a:t>
            </a:r>
            <a:r>
              <a:rPr lang="en-US" sz="2400" dirty="0"/>
              <a:t>. </a:t>
            </a:r>
          </a:p>
        </p:txBody>
      </p:sp>
      <p:pic>
        <p:nvPicPr>
          <p:cNvPr id="5" name="Picture 4"/>
          <p:cNvPicPr>
            <a:picLocks noChangeAspect="1"/>
          </p:cNvPicPr>
          <p:nvPr/>
        </p:nvPicPr>
        <p:blipFill>
          <a:blip r:embed="rId2"/>
          <a:stretch>
            <a:fillRect/>
          </a:stretch>
        </p:blipFill>
        <p:spPr>
          <a:xfrm>
            <a:off x="502418" y="3186717"/>
            <a:ext cx="11023042" cy="1073784"/>
          </a:xfrm>
          <a:prstGeom prst="rect">
            <a:avLst/>
          </a:prstGeom>
        </p:spPr>
      </p:pic>
    </p:spTree>
    <p:extLst>
      <p:ext uri="{BB962C8B-B14F-4D97-AF65-F5344CB8AC3E}">
        <p14:creationId xmlns:p14="http://schemas.microsoft.com/office/powerpoint/2010/main" val="64804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300" y="4346137"/>
            <a:ext cx="10416790" cy="1200329"/>
          </a:xfrm>
          <a:prstGeom prst="rect">
            <a:avLst/>
          </a:prstGeom>
        </p:spPr>
        <p:txBody>
          <a:bodyPr wrap="square">
            <a:spAutoFit/>
          </a:bodyPr>
          <a:lstStyle/>
          <a:p>
            <a:r>
              <a:rPr lang="en-US" sz="2400" dirty="0"/>
              <a:t>CLUE 3</a:t>
            </a:r>
          </a:p>
          <a:p>
            <a:r>
              <a:rPr lang="en-US" sz="2400" dirty="0"/>
              <a:t>------</a:t>
            </a:r>
          </a:p>
          <a:p>
            <a:r>
              <a:rPr lang="en-US" sz="2400" b="1" i="1" dirty="0"/>
              <a:t>I SAW MY REFLECTION IN THE MURDERERS GLASSES</a:t>
            </a:r>
          </a:p>
        </p:txBody>
      </p:sp>
      <p:pic>
        <p:nvPicPr>
          <p:cNvPr id="3" name="Picture 2"/>
          <p:cNvPicPr>
            <a:picLocks noChangeAspect="1"/>
          </p:cNvPicPr>
          <p:nvPr/>
        </p:nvPicPr>
        <p:blipFill>
          <a:blip r:embed="rId2"/>
          <a:stretch>
            <a:fillRect/>
          </a:stretch>
        </p:blipFill>
        <p:spPr>
          <a:xfrm>
            <a:off x="2205496" y="468937"/>
            <a:ext cx="8224693" cy="4474642"/>
          </a:xfrm>
          <a:prstGeom prst="rect">
            <a:avLst/>
          </a:prstGeom>
        </p:spPr>
      </p:pic>
    </p:spTree>
    <p:extLst>
      <p:ext uri="{BB962C8B-B14F-4D97-AF65-F5344CB8AC3E}">
        <p14:creationId xmlns:p14="http://schemas.microsoft.com/office/powerpoint/2010/main" val="83047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731" y="1261292"/>
            <a:ext cx="2709705" cy="2308324"/>
          </a:xfrm>
          <a:prstGeom prst="rect">
            <a:avLst/>
          </a:prstGeom>
        </p:spPr>
        <p:txBody>
          <a:bodyPr wrap="square">
            <a:spAutoFit/>
          </a:bodyPr>
          <a:lstStyle/>
          <a:p>
            <a:r>
              <a:rPr lang="en-US" sz="2400" dirty="0"/>
              <a:t>CLUE 4</a:t>
            </a:r>
          </a:p>
          <a:p>
            <a:r>
              <a:rPr lang="en-US" sz="2400" dirty="0"/>
              <a:t>------</a:t>
            </a:r>
          </a:p>
          <a:p>
            <a:r>
              <a:rPr lang="en-US" sz="2400" dirty="0"/>
              <a:t>Just start at the bottom left corner and read RIGHT and UP:</a:t>
            </a:r>
          </a:p>
        </p:txBody>
      </p:sp>
      <p:sp>
        <p:nvSpPr>
          <p:cNvPr id="3" name="TextBox 2"/>
          <p:cNvSpPr txBox="1"/>
          <p:nvPr/>
        </p:nvSpPr>
        <p:spPr>
          <a:xfrm>
            <a:off x="221064" y="5154804"/>
            <a:ext cx="11776667" cy="461665"/>
          </a:xfrm>
          <a:prstGeom prst="rect">
            <a:avLst/>
          </a:prstGeom>
          <a:noFill/>
        </p:spPr>
        <p:txBody>
          <a:bodyPr wrap="square" rtlCol="0">
            <a:spAutoFit/>
          </a:bodyPr>
          <a:lstStyle/>
          <a:p>
            <a:pPr algn="ctr"/>
            <a:r>
              <a:rPr lang="en-US" sz="2400" b="1" i="1" dirty="0"/>
              <a:t>I saw a very tall person running away from the hotel</a:t>
            </a:r>
          </a:p>
        </p:txBody>
      </p:sp>
      <p:pic>
        <p:nvPicPr>
          <p:cNvPr id="4" name="Picture 3"/>
          <p:cNvPicPr>
            <a:picLocks noChangeAspect="1"/>
          </p:cNvPicPr>
          <p:nvPr/>
        </p:nvPicPr>
        <p:blipFill>
          <a:blip r:embed="rId2"/>
          <a:stretch>
            <a:fillRect/>
          </a:stretch>
        </p:blipFill>
        <p:spPr>
          <a:xfrm>
            <a:off x="4779184" y="413844"/>
            <a:ext cx="5208878" cy="4520999"/>
          </a:xfrm>
          <a:prstGeom prst="rect">
            <a:avLst/>
          </a:prstGeom>
        </p:spPr>
      </p:pic>
      <p:sp>
        <p:nvSpPr>
          <p:cNvPr id="27" name="Arrow: Right 26"/>
          <p:cNvSpPr/>
          <p:nvPr/>
        </p:nvSpPr>
        <p:spPr bwMode="auto">
          <a:xfrm>
            <a:off x="5426109" y="4632290"/>
            <a:ext cx="361741" cy="18087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79182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452" y="527764"/>
            <a:ext cx="11093380" cy="1200329"/>
          </a:xfrm>
          <a:prstGeom prst="rect">
            <a:avLst/>
          </a:prstGeom>
        </p:spPr>
        <p:txBody>
          <a:bodyPr wrap="square">
            <a:spAutoFit/>
          </a:bodyPr>
          <a:lstStyle/>
          <a:p>
            <a:r>
              <a:rPr lang="en-US" sz="2400" dirty="0"/>
              <a:t>CLUE 5</a:t>
            </a:r>
          </a:p>
          <a:p>
            <a:r>
              <a:rPr lang="en-US" sz="2400" dirty="0"/>
              <a:t>------</a:t>
            </a:r>
          </a:p>
          <a:p>
            <a:r>
              <a:rPr lang="en-US" sz="2400" b="1" i="1" dirty="0"/>
              <a:t>THE MURDERERS BEARD COVERED MOST OF HIS FACE</a:t>
            </a:r>
          </a:p>
        </p:txBody>
      </p:sp>
      <p:pic>
        <p:nvPicPr>
          <p:cNvPr id="3" name="Picture 2"/>
          <p:cNvPicPr>
            <a:picLocks noChangeAspect="1"/>
          </p:cNvPicPr>
          <p:nvPr/>
        </p:nvPicPr>
        <p:blipFill>
          <a:blip r:embed="rId2"/>
          <a:stretch>
            <a:fillRect/>
          </a:stretch>
        </p:blipFill>
        <p:spPr>
          <a:xfrm>
            <a:off x="366398" y="1845207"/>
            <a:ext cx="10877707" cy="3569520"/>
          </a:xfrm>
          <a:prstGeom prst="rect">
            <a:avLst/>
          </a:prstGeom>
        </p:spPr>
      </p:pic>
    </p:spTree>
    <p:extLst>
      <p:ext uri="{BB962C8B-B14F-4D97-AF65-F5344CB8AC3E}">
        <p14:creationId xmlns:p14="http://schemas.microsoft.com/office/powerpoint/2010/main" val="326848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71" y="717344"/>
            <a:ext cx="8919587" cy="3046988"/>
          </a:xfrm>
          <a:prstGeom prst="rect">
            <a:avLst/>
          </a:prstGeom>
        </p:spPr>
        <p:txBody>
          <a:bodyPr wrap="square">
            <a:spAutoFit/>
          </a:bodyPr>
          <a:lstStyle/>
          <a:p>
            <a:r>
              <a:rPr lang="en-US" sz="2400" dirty="0"/>
              <a:t>CONCLUSIONS</a:t>
            </a:r>
          </a:p>
          <a:p>
            <a:r>
              <a:rPr lang="en-US" sz="2400" dirty="0"/>
              <a:t>-----------</a:t>
            </a:r>
          </a:p>
          <a:p>
            <a:r>
              <a:rPr lang="en-US" sz="2400" dirty="0"/>
              <a:t>Clue 1 - The murderer wears ear rings</a:t>
            </a:r>
          </a:p>
          <a:p>
            <a:r>
              <a:rPr lang="en-US" sz="2400" dirty="0"/>
              <a:t>Clue 2 - The murderer has dark hair</a:t>
            </a:r>
          </a:p>
          <a:p>
            <a:r>
              <a:rPr lang="en-US" sz="2400" dirty="0"/>
              <a:t>Clue 3 - The murderer wears glasses</a:t>
            </a:r>
          </a:p>
          <a:p>
            <a:r>
              <a:rPr lang="en-US" sz="2400" dirty="0"/>
              <a:t>Clue 4 - The murderer is very tall</a:t>
            </a:r>
          </a:p>
          <a:p>
            <a:r>
              <a:rPr lang="en-US" sz="2400" dirty="0"/>
              <a:t>Clue 5 - The murderer is a man</a:t>
            </a:r>
          </a:p>
          <a:p>
            <a:r>
              <a:rPr lang="en-US" sz="2400" dirty="0"/>
              <a:t>SO THE MURDERER IS ..... ?</a:t>
            </a:r>
          </a:p>
        </p:txBody>
      </p:sp>
    </p:spTree>
    <p:extLst>
      <p:ext uri="{BB962C8B-B14F-4D97-AF65-F5344CB8AC3E}">
        <p14:creationId xmlns:p14="http://schemas.microsoft.com/office/powerpoint/2010/main" val="19616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09" y="845126"/>
            <a:ext cx="8783782" cy="1569660"/>
          </a:xfrm>
          <a:prstGeom prst="rect">
            <a:avLst/>
          </a:prstGeom>
          <a:noFill/>
        </p:spPr>
        <p:txBody>
          <a:bodyPr wrap="square" rtlCol="0">
            <a:spAutoFit/>
          </a:bodyPr>
          <a:lstStyle/>
          <a:p>
            <a:r>
              <a:rPr lang="en-US" sz="2400" b="1" dirty="0">
                <a:solidFill>
                  <a:schemeClr val="tx2"/>
                </a:solidFill>
              </a:rPr>
              <a:t>Higher-order thinking</a:t>
            </a:r>
            <a:r>
              <a:rPr lang="en-US" sz="2400" dirty="0">
                <a:solidFill>
                  <a:schemeClr val="tx2"/>
                </a:solidFill>
              </a:rPr>
              <a:t>, also called higher order thinking skills (HOTS), is a concept based on the idea that some types of learning require more cognitive processing than others</a:t>
            </a:r>
            <a:endParaRPr lang="en-US" sz="2400" dirty="0"/>
          </a:p>
        </p:txBody>
      </p:sp>
      <p:sp>
        <p:nvSpPr>
          <p:cNvPr id="4" name="TextBox 3"/>
          <p:cNvSpPr txBox="1"/>
          <p:nvPr/>
        </p:nvSpPr>
        <p:spPr>
          <a:xfrm>
            <a:off x="3061855" y="2812473"/>
            <a:ext cx="8534400" cy="1938992"/>
          </a:xfrm>
          <a:prstGeom prst="rect">
            <a:avLst/>
          </a:prstGeom>
          <a:noFill/>
        </p:spPr>
        <p:txBody>
          <a:bodyPr wrap="square" rtlCol="0">
            <a:spAutoFit/>
          </a:bodyPr>
          <a:lstStyle/>
          <a:p>
            <a:r>
              <a:rPr lang="en-US" sz="2400" dirty="0">
                <a:solidFill>
                  <a:schemeClr val="tx2"/>
                </a:solidFill>
              </a:rPr>
              <a:t>Cognitive skills are the core skills your brain uses to </a:t>
            </a:r>
            <a:r>
              <a:rPr lang="en-US" sz="2400" b="1" dirty="0">
                <a:solidFill>
                  <a:schemeClr val="tx2"/>
                </a:solidFill>
              </a:rPr>
              <a:t>think, read, learn, remember, reason and pay attention</a:t>
            </a:r>
            <a:r>
              <a:rPr lang="en-US" sz="2400" dirty="0">
                <a:solidFill>
                  <a:schemeClr val="tx2"/>
                </a:solidFill>
              </a:rPr>
              <a:t>. Working together, they take incoming information and move it into the bank of knowledge you use every day at school, at work, and in life..</a:t>
            </a:r>
          </a:p>
        </p:txBody>
      </p:sp>
    </p:spTree>
    <p:extLst>
      <p:ext uri="{BB962C8B-B14F-4D97-AF65-F5344CB8AC3E}">
        <p14:creationId xmlns:p14="http://schemas.microsoft.com/office/powerpoint/2010/main" val="3414070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604" y="152398"/>
            <a:ext cx="10924323" cy="5666509"/>
          </a:xfrm>
          <a:prstGeom prst="rect">
            <a:avLst/>
          </a:prstGeom>
        </p:spPr>
      </p:pic>
    </p:spTree>
    <p:extLst>
      <p:ext uri="{BB962C8B-B14F-4D97-AF65-F5344CB8AC3E}">
        <p14:creationId xmlns:p14="http://schemas.microsoft.com/office/powerpoint/2010/main" val="388878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767" y="584038"/>
            <a:ext cx="10637855" cy="5016758"/>
          </a:xfrm>
          <a:prstGeom prst="rect">
            <a:avLst/>
          </a:prstGeom>
        </p:spPr>
        <p:txBody>
          <a:bodyPr wrap="square">
            <a:spAutoFit/>
          </a:bodyPr>
          <a:lstStyle/>
          <a:p>
            <a:r>
              <a:rPr lang="en-US" sz="2000" dirty="0"/>
              <a:t>Why Use Collaborative Learning?</a:t>
            </a:r>
          </a:p>
          <a:p>
            <a:endParaRPr lang="en-US" sz="2000" dirty="0"/>
          </a:p>
          <a:p>
            <a:r>
              <a:rPr lang="en-US" sz="2000" dirty="0"/>
              <a:t>Research shows that educational experiences that are active, social, contextual, engaging, and student-owned lead to deeper learning. The benefits of collaborative learning include:</a:t>
            </a:r>
          </a:p>
          <a:p>
            <a:endParaRPr lang="en-US" sz="2000" dirty="0"/>
          </a:p>
          <a:p>
            <a:pPr marL="285750" indent="-285750">
              <a:buFont typeface="Wingdings" panose="05000000000000000000" pitchFamily="2" charset="2"/>
              <a:buChar char="v"/>
            </a:pPr>
            <a:r>
              <a:rPr lang="en-US" sz="2000" dirty="0"/>
              <a:t>Development of higher-level thinking, oral communication, self-management, and leadership skills.</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Promotion of student-faculty interaction.</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Increase in student retention, self-esteem, and responsibility.</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Exposure to and an increase in understanding of diverse perspectives.</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Preparation for real life social and employment situations.</a:t>
            </a:r>
          </a:p>
        </p:txBody>
      </p:sp>
    </p:spTree>
    <p:extLst>
      <p:ext uri="{BB962C8B-B14F-4D97-AF65-F5344CB8AC3E}">
        <p14:creationId xmlns:p14="http://schemas.microsoft.com/office/powerpoint/2010/main" val="258217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LLo GoD, MaY i SPeaK To My SoN, PLeASe?: Call 233 : IKE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292" y="1423097"/>
            <a:ext cx="1871700" cy="2214406"/>
          </a:xfrm>
          <a:prstGeom prst="rect">
            <a:avLst/>
          </a:prstGeom>
        </p:spPr>
      </p:pic>
      <p:sp>
        <p:nvSpPr>
          <p:cNvPr id="3" name="Rectangle 2"/>
          <p:cNvSpPr/>
          <p:nvPr/>
        </p:nvSpPr>
        <p:spPr>
          <a:xfrm>
            <a:off x="626347" y="646506"/>
            <a:ext cx="7753978" cy="4401205"/>
          </a:xfrm>
          <a:prstGeom prst="rect">
            <a:avLst/>
          </a:prstGeom>
        </p:spPr>
        <p:txBody>
          <a:bodyPr wrap="square">
            <a:spAutoFit/>
          </a:bodyPr>
          <a:lstStyle/>
          <a:p>
            <a:r>
              <a:rPr lang="en-US" sz="2000" dirty="0"/>
              <a:t>We are going to play a game. Each of the pieces of paper I am holding contains one clue that will help you solve a mystery. If you put all the facts together, you will be able to solve the mystery. Any time you think you know the answers and the group agrees on the guess, you may tell me. I will only tell you whether everything is correct or not.  If parts of your answers are incorrect, I will not tell you which answers are wrong.</a:t>
            </a:r>
          </a:p>
          <a:p>
            <a:endParaRPr lang="en-US" sz="2000" dirty="0"/>
          </a:p>
          <a:p>
            <a:r>
              <a:rPr lang="en-US" sz="2000" dirty="0"/>
              <a:t>You may organize yourselves in any way you like. </a:t>
            </a:r>
            <a:r>
              <a:rPr lang="en-US" sz="2000" b="1" dirty="0"/>
              <a:t>You may not, however, pass your clues around or show them to anyone else, and you may not leave your seats to walk around the group. All sharing of clues and ideas must be done verbally.</a:t>
            </a:r>
          </a:p>
        </p:txBody>
      </p:sp>
    </p:spTree>
    <p:extLst>
      <p:ext uri="{BB962C8B-B14F-4D97-AF65-F5344CB8AC3E}">
        <p14:creationId xmlns:p14="http://schemas.microsoft.com/office/powerpoint/2010/main" val="341305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4928" y="196656"/>
            <a:ext cx="4799764" cy="5632311"/>
          </a:xfrm>
          <a:prstGeom prst="rect">
            <a:avLst/>
          </a:prstGeom>
        </p:spPr>
        <p:txBody>
          <a:bodyPr wrap="square">
            <a:spAutoFit/>
          </a:bodyPr>
          <a:lstStyle/>
          <a:p>
            <a:r>
              <a:rPr lang="en-US" sz="2400" dirty="0"/>
              <a:t>Mr. Kelley was murdered. You must use clues you were given to work collaboratively in your group to find answers to these five questions:</a:t>
            </a:r>
          </a:p>
          <a:p>
            <a:endParaRPr lang="en-US" sz="2400" dirty="0"/>
          </a:p>
          <a:p>
            <a:pPr marL="342900" indent="-342900">
              <a:buAutoNum type="arabicPeriod"/>
            </a:pPr>
            <a:r>
              <a:rPr lang="en-US" sz="2400" dirty="0"/>
              <a:t>who was the murderer?</a:t>
            </a:r>
          </a:p>
          <a:p>
            <a:pPr marL="342900" indent="-342900">
              <a:buAutoNum type="arabicPeriod"/>
            </a:pPr>
            <a:endParaRPr lang="en-US" sz="2400" dirty="0"/>
          </a:p>
          <a:p>
            <a:r>
              <a:rPr lang="en-US" sz="2400" dirty="0"/>
              <a:t>2. the weapon?</a:t>
            </a:r>
          </a:p>
          <a:p>
            <a:endParaRPr lang="en-US" sz="2400" dirty="0"/>
          </a:p>
          <a:p>
            <a:r>
              <a:rPr lang="en-US" sz="2400" dirty="0"/>
              <a:t>3. the time of the murder?</a:t>
            </a:r>
          </a:p>
          <a:p>
            <a:endParaRPr lang="en-US" sz="2400" dirty="0"/>
          </a:p>
          <a:p>
            <a:r>
              <a:rPr lang="en-US" sz="2400" dirty="0"/>
              <a:t>4. the place of the murder?</a:t>
            </a:r>
          </a:p>
          <a:p>
            <a:endParaRPr lang="en-US" sz="2400" dirty="0"/>
          </a:p>
          <a:p>
            <a:r>
              <a:rPr lang="en-US" sz="2400" dirty="0"/>
              <a:t>5. the motive?</a:t>
            </a:r>
          </a:p>
        </p:txBody>
      </p:sp>
      <p:sp>
        <p:nvSpPr>
          <p:cNvPr id="3" name="Rectangle 2"/>
          <p:cNvSpPr/>
          <p:nvPr/>
        </p:nvSpPr>
        <p:spPr>
          <a:xfrm>
            <a:off x="443345" y="653672"/>
            <a:ext cx="5902036" cy="4893647"/>
          </a:xfrm>
          <a:prstGeom prst="rect">
            <a:avLst/>
          </a:prstGeom>
        </p:spPr>
        <p:txBody>
          <a:bodyPr wrap="square">
            <a:spAutoFit/>
          </a:bodyPr>
          <a:lstStyle/>
          <a:p>
            <a:r>
              <a:rPr lang="en-US" sz="2400" dirty="0"/>
              <a:t>The First National Bank of Minnetonka, Minnesota, was robbed of $1,000,000. You must use clues you were given to work collaboratively in your group to find answers to these questions:</a:t>
            </a:r>
          </a:p>
          <a:p>
            <a:endParaRPr lang="en-US" sz="2400" dirty="0"/>
          </a:p>
          <a:p>
            <a:pPr marL="457200" indent="-457200">
              <a:buAutoNum type="arabicPeriod"/>
            </a:pPr>
            <a:r>
              <a:rPr lang="en-US" sz="2400" dirty="0"/>
              <a:t>Who robbed the bank?</a:t>
            </a:r>
          </a:p>
          <a:p>
            <a:pPr marL="457200" indent="-457200">
              <a:buAutoNum type="arabicPeriod"/>
            </a:pPr>
            <a:endParaRPr lang="en-US" sz="2400" dirty="0"/>
          </a:p>
          <a:p>
            <a:pPr marL="457200" indent="-457200">
              <a:buAutoNum type="arabicPeriod"/>
            </a:pPr>
            <a:r>
              <a:rPr lang="en-US" sz="2400" dirty="0"/>
              <a:t>Where was everyone else?</a:t>
            </a:r>
          </a:p>
          <a:p>
            <a:pPr marL="457200" indent="-457200">
              <a:buAutoNum type="arabicPeriod"/>
            </a:pPr>
            <a:endParaRPr lang="en-US" sz="2400" dirty="0"/>
          </a:p>
          <a:p>
            <a:pPr marL="457200" indent="-457200">
              <a:buAutoNum type="arabicPeriod"/>
            </a:pPr>
            <a:r>
              <a:rPr lang="en-US" sz="2400" dirty="0"/>
              <a:t>Who lied?</a:t>
            </a:r>
          </a:p>
          <a:p>
            <a:endParaRPr lang="en-US" sz="2400" dirty="0"/>
          </a:p>
        </p:txBody>
      </p:sp>
    </p:spTree>
    <p:extLst>
      <p:ext uri="{BB962C8B-B14F-4D97-AF65-F5344CB8AC3E}">
        <p14:creationId xmlns:p14="http://schemas.microsoft.com/office/powerpoint/2010/main" val="1514369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847" y="395297"/>
            <a:ext cx="10969452" cy="5078313"/>
          </a:xfrm>
          <a:prstGeom prst="rect">
            <a:avLst/>
          </a:prstGeom>
        </p:spPr>
        <p:txBody>
          <a:bodyPr wrap="square">
            <a:spAutoFit/>
          </a:bodyPr>
          <a:lstStyle/>
          <a:p>
            <a:pPr>
              <a:lnSpc>
                <a:spcPct val="150000"/>
              </a:lnSpc>
            </a:pPr>
            <a:r>
              <a:rPr lang="en-US" dirty="0"/>
              <a:t>Discussion Guide</a:t>
            </a:r>
          </a:p>
          <a:p>
            <a:pPr>
              <a:lnSpc>
                <a:spcPct val="150000"/>
              </a:lnSpc>
            </a:pPr>
            <a:endParaRPr lang="en-US" dirty="0"/>
          </a:p>
          <a:p>
            <a:pPr marL="285750" indent="-285750">
              <a:lnSpc>
                <a:spcPct val="150000"/>
              </a:lnSpc>
              <a:buFont typeface="Wingdings" panose="05000000000000000000" pitchFamily="2" charset="2"/>
              <a:buChar char="ü"/>
            </a:pPr>
            <a:r>
              <a:rPr lang="en-US" dirty="0"/>
              <a:t>How were decisions made in your group?</a:t>
            </a:r>
          </a:p>
          <a:p>
            <a:pPr marL="285750" indent="-285750">
              <a:lnSpc>
                <a:spcPct val="150000"/>
              </a:lnSpc>
              <a:buFont typeface="Wingdings" panose="05000000000000000000" pitchFamily="2" charset="2"/>
              <a:buChar char="ü"/>
            </a:pPr>
            <a:r>
              <a:rPr lang="en-US" dirty="0"/>
              <a:t>Was a leader needed?</a:t>
            </a:r>
          </a:p>
          <a:p>
            <a:pPr marL="285750" indent="-285750">
              <a:lnSpc>
                <a:spcPct val="150000"/>
              </a:lnSpc>
              <a:buFont typeface="Wingdings" panose="05000000000000000000" pitchFamily="2" charset="2"/>
              <a:buChar char="ü"/>
            </a:pPr>
            <a:r>
              <a:rPr lang="en-US" dirty="0"/>
              <a:t>Was time lost getting organized?</a:t>
            </a:r>
          </a:p>
          <a:p>
            <a:pPr marL="285750" indent="-285750">
              <a:lnSpc>
                <a:spcPct val="150000"/>
              </a:lnSpc>
              <a:buFont typeface="Wingdings" panose="05000000000000000000" pitchFamily="2" charset="2"/>
              <a:buChar char="ü"/>
            </a:pPr>
            <a:r>
              <a:rPr lang="en-US" dirty="0"/>
              <a:t>Was it ineffective for everyone to talk at once?</a:t>
            </a:r>
          </a:p>
          <a:p>
            <a:pPr marL="285750" indent="-285750">
              <a:lnSpc>
                <a:spcPct val="150000"/>
              </a:lnSpc>
              <a:buFont typeface="Wingdings" panose="05000000000000000000" pitchFamily="2" charset="2"/>
              <a:buChar char="ü"/>
            </a:pPr>
            <a:r>
              <a:rPr lang="en-US" dirty="0"/>
              <a:t>Did problems arise because some people didn’t present their clues?</a:t>
            </a:r>
          </a:p>
          <a:p>
            <a:pPr marL="285750" indent="-285750">
              <a:lnSpc>
                <a:spcPct val="150000"/>
              </a:lnSpc>
              <a:buFont typeface="Wingdings" panose="05000000000000000000" pitchFamily="2" charset="2"/>
              <a:buChar char="ü"/>
            </a:pPr>
            <a:r>
              <a:rPr lang="en-US" dirty="0"/>
              <a:t>Did any members ignore the clues of others?</a:t>
            </a:r>
          </a:p>
          <a:p>
            <a:pPr marL="285750" indent="-285750">
              <a:lnSpc>
                <a:spcPct val="150000"/>
              </a:lnSpc>
              <a:buFont typeface="Wingdings" panose="05000000000000000000" pitchFamily="2" charset="2"/>
              <a:buChar char="ü"/>
            </a:pPr>
            <a:r>
              <a:rPr lang="en-US" dirty="0"/>
              <a:t>Were attempts made to encourage the participation of all members?</a:t>
            </a:r>
          </a:p>
          <a:p>
            <a:pPr marL="285750" indent="-285750">
              <a:lnSpc>
                <a:spcPct val="150000"/>
              </a:lnSpc>
              <a:buFont typeface="Wingdings" panose="05000000000000000000" pitchFamily="2" charset="2"/>
              <a:buChar char="ü"/>
            </a:pPr>
            <a:r>
              <a:rPr lang="en-US" dirty="0"/>
              <a:t>Did anyone monopolize the discussion? Was this productive for the group?</a:t>
            </a:r>
          </a:p>
          <a:p>
            <a:pPr marL="285750" indent="-285750">
              <a:lnSpc>
                <a:spcPct val="150000"/>
              </a:lnSpc>
              <a:buFont typeface="Wingdings" panose="05000000000000000000" pitchFamily="2" charset="2"/>
              <a:buChar char="ü"/>
            </a:pPr>
            <a:r>
              <a:rPr lang="en-US" dirty="0"/>
              <a:t>How did you organize the information to solve the mystery – time, person, location, </a:t>
            </a:r>
            <a:r>
              <a:rPr lang="en-US" dirty="0" err="1"/>
              <a:t>etc</a:t>
            </a:r>
            <a:r>
              <a:rPr lang="en-US" dirty="0"/>
              <a:t>?</a:t>
            </a:r>
          </a:p>
          <a:p>
            <a:pPr marL="285750" indent="-285750">
              <a:lnSpc>
                <a:spcPct val="150000"/>
              </a:lnSpc>
              <a:buFont typeface="Wingdings" panose="05000000000000000000" pitchFamily="2" charset="2"/>
              <a:buChar char="ü"/>
            </a:pPr>
            <a:r>
              <a:rPr lang="en-US" dirty="0"/>
              <a:t>Could you have organized the information more efficiently?</a:t>
            </a:r>
          </a:p>
        </p:txBody>
      </p:sp>
    </p:spTree>
    <p:extLst>
      <p:ext uri="{BB962C8B-B14F-4D97-AF65-F5344CB8AC3E}">
        <p14:creationId xmlns:p14="http://schemas.microsoft.com/office/powerpoint/2010/main" val="182318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y &lt;strong&gt;Apple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201" y="1244163"/>
            <a:ext cx="3679747" cy="2443582"/>
          </a:xfrm>
          <a:prstGeom prst="rect">
            <a:avLst/>
          </a:prstGeom>
        </p:spPr>
      </p:pic>
      <p:pic>
        <p:nvPicPr>
          <p:cNvPr id="3" name="Picture 2" descr="&lt;strong&gt;Apple Pie&lt;/strong&gt; with fresh cream - Kofflers Hutte AUD6 | Flick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299" y="3174441"/>
            <a:ext cx="3296976" cy="2472732"/>
          </a:xfrm>
          <a:prstGeom prst="rect">
            <a:avLst/>
          </a:prstGeom>
        </p:spPr>
      </p:pic>
      <p:sp>
        <p:nvSpPr>
          <p:cNvPr id="4" name="TextBox 3"/>
          <p:cNvSpPr txBox="1"/>
          <p:nvPr/>
        </p:nvSpPr>
        <p:spPr>
          <a:xfrm>
            <a:off x="783772" y="1145512"/>
            <a:ext cx="3748035" cy="3416320"/>
          </a:xfrm>
          <a:prstGeom prst="rect">
            <a:avLst/>
          </a:prstGeom>
          <a:noFill/>
        </p:spPr>
        <p:txBody>
          <a:bodyPr wrap="square" rtlCol="0">
            <a:spAutoFit/>
          </a:bodyPr>
          <a:lstStyle/>
          <a:p>
            <a:r>
              <a:rPr lang="en-US" sz="7200" dirty="0"/>
              <a:t>Easy as apple pie..</a:t>
            </a:r>
          </a:p>
        </p:txBody>
      </p:sp>
    </p:spTree>
    <p:extLst>
      <p:ext uri="{BB962C8B-B14F-4D97-AF65-F5344CB8AC3E}">
        <p14:creationId xmlns:p14="http://schemas.microsoft.com/office/powerpoint/2010/main" val="278368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1215"/>
            <a:ext cx="12192000" cy="4616648"/>
          </a:xfrm>
          <a:prstGeom prst="rect">
            <a:avLst/>
          </a:prstGeom>
        </p:spPr>
        <p:txBody>
          <a:bodyPr wrap="square">
            <a:spAutoFit/>
          </a:bodyPr>
          <a:lstStyle/>
          <a:p>
            <a:pPr algn="ctr" fontAlgn="base"/>
            <a:r>
              <a:rPr lang="en-US" sz="3600" dirty="0">
                <a:solidFill>
                  <a:srgbClr val="231001"/>
                </a:solidFill>
                <a:latin typeface="Lato"/>
              </a:rPr>
              <a:t>Bloom’s taxonomy is a powerful tool to help develop learning objectives because it explains the process of learning:</a:t>
            </a:r>
          </a:p>
          <a:p>
            <a:pPr algn="ctr" fontAlgn="base"/>
            <a:endParaRPr lang="en-US" dirty="0">
              <a:solidFill>
                <a:srgbClr val="231001"/>
              </a:solidFill>
              <a:latin typeface="Lato"/>
            </a:endParaRPr>
          </a:p>
          <a:p>
            <a:pPr algn="ctr" fontAlgn="base">
              <a:buFont typeface="Arial" panose="020B0604020202020204" pitchFamily="34" charset="0"/>
              <a:buChar char="•"/>
            </a:pPr>
            <a:r>
              <a:rPr lang="en-US" sz="2400" dirty="0">
                <a:solidFill>
                  <a:srgbClr val="231001"/>
                </a:solidFill>
                <a:latin typeface="Lato"/>
              </a:rPr>
              <a:t>Before you can </a:t>
            </a:r>
            <a:r>
              <a:rPr lang="en-US" sz="2400" b="1" i="1" dirty="0">
                <a:solidFill>
                  <a:srgbClr val="231001"/>
                </a:solidFill>
                <a:latin typeface="Lato"/>
              </a:rPr>
              <a:t>understand</a:t>
            </a:r>
            <a:r>
              <a:rPr lang="en-US" sz="2400" dirty="0">
                <a:solidFill>
                  <a:srgbClr val="231001"/>
                </a:solidFill>
                <a:latin typeface="Lato"/>
              </a:rPr>
              <a:t> a concept, you must </a:t>
            </a:r>
            <a:r>
              <a:rPr lang="en-US" sz="2400" b="1" i="1" dirty="0">
                <a:solidFill>
                  <a:srgbClr val="231001"/>
                </a:solidFill>
                <a:latin typeface="Lato"/>
              </a:rPr>
              <a:t>remember</a:t>
            </a:r>
            <a:r>
              <a:rPr lang="en-US" sz="2400" dirty="0">
                <a:solidFill>
                  <a:srgbClr val="231001"/>
                </a:solidFill>
                <a:latin typeface="Lato"/>
              </a:rPr>
              <a:t> it.</a:t>
            </a:r>
          </a:p>
          <a:p>
            <a:pPr algn="ctr" fontAlgn="base">
              <a:buFont typeface="Arial" panose="020B0604020202020204" pitchFamily="34" charset="0"/>
              <a:buChar char="•"/>
            </a:pPr>
            <a:endParaRPr lang="en-US" sz="2400" dirty="0">
              <a:solidFill>
                <a:srgbClr val="231001"/>
              </a:solidFill>
              <a:latin typeface="Lato"/>
            </a:endParaRPr>
          </a:p>
          <a:p>
            <a:pPr algn="ctr" fontAlgn="base">
              <a:buFont typeface="Arial" panose="020B0604020202020204" pitchFamily="34" charset="0"/>
              <a:buChar char="•"/>
            </a:pPr>
            <a:r>
              <a:rPr lang="en-US" sz="2400" dirty="0">
                <a:solidFill>
                  <a:srgbClr val="231001"/>
                </a:solidFill>
                <a:latin typeface="Lato"/>
              </a:rPr>
              <a:t>To </a:t>
            </a:r>
            <a:r>
              <a:rPr lang="en-US" sz="2400" b="1" i="1" dirty="0">
                <a:solidFill>
                  <a:srgbClr val="231001"/>
                </a:solidFill>
                <a:latin typeface="Lato"/>
              </a:rPr>
              <a:t>apply</a:t>
            </a:r>
            <a:r>
              <a:rPr lang="en-US" sz="2400" dirty="0">
                <a:solidFill>
                  <a:srgbClr val="231001"/>
                </a:solidFill>
                <a:latin typeface="Lato"/>
              </a:rPr>
              <a:t> a concept you must first </a:t>
            </a:r>
            <a:r>
              <a:rPr lang="en-US" sz="2400" b="1" i="1" dirty="0">
                <a:solidFill>
                  <a:srgbClr val="231001"/>
                </a:solidFill>
                <a:latin typeface="Lato"/>
              </a:rPr>
              <a:t>understand </a:t>
            </a:r>
            <a:r>
              <a:rPr lang="en-US" sz="2400" dirty="0">
                <a:solidFill>
                  <a:srgbClr val="231001"/>
                </a:solidFill>
                <a:latin typeface="Lato"/>
              </a:rPr>
              <a:t>it.</a:t>
            </a:r>
          </a:p>
          <a:p>
            <a:pPr algn="ctr" fontAlgn="base">
              <a:buFont typeface="Arial" panose="020B0604020202020204" pitchFamily="34" charset="0"/>
              <a:buChar char="•"/>
            </a:pPr>
            <a:endParaRPr lang="en-US" sz="2400" dirty="0">
              <a:solidFill>
                <a:srgbClr val="231001"/>
              </a:solidFill>
              <a:latin typeface="Lato"/>
            </a:endParaRPr>
          </a:p>
          <a:p>
            <a:pPr algn="ctr" fontAlgn="base">
              <a:buFont typeface="Arial" panose="020B0604020202020204" pitchFamily="34" charset="0"/>
              <a:buChar char="•"/>
            </a:pPr>
            <a:r>
              <a:rPr lang="en-US" sz="2400" dirty="0">
                <a:solidFill>
                  <a:srgbClr val="231001"/>
                </a:solidFill>
                <a:latin typeface="Lato"/>
              </a:rPr>
              <a:t>In order to </a:t>
            </a:r>
            <a:r>
              <a:rPr lang="en-US" sz="2400" b="1" i="1" dirty="0">
                <a:solidFill>
                  <a:srgbClr val="231001"/>
                </a:solidFill>
                <a:latin typeface="Lato"/>
              </a:rPr>
              <a:t>evaluate</a:t>
            </a:r>
            <a:r>
              <a:rPr lang="en-US" sz="2400" dirty="0">
                <a:solidFill>
                  <a:srgbClr val="231001"/>
                </a:solidFill>
                <a:latin typeface="Lato"/>
              </a:rPr>
              <a:t> a process, you must have </a:t>
            </a:r>
            <a:r>
              <a:rPr lang="en-US" sz="2400" b="1" i="1" dirty="0">
                <a:solidFill>
                  <a:srgbClr val="231001"/>
                </a:solidFill>
                <a:latin typeface="Lato"/>
              </a:rPr>
              <a:t>analyzed</a:t>
            </a:r>
            <a:r>
              <a:rPr lang="en-US" sz="2400" dirty="0">
                <a:solidFill>
                  <a:srgbClr val="231001"/>
                </a:solidFill>
                <a:latin typeface="Lato"/>
              </a:rPr>
              <a:t> it.</a:t>
            </a:r>
          </a:p>
          <a:p>
            <a:pPr algn="ctr" fontAlgn="base">
              <a:buFont typeface="Arial" panose="020B0604020202020204" pitchFamily="34" charset="0"/>
              <a:buChar char="•"/>
            </a:pPr>
            <a:endParaRPr lang="en-US" sz="2400" dirty="0">
              <a:solidFill>
                <a:srgbClr val="231001"/>
              </a:solidFill>
              <a:latin typeface="Lato"/>
            </a:endParaRPr>
          </a:p>
          <a:p>
            <a:pPr algn="ctr" fontAlgn="base">
              <a:buFont typeface="Arial" panose="020B0604020202020204" pitchFamily="34" charset="0"/>
              <a:buChar char="•"/>
            </a:pPr>
            <a:r>
              <a:rPr lang="en-US" sz="2400" dirty="0">
                <a:solidFill>
                  <a:srgbClr val="231001"/>
                </a:solidFill>
                <a:latin typeface="Lato"/>
              </a:rPr>
              <a:t>To </a:t>
            </a:r>
            <a:r>
              <a:rPr lang="en-US" sz="2400" b="1" i="1" dirty="0">
                <a:solidFill>
                  <a:srgbClr val="231001"/>
                </a:solidFill>
                <a:latin typeface="Lato"/>
              </a:rPr>
              <a:t>create</a:t>
            </a:r>
            <a:r>
              <a:rPr lang="en-US" sz="2400" dirty="0">
                <a:solidFill>
                  <a:srgbClr val="231001"/>
                </a:solidFill>
                <a:latin typeface="Lato"/>
              </a:rPr>
              <a:t> an accurate conclusion, you must have completed a thorough </a:t>
            </a:r>
            <a:r>
              <a:rPr lang="en-US" sz="2400" b="1" i="1" dirty="0">
                <a:solidFill>
                  <a:srgbClr val="231001"/>
                </a:solidFill>
                <a:latin typeface="Lato"/>
              </a:rPr>
              <a:t>evaluation</a:t>
            </a:r>
            <a:r>
              <a:rPr lang="en-US" sz="2400" dirty="0">
                <a:solidFill>
                  <a:srgbClr val="231001"/>
                </a:solidFill>
                <a:latin typeface="Lato"/>
              </a:rPr>
              <a:t>.</a:t>
            </a:r>
            <a:endParaRPr lang="en-US" sz="2400" b="0" i="0" dirty="0">
              <a:solidFill>
                <a:srgbClr val="231001"/>
              </a:solidFill>
              <a:effectLst/>
              <a:latin typeface="Lato"/>
            </a:endParaRPr>
          </a:p>
        </p:txBody>
      </p:sp>
    </p:spTree>
    <p:extLst>
      <p:ext uri="{BB962C8B-B14F-4D97-AF65-F5344CB8AC3E}">
        <p14:creationId xmlns:p14="http://schemas.microsoft.com/office/powerpoint/2010/main" val="13314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53" y="903908"/>
            <a:ext cx="4805441" cy="4194716"/>
          </a:xfrm>
          <a:prstGeom prst="rect">
            <a:avLst/>
          </a:prstGeom>
        </p:spPr>
      </p:pic>
      <p:sp>
        <p:nvSpPr>
          <p:cNvPr id="7" name="TextBox 6"/>
          <p:cNvSpPr txBox="1"/>
          <p:nvPr/>
        </p:nvSpPr>
        <p:spPr>
          <a:xfrm>
            <a:off x="5415755" y="708866"/>
            <a:ext cx="6580909" cy="4770537"/>
          </a:xfrm>
          <a:prstGeom prst="rect">
            <a:avLst/>
          </a:prstGeom>
          <a:noFill/>
        </p:spPr>
        <p:txBody>
          <a:bodyPr wrap="square" rtlCol="0">
            <a:spAutoFit/>
          </a:bodyPr>
          <a:lstStyle/>
          <a:p>
            <a:endParaRPr lang="en-US" sz="2400" dirty="0"/>
          </a:p>
          <a:p>
            <a:r>
              <a:rPr lang="en-US" sz="2400" b="1" dirty="0"/>
              <a:t>Affective</a:t>
            </a:r>
            <a:r>
              <a:rPr lang="en-US" sz="2400" dirty="0"/>
              <a:t>: growth in feelings or emotional areas (</a:t>
            </a:r>
            <a:r>
              <a:rPr lang="en-US" sz="2400" b="1" dirty="0"/>
              <a:t>attitude</a:t>
            </a:r>
            <a:r>
              <a:rPr lang="en-US" sz="2400" dirty="0"/>
              <a:t>)</a:t>
            </a:r>
          </a:p>
          <a:p>
            <a:endParaRPr lang="en-US" sz="2400" dirty="0"/>
          </a:p>
          <a:p>
            <a:r>
              <a:rPr lang="en-US" sz="2400" b="1" dirty="0"/>
              <a:t>Cognitive</a:t>
            </a:r>
            <a:r>
              <a:rPr lang="en-US" sz="2400" dirty="0"/>
              <a:t>: mental skills (</a:t>
            </a:r>
            <a:r>
              <a:rPr lang="en-US" sz="2400" b="1" dirty="0"/>
              <a:t>knowledge</a:t>
            </a:r>
            <a:r>
              <a:rPr lang="en-US" sz="2400" dirty="0"/>
              <a:t>)</a:t>
            </a:r>
          </a:p>
          <a:p>
            <a:endParaRPr lang="en-US" sz="2400" dirty="0"/>
          </a:p>
          <a:p>
            <a:r>
              <a:rPr lang="en-US" sz="2400" b="1" dirty="0"/>
              <a:t>Psychomoto</a:t>
            </a:r>
            <a:r>
              <a:rPr lang="en-US" sz="2400" dirty="0"/>
              <a:t>r: manual or physical skills (</a:t>
            </a:r>
            <a:r>
              <a:rPr lang="en-US" sz="2400" b="1" dirty="0"/>
              <a:t>skills</a:t>
            </a:r>
            <a:r>
              <a:rPr lang="en-US" sz="2400" dirty="0"/>
              <a:t>)</a:t>
            </a:r>
          </a:p>
          <a:p>
            <a:endParaRPr lang="en-US" sz="2400" dirty="0"/>
          </a:p>
          <a:p>
            <a:r>
              <a:rPr lang="en-US" sz="2400" b="1" dirty="0"/>
              <a:t>K.S.A</a:t>
            </a:r>
            <a:r>
              <a:rPr lang="en-US" sz="2400" dirty="0"/>
              <a:t>.: Knowledge [cognitive], Skills [psychomotor], and Attitudes [affective])</a:t>
            </a:r>
          </a:p>
          <a:p>
            <a:endParaRPr lang="en-US" sz="2000" dirty="0"/>
          </a:p>
          <a:p>
            <a:r>
              <a:rPr lang="en-US" sz="2000" dirty="0"/>
              <a:t> </a:t>
            </a:r>
          </a:p>
        </p:txBody>
      </p:sp>
    </p:spTree>
    <p:extLst>
      <p:ext uri="{BB962C8B-B14F-4D97-AF65-F5344CB8AC3E}">
        <p14:creationId xmlns:p14="http://schemas.microsoft.com/office/powerpoint/2010/main" val="138968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1086"/>
            <a:ext cx="11907297" cy="646331"/>
          </a:xfrm>
          <a:prstGeom prst="rect">
            <a:avLst/>
          </a:prstGeom>
        </p:spPr>
        <p:txBody>
          <a:bodyPr wrap="square">
            <a:spAutoFit/>
          </a:bodyPr>
          <a:lstStyle/>
          <a:p>
            <a:pPr algn="ctr"/>
            <a:r>
              <a:rPr lang="en-US" sz="3600" dirty="0"/>
              <a:t>The affective domain (Emotion-based-”ATTITUDE”)</a:t>
            </a:r>
          </a:p>
        </p:txBody>
      </p:sp>
      <p:sp>
        <p:nvSpPr>
          <p:cNvPr id="3" name="Rectangle 2"/>
          <p:cNvSpPr/>
          <p:nvPr/>
        </p:nvSpPr>
        <p:spPr>
          <a:xfrm>
            <a:off x="1101668" y="1872410"/>
            <a:ext cx="3724589" cy="2554545"/>
          </a:xfrm>
          <a:prstGeom prst="rect">
            <a:avLst/>
          </a:prstGeom>
        </p:spPr>
        <p:txBody>
          <a:bodyPr wrap="square">
            <a:spAutoFit/>
          </a:bodyPr>
          <a:lstStyle/>
          <a:p>
            <a:pPr marL="571500" lvl="0" indent="-571500">
              <a:buFont typeface="Wingdings" panose="05000000000000000000" pitchFamily="2" charset="2"/>
              <a:buChar char="v"/>
            </a:pPr>
            <a:r>
              <a:rPr lang="en-US" sz="3200" dirty="0">
                <a:solidFill>
                  <a:srgbClr val="000000"/>
                </a:solidFill>
              </a:rPr>
              <a:t>Receiving</a:t>
            </a:r>
          </a:p>
          <a:p>
            <a:pPr marL="571500" lvl="0" indent="-571500">
              <a:buFont typeface="Wingdings" panose="05000000000000000000" pitchFamily="2" charset="2"/>
              <a:buChar char="v"/>
            </a:pPr>
            <a:r>
              <a:rPr lang="en-US" sz="3200" dirty="0">
                <a:solidFill>
                  <a:srgbClr val="000000"/>
                </a:solidFill>
              </a:rPr>
              <a:t>Responding</a:t>
            </a:r>
          </a:p>
          <a:p>
            <a:pPr marL="571500" lvl="0" indent="-571500">
              <a:buFont typeface="Wingdings" panose="05000000000000000000" pitchFamily="2" charset="2"/>
              <a:buChar char="v"/>
            </a:pPr>
            <a:r>
              <a:rPr lang="en-US" sz="3200" dirty="0">
                <a:solidFill>
                  <a:srgbClr val="000000"/>
                </a:solidFill>
              </a:rPr>
              <a:t>Valuing</a:t>
            </a:r>
          </a:p>
          <a:p>
            <a:pPr marL="571500" lvl="0" indent="-571500">
              <a:buFont typeface="Wingdings" panose="05000000000000000000" pitchFamily="2" charset="2"/>
              <a:buChar char="v"/>
            </a:pPr>
            <a:r>
              <a:rPr lang="en-US" sz="3200" dirty="0">
                <a:solidFill>
                  <a:srgbClr val="000000"/>
                </a:solidFill>
              </a:rPr>
              <a:t>Organizing</a:t>
            </a:r>
          </a:p>
          <a:p>
            <a:pPr marL="571500" lvl="0" indent="-571500">
              <a:buFont typeface="Wingdings" panose="05000000000000000000" pitchFamily="2" charset="2"/>
              <a:buChar char="v"/>
            </a:pPr>
            <a:r>
              <a:rPr lang="en-US" sz="3200" dirty="0">
                <a:solidFill>
                  <a:srgbClr val="000000"/>
                </a:solidFill>
              </a:rPr>
              <a:t>Internalizing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091" y="1310487"/>
            <a:ext cx="5247954" cy="3935966"/>
          </a:xfrm>
          <a:prstGeom prst="rect">
            <a:avLst/>
          </a:prstGeom>
        </p:spPr>
      </p:pic>
    </p:spTree>
    <p:extLst>
      <p:ext uri="{BB962C8B-B14F-4D97-AF65-F5344CB8AC3E}">
        <p14:creationId xmlns:p14="http://schemas.microsoft.com/office/powerpoint/2010/main" val="417333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540" y="1175214"/>
            <a:ext cx="6096000" cy="3416320"/>
          </a:xfrm>
          <a:prstGeom prst="rect">
            <a:avLst/>
          </a:prstGeom>
        </p:spPr>
        <p:txBody>
          <a:bodyPr>
            <a:spAutoFit/>
          </a:bodyPr>
          <a:lstStyle/>
          <a:p>
            <a:r>
              <a:rPr lang="en-US" sz="2400" dirty="0"/>
              <a:t>Affective education is concerned with the beliefs, feelings and attitudes of students. Proponents of affective education believe that academic teaching should go hand in hand with personal and social education. For a student to perform well, he has to have a sound mind and sound environment.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695" b="9424"/>
          <a:stretch/>
        </p:blipFill>
        <p:spPr>
          <a:xfrm>
            <a:off x="700035" y="1155560"/>
            <a:ext cx="4344237" cy="3677697"/>
          </a:xfrm>
          <a:prstGeom prst="rect">
            <a:avLst/>
          </a:prstGeom>
        </p:spPr>
      </p:pic>
    </p:spTree>
    <p:extLst>
      <p:ext uri="{BB962C8B-B14F-4D97-AF65-F5344CB8AC3E}">
        <p14:creationId xmlns:p14="http://schemas.microsoft.com/office/powerpoint/2010/main" val="276352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4331" y="1294258"/>
            <a:ext cx="7243339" cy="4031873"/>
          </a:xfrm>
          <a:prstGeom prst="rect">
            <a:avLst/>
          </a:prstGeom>
          <a:noFill/>
        </p:spPr>
        <p:txBody>
          <a:bodyPr wrap="square" rtlCol="0">
            <a:spAutoFit/>
          </a:bodyPr>
          <a:lstStyle/>
          <a:p>
            <a:pPr marL="342900" indent="-342900">
              <a:buFont typeface="Wingdings" panose="05000000000000000000" pitchFamily="2" charset="2"/>
              <a:buChar char="v"/>
            </a:pPr>
            <a:r>
              <a:rPr lang="en-US" sz="3200" dirty="0">
                <a:solidFill>
                  <a:schemeClr val="tx2"/>
                </a:solidFill>
              </a:rPr>
              <a:t>Sustained Attention</a:t>
            </a:r>
          </a:p>
          <a:p>
            <a:pPr marL="342900" indent="-342900">
              <a:buFont typeface="Wingdings" panose="05000000000000000000" pitchFamily="2" charset="2"/>
              <a:buChar char="v"/>
            </a:pPr>
            <a:r>
              <a:rPr lang="en-US" sz="3200" dirty="0">
                <a:solidFill>
                  <a:schemeClr val="tx2"/>
                </a:solidFill>
              </a:rPr>
              <a:t>Response Inhibition</a:t>
            </a:r>
          </a:p>
          <a:p>
            <a:pPr marL="342900" indent="-342900">
              <a:buFont typeface="Wingdings" panose="05000000000000000000" pitchFamily="2" charset="2"/>
              <a:buChar char="v"/>
            </a:pPr>
            <a:r>
              <a:rPr lang="en-US" sz="3200" dirty="0">
                <a:solidFill>
                  <a:schemeClr val="tx2"/>
                </a:solidFill>
              </a:rPr>
              <a:t>Speed of Information Processing</a:t>
            </a:r>
          </a:p>
          <a:p>
            <a:pPr marL="342900" indent="-342900">
              <a:buFont typeface="Wingdings" panose="05000000000000000000" pitchFamily="2" charset="2"/>
              <a:buChar char="v"/>
            </a:pPr>
            <a:r>
              <a:rPr lang="en-US" sz="3200" dirty="0">
                <a:solidFill>
                  <a:schemeClr val="tx2"/>
                </a:solidFill>
              </a:rPr>
              <a:t>Cognitive Flexibility and Control</a:t>
            </a:r>
          </a:p>
          <a:p>
            <a:pPr marL="342900" indent="-342900">
              <a:buFont typeface="Wingdings" panose="05000000000000000000" pitchFamily="2" charset="2"/>
              <a:buChar char="v"/>
            </a:pPr>
            <a:r>
              <a:rPr lang="en-US" sz="3200" dirty="0">
                <a:solidFill>
                  <a:schemeClr val="tx2"/>
                </a:solidFill>
              </a:rPr>
              <a:t>Multiple Simultaneous Attention</a:t>
            </a:r>
          </a:p>
          <a:p>
            <a:pPr marL="342900" indent="-342900">
              <a:buFont typeface="Wingdings" panose="05000000000000000000" pitchFamily="2" charset="2"/>
              <a:buChar char="v"/>
            </a:pPr>
            <a:r>
              <a:rPr lang="en-US" sz="3200" dirty="0">
                <a:solidFill>
                  <a:schemeClr val="tx2"/>
                </a:solidFill>
              </a:rPr>
              <a:t>Working Memory</a:t>
            </a:r>
          </a:p>
          <a:p>
            <a:pPr marL="342900" indent="-342900">
              <a:buFont typeface="Wingdings" panose="05000000000000000000" pitchFamily="2" charset="2"/>
              <a:buChar char="v"/>
            </a:pPr>
            <a:r>
              <a:rPr lang="en-US" sz="3200" dirty="0">
                <a:solidFill>
                  <a:schemeClr val="tx2"/>
                </a:solidFill>
              </a:rPr>
              <a:t>Category Formation</a:t>
            </a:r>
          </a:p>
          <a:p>
            <a:pPr marL="342900" indent="-342900">
              <a:buFont typeface="Wingdings" panose="05000000000000000000" pitchFamily="2" charset="2"/>
              <a:buChar char="v"/>
            </a:pPr>
            <a:r>
              <a:rPr lang="en-US" sz="3200" dirty="0">
                <a:solidFill>
                  <a:schemeClr val="tx2"/>
                </a:solidFill>
              </a:rPr>
              <a:t>Pattern Recognition</a:t>
            </a:r>
          </a:p>
        </p:txBody>
      </p:sp>
      <p:sp>
        <p:nvSpPr>
          <p:cNvPr id="4" name="TextBox 3"/>
          <p:cNvSpPr txBox="1"/>
          <p:nvPr/>
        </p:nvSpPr>
        <p:spPr>
          <a:xfrm>
            <a:off x="1977166" y="346364"/>
            <a:ext cx="8237669" cy="707886"/>
          </a:xfrm>
          <a:prstGeom prst="rect">
            <a:avLst/>
          </a:prstGeom>
          <a:noFill/>
        </p:spPr>
        <p:txBody>
          <a:bodyPr wrap="square" rtlCol="0">
            <a:spAutoFit/>
          </a:bodyPr>
          <a:lstStyle/>
          <a:p>
            <a:pPr algn="ctr"/>
            <a:r>
              <a:rPr lang="en-US" sz="4000" b="1" dirty="0">
                <a:solidFill>
                  <a:schemeClr val="tx2"/>
                </a:solidFill>
              </a:rPr>
              <a:t>8 Core Cognitive Capacities</a:t>
            </a:r>
          </a:p>
        </p:txBody>
      </p:sp>
    </p:spTree>
    <p:extLst>
      <p:ext uri="{BB962C8B-B14F-4D97-AF65-F5344CB8AC3E}">
        <p14:creationId xmlns:p14="http://schemas.microsoft.com/office/powerpoint/2010/main" val="226724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70298594"/>
              </p:ext>
            </p:extLst>
          </p:nvPr>
        </p:nvGraphicFramePr>
        <p:xfrm>
          <a:off x="2141137" y="660679"/>
          <a:ext cx="7668567" cy="4873451"/>
        </p:xfrm>
        <a:graphic>
          <a:graphicData uri="http://schemas.openxmlformats.org/drawingml/2006/table">
            <a:tbl>
              <a:tblPr/>
              <a:tblGrid>
                <a:gridCol w="2475555">
                  <a:extLst>
                    <a:ext uri="{9D8B030D-6E8A-4147-A177-3AD203B41FA5}">
                      <a16:colId xmlns:a16="http://schemas.microsoft.com/office/drawing/2014/main" val="1678203442"/>
                    </a:ext>
                  </a:extLst>
                </a:gridCol>
                <a:gridCol w="2636823">
                  <a:extLst>
                    <a:ext uri="{9D8B030D-6E8A-4147-A177-3AD203B41FA5}">
                      <a16:colId xmlns:a16="http://schemas.microsoft.com/office/drawing/2014/main" val="937063645"/>
                    </a:ext>
                  </a:extLst>
                </a:gridCol>
                <a:gridCol w="2556189">
                  <a:extLst>
                    <a:ext uri="{9D8B030D-6E8A-4147-A177-3AD203B41FA5}">
                      <a16:colId xmlns:a16="http://schemas.microsoft.com/office/drawing/2014/main" val="3894027338"/>
                    </a:ext>
                  </a:extLst>
                </a:gridCol>
              </a:tblGrid>
              <a:tr h="2184449">
                <a:tc>
                  <a:txBody>
                    <a:bodyPr/>
                    <a:lstStyle/>
                    <a:p>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r>
                        <a:rPr lang="en-US" dirty="0">
                          <a:effectLst/>
                        </a:rPr>
                      </a:br>
                      <a:r>
                        <a:rPr lang="en-US" dirty="0">
                          <a:effectLst/>
                        </a:rPr>
                        <a:t>Negative Affect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10000"/>
                        <a:lumOff val="90000"/>
                      </a:schemeClr>
                    </a:solidFill>
                  </a:tcPr>
                </a:tc>
                <a:tc>
                  <a:txBody>
                    <a:bodyPr/>
                    <a:lstStyle/>
                    <a:p>
                      <a:pPr algn="ctr"/>
                      <a:r>
                        <a:rPr lang="en-US" dirty="0">
                          <a:effectLst/>
                        </a:rPr>
                        <a:t>Positive Affect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3460589152"/>
                  </a:ext>
                </a:extLst>
              </a:tr>
              <a:tr h="1344501">
                <a:tc>
                  <a:txBody>
                    <a:bodyPr/>
                    <a:lstStyle/>
                    <a:p>
                      <a:pPr algn="ctr"/>
                      <a:r>
                        <a:rPr lang="en-US" dirty="0">
                          <a:effectLst/>
                        </a:rPr>
                        <a:t>Constructive Learning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0"/>
                    </a:solidFill>
                  </a:tcPr>
                </a:tc>
                <a:tc>
                  <a:txBody>
                    <a:bodyPr/>
                    <a:lstStyle/>
                    <a:p>
                      <a:r>
                        <a:rPr lang="en-US" u="none" strike="noStrike" dirty="0">
                          <a:solidFill>
                            <a:srgbClr val="0B0080"/>
                          </a:solidFill>
                          <a:effectLst/>
                          <a:hlinkClick r:id="rId2" tooltip="Disappointment"/>
                        </a:rPr>
                        <a:t>Disappointment</a:t>
                      </a:r>
                      <a:br>
                        <a:rPr lang="en-US" dirty="0">
                          <a:effectLst/>
                        </a:rPr>
                      </a:br>
                      <a:r>
                        <a:rPr lang="en-US" u="none" strike="noStrike" dirty="0">
                          <a:solidFill>
                            <a:srgbClr val="0B0080"/>
                          </a:solidFill>
                          <a:effectLst/>
                          <a:hlinkClick r:id="rId3" tooltip="Puzzlement"/>
                        </a:rPr>
                        <a:t>Puzzlement</a:t>
                      </a:r>
                      <a:br>
                        <a:rPr lang="en-US" dirty="0">
                          <a:effectLst/>
                        </a:rPr>
                      </a:br>
                      <a:r>
                        <a:rPr lang="en-US" u="none" strike="noStrike" dirty="0">
                          <a:solidFill>
                            <a:srgbClr val="0B0080"/>
                          </a:solidFill>
                          <a:effectLst/>
                          <a:hlinkClick r:id="rId4" tooltip="Confusion"/>
                        </a:rPr>
                        <a:t>Confusion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u="none" strike="noStrike">
                          <a:solidFill>
                            <a:srgbClr val="0B0080"/>
                          </a:solidFill>
                          <a:effectLst/>
                          <a:hlinkClick r:id="rId5" tooltip="Awe"/>
                        </a:rPr>
                        <a:t>Awe</a:t>
                      </a:r>
                      <a:br>
                        <a:rPr lang="en-US">
                          <a:effectLst/>
                        </a:rPr>
                      </a:br>
                      <a:r>
                        <a:rPr lang="en-US" u="none" strike="noStrike">
                          <a:solidFill>
                            <a:srgbClr val="0B0080"/>
                          </a:solidFill>
                          <a:effectLst/>
                          <a:hlinkClick r:id="rId6" tooltip="Contentment"/>
                        </a:rPr>
                        <a:t>Satisfaction</a:t>
                      </a:r>
                      <a:br>
                        <a:rPr lang="en-US">
                          <a:effectLst/>
                        </a:rPr>
                      </a:br>
                      <a:r>
                        <a:rPr lang="en-US" u="none" strike="noStrike">
                          <a:solidFill>
                            <a:srgbClr val="0B0080"/>
                          </a:solidFill>
                          <a:effectLst/>
                          <a:hlinkClick r:id="rId7" tooltip="Curiosity"/>
                        </a:rPr>
                        <a:t>Curiosity</a:t>
                      </a:r>
                      <a:endParaRPr lang="en-US">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540114175"/>
                  </a:ext>
                </a:extLst>
              </a:tr>
              <a:tr h="1344501">
                <a:tc>
                  <a:txBody>
                    <a:bodyPr/>
                    <a:lstStyle/>
                    <a:p>
                      <a:pPr algn="ctr"/>
                      <a:r>
                        <a:rPr lang="en-US">
                          <a:effectLst/>
                        </a:rPr>
                        <a:t>Un-learning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CF0"/>
                    </a:solidFill>
                  </a:tcPr>
                </a:tc>
                <a:tc>
                  <a:txBody>
                    <a:bodyPr/>
                    <a:lstStyle/>
                    <a:p>
                      <a:r>
                        <a:rPr lang="en-US" u="none" strike="noStrike" dirty="0">
                          <a:solidFill>
                            <a:srgbClr val="0B0080"/>
                          </a:solidFill>
                          <a:effectLst/>
                          <a:hlinkClick r:id="rId8" tooltip="Frustration"/>
                        </a:rPr>
                        <a:t>Frustration</a:t>
                      </a:r>
                      <a:br>
                        <a:rPr lang="en-US" dirty="0">
                          <a:effectLst/>
                        </a:rPr>
                      </a:br>
                      <a:r>
                        <a:rPr lang="en-US" u="sng" dirty="0">
                          <a:effectLst/>
                        </a:rPr>
                        <a:t>Discard</a:t>
                      </a:r>
                      <a:br>
                        <a:rPr lang="en-US" dirty="0">
                          <a:effectLst/>
                        </a:rPr>
                      </a:br>
                      <a:r>
                        <a:rPr lang="en-US" u="none" strike="noStrike" dirty="0">
                          <a:solidFill>
                            <a:srgbClr val="A55858"/>
                          </a:solidFill>
                          <a:effectLst/>
                          <a:hlinkClick r:id="rId9" tooltip="Misconceptions (page does not exist)"/>
                        </a:rPr>
                        <a:t>Misconceptions</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tc>
                  <a:txBody>
                    <a:bodyPr/>
                    <a:lstStyle/>
                    <a:p>
                      <a:r>
                        <a:rPr lang="en-US" u="none" strike="noStrike" dirty="0">
                          <a:solidFill>
                            <a:srgbClr val="0B0080"/>
                          </a:solidFill>
                          <a:effectLst/>
                          <a:hlinkClick r:id="rId10" tooltip="Hopefulness"/>
                        </a:rPr>
                        <a:t>Hopefulness</a:t>
                      </a:r>
                      <a:br>
                        <a:rPr lang="en-US" dirty="0">
                          <a:effectLst/>
                        </a:rPr>
                      </a:br>
                      <a:r>
                        <a:rPr lang="en-US" u="none" strike="noStrike" dirty="0">
                          <a:solidFill>
                            <a:srgbClr val="A55858"/>
                          </a:solidFill>
                          <a:effectLst/>
                          <a:hlinkClick r:id="rId11" tooltip="Fresh research (page does not exist)"/>
                        </a:rPr>
                        <a:t>Fresh research</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2832563069"/>
                  </a:ext>
                </a:extLst>
              </a:tr>
            </a:tbl>
          </a:graphicData>
        </a:graphic>
      </p:graphicFrame>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8800" y="602902"/>
            <a:ext cx="2853732" cy="2451798"/>
          </a:xfrm>
          <a:prstGeom prst="rect">
            <a:avLst/>
          </a:prstGeom>
        </p:spPr>
      </p:pic>
    </p:spTree>
    <p:extLst>
      <p:ext uri="{BB962C8B-B14F-4D97-AF65-F5344CB8AC3E}">
        <p14:creationId xmlns:p14="http://schemas.microsoft.com/office/powerpoint/2010/main" val="4211306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6458"/>
            <a:ext cx="12192000" cy="646331"/>
          </a:xfrm>
          <a:prstGeom prst="rect">
            <a:avLst/>
          </a:prstGeom>
        </p:spPr>
        <p:txBody>
          <a:bodyPr wrap="square">
            <a:spAutoFit/>
          </a:bodyPr>
          <a:lstStyle/>
          <a:p>
            <a:pPr lvl="0" algn="ctr"/>
            <a:r>
              <a:rPr lang="en-US" sz="3600" dirty="0">
                <a:solidFill>
                  <a:srgbClr val="000000"/>
                </a:solidFill>
              </a:rPr>
              <a:t>The cognitive domain (“KNOWLEDGE”-based)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53" y="1476950"/>
            <a:ext cx="6705600" cy="3743325"/>
          </a:xfrm>
          <a:prstGeom prst="rect">
            <a:avLst/>
          </a:prstGeom>
        </p:spPr>
      </p:pic>
    </p:spTree>
    <p:extLst>
      <p:ext uri="{BB962C8B-B14F-4D97-AF65-F5344CB8AC3E}">
        <p14:creationId xmlns:p14="http://schemas.microsoft.com/office/powerpoint/2010/main" val="83184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403" y="72411"/>
            <a:ext cx="8551147" cy="5909310"/>
          </a:xfrm>
          <a:prstGeom prst="rect">
            <a:avLst/>
          </a:prstGeom>
        </p:spPr>
        <p:txBody>
          <a:bodyPr wrap="square">
            <a:spAutoFit/>
          </a:bodyPr>
          <a:lstStyle/>
          <a:p>
            <a:r>
              <a:rPr lang="en-US" dirty="0"/>
              <a:t>Corresponding Verb Examples</a:t>
            </a:r>
          </a:p>
          <a:p>
            <a:endParaRPr lang="en-US" dirty="0"/>
          </a:p>
          <a:p>
            <a:r>
              <a:rPr lang="en-US" b="1" dirty="0"/>
              <a:t>Remembering: </a:t>
            </a:r>
            <a:r>
              <a:rPr lang="en-US" dirty="0"/>
              <a:t>arrange, define, duplicate, label, list, memorize, name, order, recognize, relate, recall, repeat, reproduce, state</a:t>
            </a:r>
          </a:p>
          <a:p>
            <a:endParaRPr lang="en-US" dirty="0"/>
          </a:p>
          <a:p>
            <a:r>
              <a:rPr lang="en-US" b="1" dirty="0"/>
              <a:t>Understanding: </a:t>
            </a:r>
            <a:r>
              <a:rPr lang="en-US" dirty="0"/>
              <a:t>classify, describe, discuss, explain, express, identify, indicate, locate, recognize, report, restate, review, select, translate</a:t>
            </a:r>
          </a:p>
          <a:p>
            <a:endParaRPr lang="en-US" dirty="0"/>
          </a:p>
          <a:p>
            <a:r>
              <a:rPr lang="en-US" b="1" dirty="0"/>
              <a:t>Applying: </a:t>
            </a:r>
            <a:r>
              <a:rPr lang="en-US" dirty="0"/>
              <a:t>apply, choose, demonstrate, dramatize, employ, illustrate, interpret, operate, practice, schedule, sketch, solve, use, write</a:t>
            </a:r>
          </a:p>
          <a:p>
            <a:endParaRPr lang="en-US" dirty="0"/>
          </a:p>
          <a:p>
            <a:r>
              <a:rPr lang="en-US" b="1" dirty="0"/>
              <a:t>Analyzing: </a:t>
            </a:r>
            <a:r>
              <a:rPr lang="en-US" dirty="0"/>
              <a:t>analyze, appraise, calculate, categorize, compare, contrast, criticize, differentiate, discriminate, distinguish, examine, experiment, question, test</a:t>
            </a:r>
          </a:p>
          <a:p>
            <a:endParaRPr lang="en-US" dirty="0"/>
          </a:p>
          <a:p>
            <a:r>
              <a:rPr lang="en-US" b="1" dirty="0"/>
              <a:t>Evaluating: </a:t>
            </a:r>
            <a:r>
              <a:rPr lang="en-US" dirty="0"/>
              <a:t>appraise, argue, assess, attach, choose, compare, defend estimate, judge, predict, rate, core, select, support, value, evaluate</a:t>
            </a:r>
          </a:p>
          <a:p>
            <a:endParaRPr lang="en-US" dirty="0"/>
          </a:p>
          <a:p>
            <a:r>
              <a:rPr lang="en-US" b="1" dirty="0"/>
              <a:t>Creating: </a:t>
            </a:r>
            <a:r>
              <a:rPr lang="en-US" dirty="0"/>
              <a:t>arrange, assemble, collect, compose, construct, create, design, develop, formulate, manage, organize, plan, prepare, propose, set up, write</a:t>
            </a:r>
          </a:p>
        </p:txBody>
      </p:sp>
    </p:spTree>
    <p:extLst>
      <p:ext uri="{BB962C8B-B14F-4D97-AF65-F5344CB8AC3E}">
        <p14:creationId xmlns:p14="http://schemas.microsoft.com/office/powerpoint/2010/main" val="3529000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17780"/>
            <a:ext cx="12192000" cy="646331"/>
          </a:xfrm>
          <a:prstGeom prst="rect">
            <a:avLst/>
          </a:prstGeom>
        </p:spPr>
        <p:txBody>
          <a:bodyPr wrap="square">
            <a:spAutoFit/>
          </a:bodyPr>
          <a:lstStyle/>
          <a:p>
            <a:pPr algn="ctr"/>
            <a:r>
              <a:rPr lang="en-US" sz="3600" dirty="0"/>
              <a:t>The psychomotor domain (action-based-”SKILLS”)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32" y="1464599"/>
            <a:ext cx="4942952" cy="3324135"/>
          </a:xfrm>
          <a:prstGeom prst="rect">
            <a:avLst/>
          </a:prstGeom>
        </p:spPr>
      </p:pic>
      <p:sp>
        <p:nvSpPr>
          <p:cNvPr id="6" name="Rectangle 5"/>
          <p:cNvSpPr/>
          <p:nvPr/>
        </p:nvSpPr>
        <p:spPr>
          <a:xfrm>
            <a:off x="5954505" y="1121186"/>
            <a:ext cx="4596266" cy="4524315"/>
          </a:xfrm>
          <a:prstGeom prst="rect">
            <a:avLst/>
          </a:prstGeom>
        </p:spPr>
        <p:txBody>
          <a:bodyPr wrap="square">
            <a:spAutoFit/>
          </a:bodyPr>
          <a:lstStyle/>
          <a:p>
            <a:r>
              <a:rPr lang="en-US" sz="2400" dirty="0"/>
              <a:t>Behavioral examples include driving a car, throwing a ball, playing a musical instrument and cooking a meal. In psychomotor learning research, attention is given to the learning of coordinated activity involving the arms, hands, fingers, and feet, while verbal processes are not emphasized.</a:t>
            </a:r>
          </a:p>
        </p:txBody>
      </p:sp>
    </p:spTree>
    <p:extLst>
      <p:ext uri="{BB962C8B-B14F-4D97-AF65-F5344CB8AC3E}">
        <p14:creationId xmlns:p14="http://schemas.microsoft.com/office/powerpoint/2010/main" val="1308521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63" y="751512"/>
            <a:ext cx="5715798" cy="4048690"/>
          </a:xfrm>
          <a:prstGeom prst="rect">
            <a:avLst/>
          </a:prstGeom>
        </p:spPr>
      </p:pic>
      <p:sp>
        <p:nvSpPr>
          <p:cNvPr id="3" name="TextBox 2"/>
          <p:cNvSpPr txBox="1"/>
          <p:nvPr/>
        </p:nvSpPr>
        <p:spPr>
          <a:xfrm>
            <a:off x="7676940" y="884255"/>
            <a:ext cx="3597310" cy="3970318"/>
          </a:xfrm>
          <a:prstGeom prst="rect">
            <a:avLst/>
          </a:prstGeom>
          <a:noFill/>
        </p:spPr>
        <p:txBody>
          <a:bodyPr wrap="square" rtlCol="0">
            <a:spAutoFit/>
          </a:bodyPr>
          <a:lstStyle/>
          <a:p>
            <a:r>
              <a:rPr lang="en-US" b="1" dirty="0"/>
              <a:t>Depth of Knowledge</a:t>
            </a:r>
            <a:r>
              <a:rPr lang="en-US" dirty="0"/>
              <a:t>—also referred to as DOK— refers to the </a:t>
            </a:r>
            <a:r>
              <a:rPr lang="en-US" b="1" dirty="0"/>
              <a:t>depth</a:t>
            </a:r>
            <a:r>
              <a:rPr lang="en-US" dirty="0"/>
              <a:t> of understanding required to answer or explain an assessment-related item or a classroom activity. The concept of </a:t>
            </a:r>
            <a:r>
              <a:rPr lang="en-US" b="1" dirty="0"/>
              <a:t>depth of knowledge</a:t>
            </a:r>
            <a:r>
              <a:rPr lang="en-US" dirty="0"/>
              <a:t> was developed in the 1990s through research by Norman L. Webb, a scientist at the Wisconsin Center for Education Research.</a:t>
            </a:r>
          </a:p>
        </p:txBody>
      </p:sp>
    </p:spTree>
    <p:extLst>
      <p:ext uri="{BB962C8B-B14F-4D97-AF65-F5344CB8AC3E}">
        <p14:creationId xmlns:p14="http://schemas.microsoft.com/office/powerpoint/2010/main" val="3000759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417571"/>
            <a:ext cx="11897248" cy="4555093"/>
          </a:xfrm>
          <a:prstGeom prst="rect">
            <a:avLst/>
          </a:prstGeom>
        </p:spPr>
        <p:txBody>
          <a:bodyPr wrap="square">
            <a:spAutoFit/>
          </a:bodyPr>
          <a:lstStyle/>
          <a:p>
            <a:pPr algn="ctr"/>
            <a:r>
              <a:rPr lang="en-US" sz="2400" dirty="0"/>
              <a:t>Bloom’s provides the instructional framework, while </a:t>
            </a:r>
            <a:r>
              <a:rPr lang="en-US" sz="2400" dirty="0" err="1"/>
              <a:t>DoK</a:t>
            </a:r>
            <a:r>
              <a:rPr lang="en-US" sz="2400" dirty="0"/>
              <a:t> analyzes the specifics of the assignments. </a:t>
            </a:r>
          </a:p>
          <a:p>
            <a:endParaRPr lang="en-US" sz="2400" dirty="0"/>
          </a:p>
          <a:p>
            <a:r>
              <a:rPr lang="en-US" sz="2000" dirty="0"/>
              <a:t>Bloom’s Taxonomy requires that students master the lower levels of cognition before moving onto the next. So, if the objective is to use a mathematical formula (Application), they first must be able to identify that formula and its basic purpose (Remember and Understand). This might mean that the objectives are given in incremental steps to show the progression of learning. </a:t>
            </a:r>
          </a:p>
          <a:p>
            <a:endParaRPr lang="en-US" dirty="0"/>
          </a:p>
          <a:p>
            <a:r>
              <a:rPr lang="en-US" sz="2000" dirty="0"/>
              <a:t>In </a:t>
            </a:r>
            <a:r>
              <a:rPr lang="en-US" sz="2000" dirty="0" err="1"/>
              <a:t>DoK</a:t>
            </a:r>
            <a:r>
              <a:rPr lang="en-US" sz="2000" dirty="0"/>
              <a:t>, when measuring the assessments, students are moving fluidly through all the levels. For example, while using a mathematical formula to solve a problem, students are recalling the information or formula (</a:t>
            </a:r>
            <a:r>
              <a:rPr lang="en-US" sz="2000" dirty="0" err="1"/>
              <a:t>DoK</a:t>
            </a:r>
            <a:r>
              <a:rPr lang="en-US" sz="2000" dirty="0"/>
              <a:t> 1) in order to solve the problem (</a:t>
            </a:r>
            <a:r>
              <a:rPr lang="en-US" sz="2000" dirty="0" err="1"/>
              <a:t>DoK</a:t>
            </a:r>
            <a:r>
              <a:rPr lang="en-US" sz="2000" dirty="0"/>
              <a:t> 2 &amp; </a:t>
            </a:r>
            <a:r>
              <a:rPr lang="en-US" sz="2000" dirty="0" err="1"/>
              <a:t>DoK</a:t>
            </a:r>
            <a:r>
              <a:rPr lang="en-US" sz="2000" dirty="0"/>
              <a:t> 3). Depending on the complexity of the problem to be solved, the learning might transition into </a:t>
            </a:r>
            <a:r>
              <a:rPr lang="en-US" sz="2000" dirty="0" err="1"/>
              <a:t>DoK</a:t>
            </a:r>
            <a:r>
              <a:rPr lang="en-US" sz="2000" dirty="0"/>
              <a:t> 4.</a:t>
            </a:r>
          </a:p>
        </p:txBody>
      </p:sp>
    </p:spTree>
    <p:extLst>
      <p:ext uri="{BB962C8B-B14F-4D97-AF65-F5344CB8AC3E}">
        <p14:creationId xmlns:p14="http://schemas.microsoft.com/office/powerpoint/2010/main" val="206413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621" y="595425"/>
            <a:ext cx="4508361" cy="4524315"/>
          </a:xfrm>
          <a:prstGeom prst="rect">
            <a:avLst/>
          </a:prstGeom>
        </p:spPr>
        <p:txBody>
          <a:bodyPr wrap="square">
            <a:spAutoFit/>
          </a:bodyPr>
          <a:lstStyle/>
          <a:p>
            <a:r>
              <a:rPr lang="en-US" dirty="0"/>
              <a:t>DOK is about…</a:t>
            </a:r>
          </a:p>
          <a:p>
            <a:endParaRPr lang="en-US" dirty="0"/>
          </a:p>
          <a:p>
            <a:r>
              <a:rPr lang="en-US" dirty="0"/>
              <a:t>what FOLLOWS the verb. What comes after the verb is more important than the verb itself.</a:t>
            </a:r>
          </a:p>
          <a:p>
            <a:r>
              <a:rPr lang="en-US" dirty="0"/>
              <a:t>the complexity of mental processing that must occur to complete a task.</a:t>
            </a:r>
          </a:p>
          <a:p>
            <a:endParaRPr lang="en-US" dirty="0"/>
          </a:p>
          <a:p>
            <a:r>
              <a:rPr lang="en-US" dirty="0"/>
              <a:t>DOK is NOT about…</a:t>
            </a:r>
          </a:p>
          <a:p>
            <a:endParaRPr lang="en-US" dirty="0"/>
          </a:p>
          <a:p>
            <a:r>
              <a:rPr lang="en-US" dirty="0"/>
              <a:t>verbs. The verbs are a valuable guide, but they can sometimes be used at more than one level.</a:t>
            </a:r>
          </a:p>
          <a:p>
            <a:r>
              <a:rPr lang="en-US" dirty="0"/>
              <a:t>the difficulty of what they are learning. All levels of DOK have a place in a rigorous curriculum.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642" y="1078193"/>
            <a:ext cx="5828541" cy="3885694"/>
          </a:xfrm>
          <a:prstGeom prst="rect">
            <a:avLst/>
          </a:prstGeom>
        </p:spPr>
      </p:pic>
    </p:spTree>
    <p:extLst>
      <p:ext uri="{BB962C8B-B14F-4D97-AF65-F5344CB8AC3E}">
        <p14:creationId xmlns:p14="http://schemas.microsoft.com/office/powerpoint/2010/main" val="33752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079" y="3328576"/>
            <a:ext cx="11374734" cy="2308324"/>
          </a:xfrm>
          <a:prstGeom prst="rect">
            <a:avLst/>
          </a:prstGeom>
        </p:spPr>
        <p:txBody>
          <a:bodyPr wrap="square">
            <a:spAutoFit/>
          </a:bodyPr>
          <a:lstStyle/>
          <a:p>
            <a:pPr>
              <a:buFont typeface="+mj-lt"/>
              <a:buAutoNum type="arabicPeriod"/>
            </a:pPr>
            <a:r>
              <a:rPr lang="en-US" b="1" dirty="0">
                <a:solidFill>
                  <a:srgbClr val="000000"/>
                </a:solidFill>
                <a:latin typeface="Open Sans"/>
              </a:rPr>
              <a:t>Level 1 (Acquired knowledge)</a:t>
            </a:r>
            <a:r>
              <a:rPr lang="en-US" dirty="0">
                <a:solidFill>
                  <a:srgbClr val="000000"/>
                </a:solidFill>
                <a:latin typeface="Open Sans"/>
              </a:rPr>
              <a:t> involves recall and reproduction. Remembering facts or defining a procedure.</a:t>
            </a:r>
          </a:p>
          <a:p>
            <a:pPr>
              <a:buFont typeface="+mj-lt"/>
              <a:buAutoNum type="arabicPeriod"/>
            </a:pPr>
            <a:r>
              <a:rPr lang="en-US" b="1" dirty="0">
                <a:solidFill>
                  <a:srgbClr val="000000"/>
                </a:solidFill>
                <a:latin typeface="Open Sans"/>
              </a:rPr>
              <a:t>Level 2 (Knowledge Application)</a:t>
            </a:r>
            <a:r>
              <a:rPr lang="en-US" dirty="0">
                <a:solidFill>
                  <a:srgbClr val="000000"/>
                </a:solidFill>
                <a:latin typeface="Open Sans"/>
              </a:rPr>
              <a:t> are skills and concepts. Students use learned concepts to answer questions.</a:t>
            </a:r>
          </a:p>
          <a:p>
            <a:pPr>
              <a:buFont typeface="+mj-lt"/>
              <a:buAutoNum type="arabicPeriod"/>
            </a:pPr>
            <a:r>
              <a:rPr lang="en-US" b="1" dirty="0">
                <a:solidFill>
                  <a:srgbClr val="000000"/>
                </a:solidFill>
                <a:latin typeface="Open Sans"/>
              </a:rPr>
              <a:t>Level 3 (Analysis)</a:t>
            </a:r>
            <a:r>
              <a:rPr lang="en-US" dirty="0">
                <a:solidFill>
                  <a:srgbClr val="000000"/>
                </a:solidFill>
                <a:latin typeface="Open Sans"/>
              </a:rPr>
              <a:t> involves strategic thinking. Complexity increases here and involves planning, justification, and complex reasoning. Explains how concepts and procedures can be used to provide results.</a:t>
            </a:r>
          </a:p>
          <a:p>
            <a:pPr>
              <a:buFont typeface="+mj-lt"/>
              <a:buAutoNum type="arabicPeriod"/>
            </a:pPr>
            <a:r>
              <a:rPr lang="en-US" b="1" dirty="0">
                <a:solidFill>
                  <a:srgbClr val="000000"/>
                </a:solidFill>
                <a:latin typeface="Open Sans"/>
              </a:rPr>
              <a:t>Level 4 (Augmentation)</a:t>
            </a:r>
            <a:r>
              <a:rPr lang="en-US" dirty="0">
                <a:solidFill>
                  <a:srgbClr val="000000"/>
                </a:solidFill>
                <a:latin typeface="Open Sans"/>
              </a:rPr>
              <a:t> is extended thinking. This requires going beyond the standard learning and asking, how else can the learning be used in real world contexts.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15" y="341644"/>
            <a:ext cx="10585519" cy="2922029"/>
          </a:xfrm>
          <a:prstGeom prst="rect">
            <a:avLst/>
          </a:prstGeom>
        </p:spPr>
      </p:pic>
    </p:spTree>
    <p:extLst>
      <p:ext uri="{BB962C8B-B14F-4D97-AF65-F5344CB8AC3E}">
        <p14:creationId xmlns:p14="http://schemas.microsoft.com/office/powerpoint/2010/main" val="257379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270" y="643095"/>
            <a:ext cx="9626321" cy="4247317"/>
          </a:xfrm>
          <a:prstGeom prst="rect">
            <a:avLst/>
          </a:prstGeom>
          <a:noFill/>
        </p:spPr>
        <p:txBody>
          <a:bodyPr wrap="square" rtlCol="0">
            <a:spAutoFit/>
          </a:bodyPr>
          <a:lstStyle/>
          <a:p>
            <a:r>
              <a:rPr lang="en-US" dirty="0"/>
              <a:t>Let’s go back to our apple activity…</a:t>
            </a:r>
          </a:p>
          <a:p>
            <a:endParaRPr lang="en-US" dirty="0"/>
          </a:p>
          <a:p>
            <a:endParaRPr lang="en-US" dirty="0"/>
          </a:p>
          <a:p>
            <a:pPr marL="285750" indent="-285750">
              <a:buFont typeface="Wingdings" panose="05000000000000000000" pitchFamily="2" charset="2"/>
              <a:buChar char="v"/>
            </a:pPr>
            <a:r>
              <a:rPr lang="en-US" dirty="0"/>
              <a:t>Which portion of the activity is DOK Level 1 (Acquired knowledge)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Which portion of the activity is DOK Level 2 (Knowledge Application)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Which portion of the activity is DOK Level 3 (Analysis)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Which portion of the activity is DOK Level 4 (Augmentation)</a:t>
            </a:r>
          </a:p>
          <a:p>
            <a:endParaRPr lang="en-US" dirty="0"/>
          </a:p>
          <a:p>
            <a:endParaRPr lang="en-US" dirty="0"/>
          </a:p>
        </p:txBody>
      </p:sp>
    </p:spTree>
    <p:extLst>
      <p:ext uri="{BB962C8B-B14F-4D97-AF65-F5344CB8AC3E}">
        <p14:creationId xmlns:p14="http://schemas.microsoft.com/office/powerpoint/2010/main" val="2490209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580" y="241161"/>
            <a:ext cx="11796765" cy="5139869"/>
          </a:xfrm>
          <a:prstGeom prst="rect">
            <a:avLst/>
          </a:prstGeom>
          <a:noFill/>
        </p:spPr>
        <p:txBody>
          <a:bodyPr wrap="square" rtlCol="0">
            <a:spAutoFit/>
          </a:bodyPr>
          <a:lstStyle/>
          <a:p>
            <a:pPr algn="ctr"/>
            <a:r>
              <a:rPr lang="en-US" sz="2400" dirty="0"/>
              <a:t>Discussion</a:t>
            </a:r>
          </a:p>
          <a:p>
            <a:pPr algn="ctr"/>
            <a:endParaRPr lang="en-US" sz="2400" dirty="0"/>
          </a:p>
          <a:p>
            <a:pPr algn="ctr"/>
            <a:r>
              <a:rPr lang="en-US" sz="2400" dirty="0"/>
              <a:t>Mystery 1------Mystery 2----Apples</a:t>
            </a:r>
          </a:p>
          <a:p>
            <a:endParaRPr lang="en-US" dirty="0"/>
          </a:p>
          <a:p>
            <a:endParaRPr lang="en-US" dirty="0"/>
          </a:p>
          <a:p>
            <a:pPr marL="342900" indent="-342900">
              <a:buFont typeface="Wingdings" panose="05000000000000000000" pitchFamily="2" charset="2"/>
              <a:buChar char="ü"/>
            </a:pPr>
            <a:r>
              <a:rPr lang="en-US" sz="2000" dirty="0"/>
              <a:t>What were the similarities in the activities?</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What were the differences in the activities?</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What levels of learning did each activity achieve?  (Blooms and DOK)</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Did collaborative learning enhance the level of learning?</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How will you use the knowledge you obtained today about learning levels to support your students in the classroom? </a:t>
            </a:r>
          </a:p>
          <a:p>
            <a:endParaRPr lang="en-US" sz="2000" dirty="0"/>
          </a:p>
        </p:txBody>
      </p:sp>
    </p:spTree>
    <p:extLst>
      <p:ext uri="{BB962C8B-B14F-4D97-AF65-F5344CB8AC3E}">
        <p14:creationId xmlns:p14="http://schemas.microsoft.com/office/powerpoint/2010/main" val="165693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958" y="1507266"/>
            <a:ext cx="6096000" cy="3046988"/>
          </a:xfrm>
          <a:prstGeom prst="rect">
            <a:avLst/>
          </a:prstGeom>
        </p:spPr>
        <p:txBody>
          <a:bodyPr>
            <a:spAutoFit/>
          </a:bodyPr>
          <a:lstStyle/>
          <a:p>
            <a:r>
              <a:rPr lang="en-US" sz="2400" b="1" dirty="0">
                <a:solidFill>
                  <a:schemeClr val="tx2"/>
                </a:solidFill>
              </a:rPr>
              <a:t>Sustained Attention </a:t>
            </a:r>
            <a:r>
              <a:rPr lang="en-US" sz="2400" dirty="0">
                <a:solidFill>
                  <a:schemeClr val="tx2"/>
                </a:solidFill>
              </a:rPr>
              <a:t>is the basic ability to look at, listen to and think about classroom tasks over a period of time. All teaching and learning depends on it. Without attention, new learning simply does not happen, and issues of understanding and memory are of no relevance.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398" y="1220508"/>
            <a:ext cx="3552825" cy="3552825"/>
          </a:xfrm>
          <a:prstGeom prst="rect">
            <a:avLst/>
          </a:prstGeom>
        </p:spPr>
      </p:pic>
    </p:spTree>
    <p:extLst>
      <p:ext uri="{BB962C8B-B14F-4D97-AF65-F5344CB8AC3E}">
        <p14:creationId xmlns:p14="http://schemas.microsoft.com/office/powerpoint/2010/main" val="4040690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111" y="1567109"/>
            <a:ext cx="7435779" cy="3723782"/>
          </a:xfrm>
          <a:prstGeom prst="rect">
            <a:avLst/>
          </a:prstGeom>
        </p:spPr>
      </p:pic>
    </p:spTree>
    <p:extLst>
      <p:ext uri="{BB962C8B-B14F-4D97-AF65-F5344CB8AC3E}">
        <p14:creationId xmlns:p14="http://schemas.microsoft.com/office/powerpoint/2010/main" val="231009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8914" y="1189781"/>
            <a:ext cx="5312076" cy="3416320"/>
          </a:xfrm>
          <a:prstGeom prst="rect">
            <a:avLst/>
          </a:prstGeom>
        </p:spPr>
        <p:txBody>
          <a:bodyPr wrap="square">
            <a:spAutoFit/>
          </a:bodyPr>
          <a:lstStyle/>
          <a:p>
            <a:r>
              <a:rPr lang="en-US" sz="2400" b="1" dirty="0">
                <a:solidFill>
                  <a:schemeClr val="tx2"/>
                </a:solidFill>
              </a:rPr>
              <a:t>Response Inhibition </a:t>
            </a:r>
            <a:r>
              <a:rPr lang="en-US" sz="2400" dirty="0">
                <a:solidFill>
                  <a:schemeClr val="tx2"/>
                </a:solidFill>
              </a:rPr>
              <a:t>is the ability to inhibit one’s own response to distractions. Imagine two children paying close attention to a lesson, when there is a sudden noise in the hallway. The child who maintains attention has better response inhibition.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39" y="1635577"/>
            <a:ext cx="4948394" cy="2474197"/>
          </a:xfrm>
          <a:prstGeom prst="rect">
            <a:avLst/>
          </a:prstGeom>
        </p:spPr>
      </p:pic>
    </p:spTree>
    <p:extLst>
      <p:ext uri="{BB962C8B-B14F-4D97-AF65-F5344CB8AC3E}">
        <p14:creationId xmlns:p14="http://schemas.microsoft.com/office/powerpoint/2010/main" val="292829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050" y="1104922"/>
            <a:ext cx="6096000" cy="3416320"/>
          </a:xfrm>
          <a:prstGeom prst="rect">
            <a:avLst/>
          </a:prstGeom>
        </p:spPr>
        <p:txBody>
          <a:bodyPr>
            <a:spAutoFit/>
          </a:bodyPr>
          <a:lstStyle/>
          <a:p>
            <a:r>
              <a:rPr lang="en-US" sz="2400" b="1" dirty="0">
                <a:solidFill>
                  <a:schemeClr val="tx2"/>
                </a:solidFill>
              </a:rPr>
              <a:t>Speed of Information Processing </a:t>
            </a:r>
            <a:r>
              <a:rPr lang="en-US" sz="2400" dirty="0">
                <a:solidFill>
                  <a:schemeClr val="tx2"/>
                </a:solidFill>
              </a:rPr>
              <a:t>refers to how quickly a learner can process incoming information. Some scientists consider speed of information processing a central aspect of IQ. Many children with attention problems often are unable to keep up with the lesson plan presented by the teacher.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345" y="1152001"/>
            <a:ext cx="3070085" cy="3869466"/>
          </a:xfrm>
          <a:prstGeom prst="rect">
            <a:avLst/>
          </a:prstGeom>
        </p:spPr>
      </p:pic>
    </p:spTree>
    <p:extLst>
      <p:ext uri="{BB962C8B-B14F-4D97-AF65-F5344CB8AC3E}">
        <p14:creationId xmlns:p14="http://schemas.microsoft.com/office/powerpoint/2010/main" val="10600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4976" y="1445453"/>
            <a:ext cx="6096000" cy="3046988"/>
          </a:xfrm>
          <a:prstGeom prst="rect">
            <a:avLst/>
          </a:prstGeom>
        </p:spPr>
        <p:txBody>
          <a:bodyPr>
            <a:spAutoFit/>
          </a:bodyPr>
          <a:lstStyle/>
          <a:p>
            <a:r>
              <a:rPr lang="en-US" sz="2400" b="1" dirty="0">
                <a:solidFill>
                  <a:schemeClr val="tx2"/>
                </a:solidFill>
              </a:rPr>
              <a:t>Cognitive Flexibility </a:t>
            </a:r>
            <a:r>
              <a:rPr lang="en-US" sz="2400" dirty="0">
                <a:solidFill>
                  <a:schemeClr val="tx2"/>
                </a:solidFill>
              </a:rPr>
              <a:t>is the ability to change what you are thinking about, how you are thinking about it and even what you think about it – in other words, the ability to change your mind. Cognitive flexibility is required in multiple ways throughout the school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798" y="1188376"/>
            <a:ext cx="3454447" cy="3443915"/>
          </a:xfrm>
          <a:prstGeom prst="rect">
            <a:avLst/>
          </a:prstGeom>
        </p:spPr>
      </p:pic>
    </p:spTree>
    <p:extLst>
      <p:ext uri="{BB962C8B-B14F-4D97-AF65-F5344CB8AC3E}">
        <p14:creationId xmlns:p14="http://schemas.microsoft.com/office/powerpoint/2010/main" val="141952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040" y="1079388"/>
            <a:ext cx="6096000" cy="3785652"/>
          </a:xfrm>
          <a:prstGeom prst="rect">
            <a:avLst/>
          </a:prstGeom>
        </p:spPr>
        <p:txBody>
          <a:bodyPr>
            <a:spAutoFit/>
          </a:bodyPr>
          <a:lstStyle/>
          <a:p>
            <a:r>
              <a:rPr lang="en-US" sz="2400" b="1" dirty="0">
                <a:solidFill>
                  <a:schemeClr val="tx2"/>
                </a:solidFill>
              </a:rPr>
              <a:t>Multiple Simultaneous Attention </a:t>
            </a:r>
            <a:r>
              <a:rPr lang="en-US" sz="2400" dirty="0">
                <a:solidFill>
                  <a:schemeClr val="tx2"/>
                </a:solidFill>
              </a:rPr>
              <a:t>is the ability to multitask with success. It is the ability to move attention and effort back and forth between two or more activities when engaged in them at the same time. It makes demands on sustained attention, response inhibition and speed of information processing, and also requires planning and strategy.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880" y="851126"/>
            <a:ext cx="4843305" cy="4414210"/>
          </a:xfrm>
          <a:prstGeom prst="rect">
            <a:avLst/>
          </a:prstGeom>
        </p:spPr>
      </p:pic>
    </p:spTree>
    <p:extLst>
      <p:ext uri="{BB962C8B-B14F-4D97-AF65-F5344CB8AC3E}">
        <p14:creationId xmlns:p14="http://schemas.microsoft.com/office/powerpoint/2010/main" val="357223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1638" y="1028798"/>
            <a:ext cx="6096000" cy="3785652"/>
          </a:xfrm>
          <a:prstGeom prst="rect">
            <a:avLst/>
          </a:prstGeom>
        </p:spPr>
        <p:txBody>
          <a:bodyPr>
            <a:spAutoFit/>
          </a:bodyPr>
          <a:lstStyle/>
          <a:p>
            <a:r>
              <a:rPr lang="en-US" sz="2400" b="1" dirty="0">
                <a:solidFill>
                  <a:schemeClr val="tx2"/>
                </a:solidFill>
              </a:rPr>
              <a:t>Working Memory </a:t>
            </a:r>
            <a:r>
              <a:rPr lang="en-US" sz="2400" dirty="0">
                <a:solidFill>
                  <a:schemeClr val="tx2"/>
                </a:solidFill>
              </a:rPr>
              <a:t>refers to the ability to remember instructions or keep information in the mind long enough to perform tasks. We use simple working memory when we look at a phone number and keep it in mind while we dial it. Working memory is the sketch pad of the mind where we put things to think about and manipulate.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92" y="1236155"/>
            <a:ext cx="4571999" cy="3667439"/>
          </a:xfrm>
          <a:prstGeom prst="rect">
            <a:avLst/>
          </a:prstGeom>
        </p:spPr>
      </p:pic>
    </p:spTree>
    <p:extLst>
      <p:ext uri="{BB962C8B-B14F-4D97-AF65-F5344CB8AC3E}">
        <p14:creationId xmlns:p14="http://schemas.microsoft.com/office/powerpoint/2010/main" val="1744607128"/>
      </p:ext>
    </p:extLst>
  </p:cSld>
  <p:clrMapOvr>
    <a:masterClrMapping/>
  </p:clrMapOvr>
</p:sld>
</file>

<file path=ppt/theme/theme1.xml><?xml version="1.0" encoding="utf-8"?>
<a:theme xmlns:a="http://schemas.openxmlformats.org/drawingml/2006/main" name="AFT_29_Natl">
  <a:themeElements>
    <a:clrScheme name="Custom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0000"/>
      </a:hlink>
      <a:folHlink>
        <a:srgbClr val="0000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F8C0D"/>
        </a:dk2>
        <a:lt2>
          <a:srgbClr val="808080"/>
        </a:lt2>
        <a:accent1>
          <a:srgbClr val="B3C98C"/>
        </a:accent1>
        <a:accent2>
          <a:srgbClr val="4A611C"/>
        </a:accent2>
        <a:accent3>
          <a:srgbClr val="FFFFFF"/>
        </a:accent3>
        <a:accent4>
          <a:srgbClr val="000000"/>
        </a:accent4>
        <a:accent5>
          <a:srgbClr val="D6E1C5"/>
        </a:accent5>
        <a:accent6>
          <a:srgbClr val="425718"/>
        </a:accent6>
        <a:hlink>
          <a:srgbClr val="4F8C0D"/>
        </a:hlink>
        <a:folHlink>
          <a:srgbClr val="4A611C"/>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0047B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9EBA"/>
        </a:dk2>
        <a:lt2>
          <a:srgbClr val="808080"/>
        </a:lt2>
        <a:accent1>
          <a:srgbClr val="E0D478"/>
        </a:accent1>
        <a:accent2>
          <a:srgbClr val="8CCCD9"/>
        </a:accent2>
        <a:accent3>
          <a:srgbClr val="FFFFFF"/>
        </a:accent3>
        <a:accent4>
          <a:srgbClr val="000000"/>
        </a:accent4>
        <a:accent5>
          <a:srgbClr val="EDE6BE"/>
        </a:accent5>
        <a:accent6>
          <a:srgbClr val="7EB9C4"/>
        </a:accent6>
        <a:hlink>
          <a:srgbClr val="009EBA"/>
        </a:hlink>
        <a:folHlink>
          <a:srgbClr val="0047B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Self Esteem Vegas</Template>
  <TotalTime>882</TotalTime>
  <Words>2139</Words>
  <Application>Microsoft Office PowerPoint</Application>
  <PresentationFormat>Widescreen</PresentationFormat>
  <Paragraphs>224</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Lato</vt:lpstr>
      <vt:lpstr>Open Sans</vt:lpstr>
      <vt:lpstr>Times</vt:lpstr>
      <vt:lpstr>Verdana</vt:lpstr>
      <vt:lpstr>Wingdings</vt:lpstr>
      <vt:lpstr>AFT_29_Natl</vt:lpstr>
      <vt:lpstr>Demystifying Higher Order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Higher Order Learning</dc:title>
  <dc:creator>Catherine Mastronardi</dc:creator>
  <cp:lastModifiedBy>Catherine Mastronardi</cp:lastModifiedBy>
  <cp:revision>57</cp:revision>
  <cp:lastPrinted>2019-06-22T19:57:26Z</cp:lastPrinted>
  <dcterms:created xsi:type="dcterms:W3CDTF">2019-05-14T01:22:24Z</dcterms:created>
  <dcterms:modified xsi:type="dcterms:W3CDTF">2019-06-27T18:30:52Z</dcterms:modified>
</cp:coreProperties>
</file>