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Lst>
  <p:notesMasterIdLst>
    <p:notesMasterId r:id="rId117"/>
  </p:notesMasterIdLst>
  <p:sldIdLst>
    <p:sldId id="259" r:id="rId3"/>
    <p:sldId id="280" r:id="rId4"/>
    <p:sldId id="263" r:id="rId5"/>
    <p:sldId id="360" r:id="rId6"/>
    <p:sldId id="301" r:id="rId7"/>
    <p:sldId id="285" r:id="rId8"/>
    <p:sldId id="363" r:id="rId9"/>
    <p:sldId id="364" r:id="rId10"/>
    <p:sldId id="383" r:id="rId11"/>
    <p:sldId id="382" r:id="rId12"/>
    <p:sldId id="384" r:id="rId13"/>
    <p:sldId id="429" r:id="rId14"/>
    <p:sldId id="261" r:id="rId15"/>
    <p:sldId id="403" r:id="rId16"/>
    <p:sldId id="404" r:id="rId17"/>
    <p:sldId id="405" r:id="rId18"/>
    <p:sldId id="406" r:id="rId19"/>
    <p:sldId id="409" r:id="rId20"/>
    <p:sldId id="407" r:id="rId21"/>
    <p:sldId id="410" r:id="rId22"/>
    <p:sldId id="408" r:id="rId23"/>
    <p:sldId id="411" r:id="rId24"/>
    <p:sldId id="412" r:id="rId25"/>
    <p:sldId id="463" r:id="rId26"/>
    <p:sldId id="414" r:id="rId27"/>
    <p:sldId id="418" r:id="rId28"/>
    <p:sldId id="415" r:id="rId29"/>
    <p:sldId id="424" r:id="rId30"/>
    <p:sldId id="420" r:id="rId31"/>
    <p:sldId id="419" r:id="rId32"/>
    <p:sldId id="435" r:id="rId33"/>
    <p:sldId id="436" r:id="rId34"/>
    <p:sldId id="428" r:id="rId35"/>
    <p:sldId id="416" r:id="rId36"/>
    <p:sldId id="417" r:id="rId37"/>
    <p:sldId id="426" r:id="rId38"/>
    <p:sldId id="425" r:id="rId39"/>
    <p:sldId id="427" r:id="rId40"/>
    <p:sldId id="445" r:id="rId41"/>
    <p:sldId id="441" r:id="rId42"/>
    <p:sldId id="443" r:id="rId43"/>
    <p:sldId id="460" r:id="rId44"/>
    <p:sldId id="396" r:id="rId45"/>
    <p:sldId id="262" r:id="rId46"/>
    <p:sldId id="276" r:id="rId47"/>
    <p:sldId id="304" r:id="rId48"/>
    <p:sldId id="278" r:id="rId49"/>
    <p:sldId id="358" r:id="rId50"/>
    <p:sldId id="267" r:id="rId51"/>
    <p:sldId id="305" r:id="rId52"/>
    <p:sldId id="271" r:id="rId53"/>
    <p:sldId id="297" r:id="rId54"/>
    <p:sldId id="268" r:id="rId55"/>
    <p:sldId id="294" r:id="rId56"/>
    <p:sldId id="354" r:id="rId57"/>
    <p:sldId id="446" r:id="rId58"/>
    <p:sldId id="447" r:id="rId59"/>
    <p:sldId id="448" r:id="rId60"/>
    <p:sldId id="449" r:id="rId61"/>
    <p:sldId id="450" r:id="rId62"/>
    <p:sldId id="452" r:id="rId63"/>
    <p:sldId id="453" r:id="rId64"/>
    <p:sldId id="454" r:id="rId65"/>
    <p:sldId id="458" r:id="rId66"/>
    <p:sldId id="455" r:id="rId67"/>
    <p:sldId id="456" r:id="rId68"/>
    <p:sldId id="457" r:id="rId69"/>
    <p:sldId id="464" r:id="rId70"/>
    <p:sldId id="353" r:id="rId71"/>
    <p:sldId id="352" r:id="rId72"/>
    <p:sldId id="351" r:id="rId73"/>
    <p:sldId id="349" r:id="rId74"/>
    <p:sldId id="434" r:id="rId75"/>
    <p:sldId id="362" r:id="rId76"/>
    <p:sldId id="350" r:id="rId77"/>
    <p:sldId id="347" r:id="rId78"/>
    <p:sldId id="432" r:id="rId79"/>
    <p:sldId id="348" r:id="rId80"/>
    <p:sldId id="365" r:id="rId81"/>
    <p:sldId id="346" r:id="rId82"/>
    <p:sldId id="345" r:id="rId83"/>
    <p:sldId id="344" r:id="rId84"/>
    <p:sldId id="343" r:id="rId85"/>
    <p:sldId id="387" r:id="rId86"/>
    <p:sldId id="421" r:id="rId87"/>
    <p:sldId id="341" r:id="rId88"/>
    <p:sldId id="340" r:id="rId89"/>
    <p:sldId id="339" r:id="rId90"/>
    <p:sldId id="459" r:id="rId91"/>
    <p:sldId id="359" r:id="rId92"/>
    <p:sldId id="440" r:id="rId93"/>
    <p:sldId id="337" r:id="rId94"/>
    <p:sldId id="336" r:id="rId95"/>
    <p:sldId id="335" r:id="rId96"/>
    <p:sldId id="334" r:id="rId97"/>
    <p:sldId id="333" r:id="rId98"/>
    <p:sldId id="332" r:id="rId99"/>
    <p:sldId id="394" r:id="rId100"/>
    <p:sldId id="397" r:id="rId101"/>
    <p:sldId id="331" r:id="rId102"/>
    <p:sldId id="330" r:id="rId103"/>
    <p:sldId id="328" r:id="rId104"/>
    <p:sldId id="379" r:id="rId105"/>
    <p:sldId id="327" r:id="rId106"/>
    <p:sldId id="433" r:id="rId107"/>
    <p:sldId id="462" r:id="rId108"/>
    <p:sldId id="461" r:id="rId109"/>
    <p:sldId id="313" r:id="rId110"/>
    <p:sldId id="312" r:id="rId111"/>
    <p:sldId id="310" r:id="rId112"/>
    <p:sldId id="311" r:id="rId113"/>
    <p:sldId id="309" r:id="rId114"/>
    <p:sldId id="307" r:id="rId115"/>
    <p:sldId id="284" r:id="rId1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67" autoAdjust="0"/>
    <p:restoredTop sz="92678" autoAdjust="0"/>
  </p:normalViewPr>
  <p:slideViewPr>
    <p:cSldViewPr>
      <p:cViewPr varScale="1">
        <p:scale>
          <a:sx n="88" d="100"/>
          <a:sy n="88" d="100"/>
        </p:scale>
        <p:origin x="912" y="96"/>
      </p:cViewPr>
      <p:guideLst>
        <p:guide orient="horz" pos="2160"/>
        <p:guide pos="2880"/>
      </p:guideLst>
    </p:cSldViewPr>
  </p:slideViewPr>
  <p:outlineViewPr>
    <p:cViewPr>
      <p:scale>
        <a:sx n="33" d="100"/>
        <a:sy n="33" d="100"/>
      </p:scale>
      <p:origin x="0" y="1220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4" d="100"/>
          <a:sy n="64" d="100"/>
        </p:scale>
        <p:origin x="-1560" y="-2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notesMaster" Target="notesMasters/notesMaster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FBE356-9EF9-4547-9548-9D8178E55375}" type="datetimeFigureOut">
              <a:rPr lang="en-US" smtClean="0"/>
              <a:t>8/15/2019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90E4FA-4E10-446B-9895-FE2FE0D6953C}" type="slidenum">
              <a:rPr lang="en-US" smtClean="0"/>
              <a:t>‹#›</a:t>
            </a:fld>
            <a:endParaRPr lang="en-US"/>
          </a:p>
        </p:txBody>
      </p:sp>
    </p:spTree>
    <p:extLst>
      <p:ext uri="{BB962C8B-B14F-4D97-AF65-F5344CB8AC3E}">
        <p14:creationId xmlns:p14="http://schemas.microsoft.com/office/powerpoint/2010/main" val="2101646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volutioncounseling.com/expressing-emotio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6seconds.org/2017/03/25/navigate-emotions-six-seconds-model-eq/"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wikipedia.org/wiki/Contrasting_and_categorization_of_emotions#cite_note-1"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en.wikipedia.org/wiki/Contrasting_and_categorization_of_emotions#cite_note-4" TargetMode="External"/><Relationship Id="rId5" Type="http://schemas.openxmlformats.org/officeDocument/2006/relationships/hyperlink" Target="https://en.wikipedia.org/wiki/Contrasting_and_categorization_of_emotions#cite_note-3" TargetMode="External"/><Relationship Id="rId4" Type="http://schemas.openxmlformats.org/officeDocument/2006/relationships/hyperlink" Target="https://en.wikipedia.org/wiki/Contrasting_and_categorization_of_emotions#cite_note-2"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6seconds.or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transformingeducation.wetransfer.com/downloads/6105b0bf9e0392a13da9e087152986dc20150115203312/da49a7" TargetMode="External"/><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90E4FA-4E10-446B-9895-FE2FE0D6953C}" type="slidenum">
              <a:rPr lang="en-US" smtClean="0"/>
              <a:t>1</a:t>
            </a:fld>
            <a:endParaRPr lang="en-US" dirty="0"/>
          </a:p>
        </p:txBody>
      </p:sp>
    </p:spTree>
    <p:extLst>
      <p:ext uri="{BB962C8B-B14F-4D97-AF65-F5344CB8AC3E}">
        <p14:creationId xmlns:p14="http://schemas.microsoft.com/office/powerpoint/2010/main" val="2325553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F90E4FA-4E10-446B-9895-FE2FE0D6953C}" type="slidenum">
              <a:rPr lang="en-US" smtClean="0"/>
              <a:t>15</a:t>
            </a:fld>
            <a:endParaRPr lang="en-US"/>
          </a:p>
        </p:txBody>
      </p:sp>
    </p:spTree>
    <p:extLst>
      <p:ext uri="{BB962C8B-B14F-4D97-AF65-F5344CB8AC3E}">
        <p14:creationId xmlns:p14="http://schemas.microsoft.com/office/powerpoint/2010/main" val="4277816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Primary And Secondary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Imagine something has happened, anything, and suddenly you're feeling an emotion. It's strong; it's the first reaction to what has happened. That is a primary emotion. Primary emotions are the body's first response, and they're usually very easy to identify because they're so strong. The most common primary emotions are fear, happiness, sadness, and anger.</a:t>
            </a:r>
          </a:p>
          <a:p>
            <a:r>
              <a:rPr lang="en-US" sz="1200" b="0" i="0" kern="1200" dirty="0">
                <a:solidFill>
                  <a:schemeClr val="tx1"/>
                </a:solidFill>
                <a:effectLst/>
                <a:latin typeface="+mn-lt"/>
                <a:ea typeface="+mn-ea"/>
                <a:cs typeface="+mn-cs"/>
              </a:rPr>
              <a:t>These may also be secondary emotions given different situations, but when we first react, it's usually with one of these. If the phone rung and someone started yelling at you for no reason you'd get angry; if the phone rung and someone told you that your dog had died you'd feel sad - it doesn't have to be a huge stimulus to elicit a primary emotion. Primary emotions are considered to be adaptive because they make us react a certain way without being contaminated or examined. They are very much an instinctual survival response.</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Primary Emotions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Primary emotions are more transient than secondary emotions which is why they're less complicated and easier to understand. The first thing we feel is directly connected to the event or stimulus but as time passes we struggle to connect the same emotion with the event because our emotions have changed. There are eight primary emotions that we are born with. They are:</a:t>
            </a:r>
          </a:p>
          <a:p>
            <a:r>
              <a:rPr lang="en-US" sz="1200" b="0" i="0" kern="1200" dirty="0">
                <a:solidFill>
                  <a:schemeClr val="tx1"/>
                </a:solidFill>
                <a:effectLst/>
                <a:latin typeface="+mn-lt"/>
                <a:ea typeface="+mn-ea"/>
                <a:cs typeface="+mn-cs"/>
              </a:rPr>
              <a:t>Anger</a:t>
            </a:r>
          </a:p>
          <a:p>
            <a:r>
              <a:rPr lang="en-US" sz="1200" b="0" i="0" kern="1200" dirty="0">
                <a:solidFill>
                  <a:schemeClr val="tx1"/>
                </a:solidFill>
                <a:effectLst/>
                <a:latin typeface="+mn-lt"/>
                <a:ea typeface="+mn-ea"/>
                <a:cs typeface="+mn-cs"/>
              </a:rPr>
              <a:t>Sadness</a:t>
            </a:r>
          </a:p>
          <a:p>
            <a:r>
              <a:rPr lang="en-US" sz="1200" b="0" i="0" kern="1200" dirty="0">
                <a:solidFill>
                  <a:schemeClr val="tx1"/>
                </a:solidFill>
                <a:effectLst/>
                <a:latin typeface="+mn-lt"/>
                <a:ea typeface="+mn-ea"/>
                <a:cs typeface="+mn-cs"/>
              </a:rPr>
              <a:t>Fear</a:t>
            </a:r>
          </a:p>
          <a:p>
            <a:r>
              <a:rPr lang="en-US" sz="1200" b="0" i="0" kern="1200" dirty="0">
                <a:solidFill>
                  <a:schemeClr val="tx1"/>
                </a:solidFill>
                <a:effectLst/>
                <a:latin typeface="+mn-lt"/>
                <a:ea typeface="+mn-ea"/>
                <a:cs typeface="+mn-cs"/>
              </a:rPr>
              <a:t>Joy</a:t>
            </a:r>
          </a:p>
          <a:p>
            <a:r>
              <a:rPr lang="en-US" sz="1200" b="0" i="0" kern="1200" dirty="0">
                <a:solidFill>
                  <a:schemeClr val="tx1"/>
                </a:solidFill>
                <a:effectLst/>
                <a:latin typeface="+mn-lt"/>
                <a:ea typeface="+mn-ea"/>
                <a:cs typeface="+mn-cs"/>
              </a:rPr>
              <a:t>Interest</a:t>
            </a:r>
          </a:p>
          <a:p>
            <a:r>
              <a:rPr lang="en-US" sz="1200" b="0" i="0" kern="1200" dirty="0">
                <a:solidFill>
                  <a:schemeClr val="tx1"/>
                </a:solidFill>
                <a:effectLst/>
                <a:latin typeface="+mn-lt"/>
                <a:ea typeface="+mn-ea"/>
                <a:cs typeface="+mn-cs"/>
              </a:rPr>
              <a:t>Surprise</a:t>
            </a:r>
          </a:p>
          <a:p>
            <a:r>
              <a:rPr lang="en-US" sz="1200" b="0" i="0" kern="1200" dirty="0">
                <a:solidFill>
                  <a:schemeClr val="tx1"/>
                </a:solidFill>
                <a:effectLst/>
                <a:latin typeface="+mn-lt"/>
                <a:ea typeface="+mn-ea"/>
                <a:cs typeface="+mn-cs"/>
              </a:rPr>
              <a:t>Disgust</a:t>
            </a:r>
          </a:p>
          <a:p>
            <a:r>
              <a:rPr lang="en-US" sz="1200" b="0" i="0" kern="1200" dirty="0">
                <a:solidFill>
                  <a:schemeClr val="tx1"/>
                </a:solidFill>
                <a:effectLst/>
                <a:latin typeface="+mn-lt"/>
                <a:ea typeface="+mn-ea"/>
                <a:cs typeface="+mn-cs"/>
              </a:rPr>
              <a:t>Shame</a:t>
            </a:r>
          </a:p>
          <a:p>
            <a:r>
              <a:rPr lang="en-US" sz="1200" b="0" i="0" kern="1200" dirty="0">
                <a:solidFill>
                  <a:schemeClr val="tx1"/>
                </a:solidFill>
                <a:effectLst/>
                <a:latin typeface="+mn-lt"/>
                <a:ea typeface="+mn-ea"/>
                <a:cs typeface="+mn-cs"/>
              </a:rPr>
              <a:t>All emotions have a connection to one of these 8 or are derived from them. As babies, our psyche is primarily controlled by the id, and it is wholly interested in our survival at a selfish level. As our psyche develops and we grow to understand the reality around us, we can then process more complex secondary emotions.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Secondary Emotions</a:t>
            </a:r>
          </a:p>
          <a:p>
            <a:br>
              <a:rPr lang="en-US" dirty="0"/>
            </a:br>
            <a:r>
              <a:rPr lang="en-US" sz="1200" b="0" i="0" kern="1200" dirty="0">
                <a:solidFill>
                  <a:schemeClr val="tx1"/>
                </a:solidFill>
                <a:effectLst/>
                <a:latin typeface="+mn-lt"/>
                <a:ea typeface="+mn-ea"/>
                <a:cs typeface="+mn-cs"/>
              </a:rPr>
              <a:t>Secondary emotions are much more complex because they often refer to the feelings you have about the primary emotion. These are learned emotions which we start understanding by coping parents or others as we grow up. For example, when you feel angry you may feel ashamed afterward, when you feel the joy, you may feel relief or pride. In Star Wars, Master Yoda explained secondary emotions perfectly - "fear leads to anger, anger leads to hate, hate leads to suffering.“</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secondary emotion is one that isn't a reaction but a response to understanding the initial reaction. Secondary emotions are not connected to any part of the psyche like primary emotions are connected to the id which is why they are not hardwired and are often cultural. Since they're much more complicated, it is often the secondary emotional response that is compromised when dealing with patients who have emotional detachment or other emotional disorders.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Secondary emotions can also be divided into instrumental emotions. These are unconscious and habitual. We learn instrumental emotions as children as a form of conditioning. When we cry a parent comes to soothe us, so we learn to use the facial expressions and response associated with crying when we need that soothing or sense of security.</a:t>
            </a:r>
          </a:p>
          <a:p>
            <a:r>
              <a:rPr lang="en-US" sz="1200" b="0" i="0" kern="1200" dirty="0">
                <a:solidFill>
                  <a:schemeClr val="tx1"/>
                </a:solidFill>
                <a:effectLst/>
                <a:latin typeface="+mn-lt"/>
                <a:ea typeface="+mn-ea"/>
                <a:cs typeface="+mn-cs"/>
              </a:rPr>
              <a:t>Many toddlers are very adept at using instrumental emotions to get their way with anger. A toddler throws a tantrum, and parents give in to make them quiet, but as we grow, we learn that this behavior isn't appropriate or we become spoiled and manipulative. By not learning the correct secondary emotional response it leaves the person distant and emotionally detached from those around them.</a:t>
            </a:r>
          </a:p>
          <a:p>
            <a:r>
              <a:rPr lang="en-US" sz="1200" b="1" i="0" kern="1200" dirty="0">
                <a:solidFill>
                  <a:schemeClr val="tx1"/>
                </a:solidFill>
                <a:effectLst/>
                <a:latin typeface="+mn-lt"/>
                <a:ea typeface="+mn-ea"/>
                <a:cs typeface="+mn-cs"/>
              </a:rPr>
              <a:t>How To Tell The Difference?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Asides from the secondary emotions being harder to name there are several ways to determine whether you're feeling a primary emotion or a secondary one. Firstly, ask yourself if the emotion is directly a reaction or not. If it is a direct connection, then it is a primary emotion. If the emotion came on strongly, but that feeling has begun to fade then it is also likely a primary emotion if the opposite is true it's more likely to be a secondary emotional reaction.</a:t>
            </a:r>
          </a:p>
          <a:p>
            <a:r>
              <a:rPr lang="en-US" sz="1200" b="0" i="0" kern="1200" dirty="0">
                <a:solidFill>
                  <a:schemeClr val="tx1"/>
                </a:solidFill>
                <a:effectLst/>
                <a:latin typeface="+mn-lt"/>
                <a:ea typeface="+mn-ea"/>
                <a:cs typeface="+mn-cs"/>
              </a:rPr>
              <a:t>If the emotion continues to affect you long after the event has happened, even to affecting new but similar or connected events, then it is likely to be secondary. If the emotion is complex, it's almost always secondary. There is such a thing as tertiary emotions, but as elusive as secondary emotions are tertiary emotions are even harder to pin down.</a:t>
            </a:r>
          </a:p>
          <a:p>
            <a:r>
              <a:rPr lang="en-US" sz="1200" b="0" i="0" kern="1200" dirty="0">
                <a:solidFill>
                  <a:schemeClr val="tx1"/>
                </a:solidFill>
                <a:effectLst/>
                <a:latin typeface="+mn-lt"/>
                <a:ea typeface="+mn-ea"/>
                <a:cs typeface="+mn-cs"/>
              </a:rPr>
              <a:t>For children, and even some adults, who struggle to identify their emotions one of the easiest ways to differentiate between primary and secondary emotions is to use flashcards. A flashcard can have several feelings on one side (e.g., rage, envy, irritation) and whether they are primary or secondary responses on the back. The patient must guess, or make an informed decision, about whether the feelings and emotions are primary or secondary, or identify which primary emotion they belong to.</a:t>
            </a:r>
          </a:p>
          <a:p>
            <a:r>
              <a:rPr lang="en-US" sz="1200" b="1" i="0" kern="1200" dirty="0">
                <a:solidFill>
                  <a:schemeClr val="tx1"/>
                </a:solidFill>
                <a:effectLst/>
                <a:latin typeface="+mn-lt"/>
                <a:ea typeface="+mn-ea"/>
                <a:cs typeface="+mn-cs"/>
              </a:rPr>
              <a:t>What Use Are Primary And Secondary Emotions?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Primary and secondary emotions to a person say a lot about their emotional stability and integrity, but to a healthcare professional they can make diagnosis much easier. Rather than blindly accepting an emotion, being able to understand where it comes from and the actions that led up to that emotion can act as a path to trace back prior abuse, or traumatic events that have left emotional scars.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Finding the real cause behind a person's reaction means examining the primary emotion, while the secondary emotion will help them understand how the patient processes information. By slowing down the thought process, and consciously working through the internal reasons why someone feels a certain way they are also likely to understand more about themselves through a process that would have been entirely subconscious until now.</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Another reason why identifying emotions is important is to be able to react to them properly and for someone who struggles to handle emotions or react appropriately being unable to express themselves can be </a:t>
            </a:r>
            <a:r>
              <a:rPr lang="en-US" sz="1200" b="0" i="0" u="none" strike="noStrike" kern="1200" dirty="0">
                <a:solidFill>
                  <a:schemeClr val="tx1"/>
                </a:solidFill>
                <a:effectLst/>
                <a:latin typeface="+mn-lt"/>
                <a:ea typeface="+mn-ea"/>
                <a:cs typeface="+mn-cs"/>
                <a:hlinkClick r:id="rId3"/>
              </a:rPr>
              <a:t>frustrating</a:t>
            </a:r>
            <a:r>
              <a:rPr lang="en-US" sz="1200" b="0" i="0" kern="1200" dirty="0">
                <a:solidFill>
                  <a:schemeClr val="tx1"/>
                </a:solidFill>
                <a:effectLst/>
                <a:latin typeface="+mn-lt"/>
                <a:ea typeface="+mn-ea"/>
                <a:cs typeface="+mn-cs"/>
              </a:rPr>
              <a:t>. This, in turn, leads to anger and other secondary issues.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F90E4FA-4E10-446B-9895-FE2FE0D6953C}" type="slidenum">
              <a:rPr lang="en-US" smtClean="0"/>
              <a:t>16</a:t>
            </a:fld>
            <a:endParaRPr lang="en-US"/>
          </a:p>
        </p:txBody>
      </p:sp>
    </p:spTree>
    <p:extLst>
      <p:ext uri="{BB962C8B-B14F-4D97-AF65-F5344CB8AC3E}">
        <p14:creationId xmlns:p14="http://schemas.microsoft.com/office/powerpoint/2010/main" val="2251141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90E4FA-4E10-446B-9895-FE2FE0D6953C}" type="slidenum">
              <a:rPr lang="en-US" smtClean="0"/>
              <a:t>17</a:t>
            </a:fld>
            <a:endParaRPr lang="en-US"/>
          </a:p>
        </p:txBody>
      </p:sp>
    </p:spTree>
    <p:extLst>
      <p:ext uri="{BB962C8B-B14F-4D97-AF65-F5344CB8AC3E}">
        <p14:creationId xmlns:p14="http://schemas.microsoft.com/office/powerpoint/2010/main" val="4157231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100" b="1" dirty="0">
                <a:latin typeface="Verdana" panose="020B0604030504040204" pitchFamily="34" charset="0"/>
              </a:rPr>
              <a:t>Primary:</a:t>
            </a:r>
            <a:r>
              <a:rPr lang="en-US" sz="1100" dirty="0">
                <a:latin typeface="Verdana" panose="020B0604030504040204" pitchFamily="34" charset="0"/>
              </a:rPr>
              <a:t> The eight sectors are designed to indicate that there are eight primary emotion dimensions. They are anger, anticipation, joy, trust, fear, surprise, sadness and disgust.</a:t>
            </a:r>
          </a:p>
          <a:p>
            <a:pPr fontAlgn="base"/>
            <a:endParaRPr lang="en-US" sz="1100" dirty="0">
              <a:latin typeface="Verdana" panose="020B0604030504040204" pitchFamily="34" charset="0"/>
            </a:endParaRPr>
          </a:p>
          <a:p>
            <a:pPr fontAlgn="base"/>
            <a:r>
              <a:rPr lang="en-US" sz="1100" b="1" dirty="0">
                <a:latin typeface="Verdana" panose="020B0604030504040204" pitchFamily="34" charset="0"/>
              </a:rPr>
              <a:t>Intensity:</a:t>
            </a:r>
            <a:r>
              <a:rPr lang="en-US" sz="1100" dirty="0">
                <a:latin typeface="Verdana" panose="020B0604030504040204" pitchFamily="34" charset="0"/>
              </a:rPr>
              <a:t>  The cone’s vertical dimension represents intensity – emotions intensify as they move from the outside to the center of the wheel. For example, a feeling of boredom can intensify to loathing if left unchecked. This is an important rule about emotions to be aware of in relationships: </a:t>
            </a:r>
            <a:r>
              <a:rPr lang="en-US" sz="1100" b="1" i="1" dirty="0">
                <a:latin typeface="Verdana" panose="020B0604030504040204" pitchFamily="34" charset="0"/>
              </a:rPr>
              <a:t>If left unchecked, emotions can intensify. </a:t>
            </a:r>
            <a:r>
              <a:rPr lang="en-US" sz="1100" dirty="0">
                <a:latin typeface="Verdana" panose="020B0604030504040204" pitchFamily="34" charset="0"/>
              </a:rPr>
              <a:t>Herein lies the wisdom of enhancing your emotional vocabulary: it’s the bedrock of effectively </a:t>
            </a:r>
            <a:r>
              <a:rPr lang="en-US" sz="1100" dirty="0">
                <a:latin typeface="Verdana" panose="020B0604030504040204" pitchFamily="34" charset="0"/>
                <a:hlinkClick r:id="rId3"/>
              </a:rPr>
              <a:t>navigating emotions.</a:t>
            </a:r>
            <a:endParaRPr lang="en-US" sz="1100" dirty="0">
              <a:latin typeface="Verdana" panose="020B0604030504040204" pitchFamily="34" charset="0"/>
            </a:endParaRPr>
          </a:p>
          <a:p>
            <a:endParaRPr lang="en-US" sz="1100" dirty="0">
              <a:latin typeface="Verdana" panose="020B0604030504040204" pitchFamily="34" charset="0"/>
            </a:endParaRPr>
          </a:p>
          <a:p>
            <a:pPr fontAlgn="base"/>
            <a:r>
              <a:rPr lang="en-US" sz="1100" dirty="0">
                <a:latin typeface="Verdana" panose="020B0604030504040204" pitchFamily="34" charset="0"/>
              </a:rPr>
              <a:t>What Does It Mean to Be Emotionally Literate?</a:t>
            </a:r>
          </a:p>
          <a:p>
            <a:pPr fontAlgn="base"/>
            <a:r>
              <a:rPr lang="en-US" sz="1100" dirty="0" err="1">
                <a:latin typeface="Verdana" panose="020B0604030504040204" pitchFamily="34" charset="0"/>
              </a:rPr>
              <a:t>Plutchik’s</a:t>
            </a:r>
            <a:r>
              <a:rPr lang="en-US" sz="1100" dirty="0">
                <a:latin typeface="Verdana" panose="020B0604030504040204" pitchFamily="34" charset="0"/>
              </a:rPr>
              <a:t> emotion wheel helps us look at literacy through a broader lens. Literacy means “a person’s </a:t>
            </a:r>
            <a:r>
              <a:rPr lang="en-US" sz="1100" dirty="0" err="1">
                <a:latin typeface="Verdana" panose="020B0604030504040204" pitchFamily="34" charset="0"/>
              </a:rPr>
              <a:t>knowledgeof</a:t>
            </a:r>
            <a:r>
              <a:rPr lang="en-US" sz="1100" dirty="0">
                <a:latin typeface="Verdana" panose="020B0604030504040204" pitchFamily="34" charset="0"/>
              </a:rPr>
              <a:t> a particular subject or field.” So enhancing emotional literacy means not only having words for emotions, but understanding how different emotions are related to one another and how the tend to change over time</a:t>
            </a:r>
          </a:p>
          <a:p>
            <a:pPr fontAlgn="base"/>
            <a:endParaRPr lang="en-US" sz="1100" dirty="0">
              <a:latin typeface="Verdana" panose="020B0604030504040204" pitchFamily="34" charset="0"/>
            </a:endParaRPr>
          </a:p>
          <a:p>
            <a:pPr fontAlgn="base"/>
            <a:r>
              <a:rPr lang="en-US" sz="1100" dirty="0">
                <a:latin typeface="Verdana" panose="020B0604030504040204" pitchFamily="34" charset="0"/>
              </a:rPr>
              <a:t>The intensity of emotion decreases as you move outward and increases as you move toward the wheel's center. The intensity of the emotion is indicated by the color. The darker the shade, the more intense the emotion. For example, anger at its least level of intensity is annoyance. At its highest level of intensity, anger becomes rage.</a:t>
            </a:r>
          </a:p>
          <a:p>
            <a:endParaRPr lang="en-US" dirty="0"/>
          </a:p>
        </p:txBody>
      </p:sp>
      <p:sp>
        <p:nvSpPr>
          <p:cNvPr id="4" name="Slide Number Placeholder 3"/>
          <p:cNvSpPr>
            <a:spLocks noGrp="1"/>
          </p:cNvSpPr>
          <p:nvPr>
            <p:ph type="sldNum" sz="quarter" idx="10"/>
          </p:nvPr>
        </p:nvSpPr>
        <p:spPr/>
        <p:txBody>
          <a:bodyPr/>
          <a:lstStyle/>
          <a:p>
            <a:fld id="{AF90E4FA-4E10-446B-9895-FE2FE0D6953C}" type="slidenum">
              <a:rPr lang="en-US" smtClean="0"/>
              <a:t>18</a:t>
            </a:fld>
            <a:endParaRPr lang="en-US"/>
          </a:p>
        </p:txBody>
      </p:sp>
    </p:spTree>
    <p:extLst>
      <p:ext uri="{BB962C8B-B14F-4D97-AF65-F5344CB8AC3E}">
        <p14:creationId xmlns:p14="http://schemas.microsoft.com/office/powerpoint/2010/main" val="2179781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a:latin typeface="Verdana" panose="020B0604030504040204" pitchFamily="34" charset="0"/>
              </a:rPr>
              <a:t>Humans experience emotion, with evidence used that they influence action, thoughts and behavior. Emotions are categorized into various affects, which correspond to the current situation.</a:t>
            </a:r>
            <a:r>
              <a:rPr lang="en-US" baseline="30000" dirty="0">
                <a:latin typeface="Verdana" panose="020B0604030504040204" pitchFamily="34" charset="0"/>
                <a:hlinkClick r:id="rId3"/>
              </a:rPr>
              <a:t>[1]</a:t>
            </a:r>
            <a:r>
              <a:rPr lang="en-US" dirty="0">
                <a:latin typeface="Verdana" panose="020B0604030504040204" pitchFamily="34" charset="0"/>
              </a:rPr>
              <a:t> An affect is a term used to describe the range of feeling experienced.</a:t>
            </a:r>
            <a:r>
              <a:rPr lang="en-US" baseline="30000" dirty="0">
                <a:latin typeface="Verdana" panose="020B0604030504040204" pitchFamily="34" charset="0"/>
                <a:hlinkClick r:id="rId4"/>
              </a:rPr>
              <a:t>[2]</a:t>
            </a:r>
            <a:endParaRPr lang="en-US" baseline="30000" dirty="0">
              <a:latin typeface="Verdana" panose="020B0604030504040204" pitchFamily="34" charset="0"/>
            </a:endParaRPr>
          </a:p>
          <a:p>
            <a:pPr>
              <a:lnSpc>
                <a:spcPct val="150000"/>
              </a:lnSpc>
            </a:pPr>
            <a:endParaRPr lang="en-US" dirty="0">
              <a:latin typeface="Verdana" panose="020B0604030504040204" pitchFamily="34" charset="0"/>
            </a:endParaRPr>
          </a:p>
          <a:p>
            <a:pPr>
              <a:lnSpc>
                <a:spcPct val="150000"/>
              </a:lnSpc>
            </a:pPr>
            <a:r>
              <a:rPr lang="en-US" dirty="0">
                <a:latin typeface="Verdana" panose="020B0604030504040204" pitchFamily="34" charset="0"/>
              </a:rPr>
              <a:t>Many different theories of emotion have been researched</a:t>
            </a:r>
            <a:r>
              <a:rPr lang="en-US" baseline="30000" dirty="0">
                <a:latin typeface="Verdana" panose="020B0604030504040204" pitchFamily="34" charset="0"/>
                <a:hlinkClick r:id="rId5"/>
              </a:rPr>
              <a:t>[3]</a:t>
            </a:r>
            <a:r>
              <a:rPr lang="en-US" dirty="0">
                <a:latin typeface="Verdana" panose="020B0604030504040204" pitchFamily="34" charset="0"/>
              </a:rPr>
              <a:t>, which have contrasting views on emotion.</a:t>
            </a:r>
            <a:r>
              <a:rPr lang="en-US" baseline="30000" dirty="0">
                <a:latin typeface="Verdana" panose="020B0604030504040204" pitchFamily="34" charset="0"/>
                <a:hlinkClick r:id="rId6"/>
              </a:rPr>
              <a:t>[4]</a:t>
            </a:r>
            <a:endParaRPr lang="en-US" dirty="0">
              <a:latin typeface="Verdan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fld id="{AF90E4FA-4E10-446B-9895-FE2FE0D6953C}" type="slidenum">
              <a:rPr lang="en-US" smtClean="0"/>
              <a:t>20</a:t>
            </a:fld>
            <a:endParaRPr lang="en-US"/>
          </a:p>
        </p:txBody>
      </p:sp>
    </p:spTree>
    <p:extLst>
      <p:ext uri="{BB962C8B-B14F-4D97-AF65-F5344CB8AC3E}">
        <p14:creationId xmlns:p14="http://schemas.microsoft.com/office/powerpoint/2010/main" val="1871499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Primary</a:t>
            </a:r>
          </a:p>
          <a:p>
            <a:pPr marL="228600" indent="-228600">
              <a:buAutoNum type="arabicPeriod"/>
            </a:pPr>
            <a:endParaRPr lang="en-US" dirty="0"/>
          </a:p>
          <a:p>
            <a:pPr marL="228600" indent="-228600">
              <a:buAutoNum type="arabicPeriod"/>
            </a:pPr>
            <a:r>
              <a:rPr lang="en-US" dirty="0"/>
              <a:t>Secondary</a:t>
            </a:r>
          </a:p>
          <a:p>
            <a:pPr marL="228600" indent="-228600">
              <a:buAutoNum type="arabicPeriod"/>
            </a:pPr>
            <a:endParaRPr lang="en-US" dirty="0"/>
          </a:p>
          <a:p>
            <a:pPr marL="228600" indent="-228600">
              <a:buAutoNum type="arabicPeriod"/>
            </a:pPr>
            <a:r>
              <a:rPr lang="en-US" dirty="0"/>
              <a:t>Secondary</a:t>
            </a:r>
          </a:p>
          <a:p>
            <a:pPr marL="228600" indent="-228600">
              <a:buAutoNum type="arabicPeriod"/>
            </a:pPr>
            <a:endParaRPr lang="en-US" dirty="0"/>
          </a:p>
          <a:p>
            <a:pPr marL="228600" indent="-228600">
              <a:buAutoNum type="arabicPeriod"/>
            </a:pPr>
            <a:r>
              <a:rPr lang="en-US" dirty="0"/>
              <a:t>Primary</a:t>
            </a:r>
          </a:p>
          <a:p>
            <a:pPr marL="228600" indent="-228600">
              <a:buAutoNum type="arabicPeriod"/>
            </a:pPr>
            <a:endParaRPr lang="en-US" dirty="0"/>
          </a:p>
          <a:p>
            <a:pPr marL="228600" indent="-228600">
              <a:buAutoNum type="arabicPeriod"/>
            </a:pPr>
            <a:r>
              <a:rPr lang="en-US" dirty="0"/>
              <a:t>Secondary</a:t>
            </a:r>
          </a:p>
          <a:p>
            <a:pPr marL="228600" indent="-228600">
              <a:buAutoNum type="arabicPeriod"/>
            </a:pPr>
            <a:endParaRPr lang="en-US" dirty="0"/>
          </a:p>
          <a:p>
            <a:pPr marL="228600" indent="-228600">
              <a:buAutoNum type="arabicPeriod"/>
            </a:pPr>
            <a:r>
              <a:rPr lang="en-US" dirty="0"/>
              <a:t>Secondary</a:t>
            </a:r>
          </a:p>
        </p:txBody>
      </p:sp>
      <p:sp>
        <p:nvSpPr>
          <p:cNvPr id="4" name="Slide Number Placeholder 3"/>
          <p:cNvSpPr>
            <a:spLocks noGrp="1"/>
          </p:cNvSpPr>
          <p:nvPr>
            <p:ph type="sldNum" sz="quarter" idx="10"/>
          </p:nvPr>
        </p:nvSpPr>
        <p:spPr/>
        <p:txBody>
          <a:bodyPr/>
          <a:lstStyle/>
          <a:p>
            <a:fld id="{AF90E4FA-4E10-446B-9895-FE2FE0D6953C}" type="slidenum">
              <a:rPr lang="en-US" smtClean="0"/>
              <a:t>21</a:t>
            </a:fld>
            <a:endParaRPr lang="en-US"/>
          </a:p>
        </p:txBody>
      </p:sp>
    </p:spTree>
    <p:extLst>
      <p:ext uri="{BB962C8B-B14F-4D97-AF65-F5344CB8AC3E}">
        <p14:creationId xmlns:p14="http://schemas.microsoft.com/office/powerpoint/2010/main" val="1349401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90E4FA-4E10-446B-9895-FE2FE0D6953C}" type="slidenum">
              <a:rPr lang="en-US" smtClean="0"/>
              <a:t>22</a:t>
            </a:fld>
            <a:endParaRPr lang="en-US"/>
          </a:p>
        </p:txBody>
      </p:sp>
    </p:spTree>
    <p:extLst>
      <p:ext uri="{BB962C8B-B14F-4D97-AF65-F5344CB8AC3E}">
        <p14:creationId xmlns:p14="http://schemas.microsoft.com/office/powerpoint/2010/main" val="1287729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648200"/>
          </a:xfrm>
        </p:spPr>
        <p:txBody>
          <a:bodyPr/>
          <a:lstStyle/>
          <a:p>
            <a:pPr fontAlgn="base"/>
            <a:r>
              <a:rPr lang="en-US" dirty="0">
                <a:latin typeface="Verdana" panose="020B0604030504040204" pitchFamily="34" charset="0"/>
              </a:rPr>
              <a:t>Emotions are chemicals released in response to our interpretation of a specific trigger.  It takes our brains about 1/4 second to identify the trigger, and about another 1/4 second to produce the chemicals.  By the way, emotion chemicals are released throughout our bodies, not just in our brains, and they form a kind of feedback loop between our brains &amp; bodies. They last for about </a:t>
            </a:r>
            <a:r>
              <a:rPr lang="en-US" dirty="0">
                <a:latin typeface="Verdana" panose="020B0604030504040204" pitchFamily="34" charset="0"/>
                <a:hlinkClick r:id="rId3"/>
              </a:rPr>
              <a:t>six seconds</a:t>
            </a:r>
            <a:r>
              <a:rPr lang="en-US" dirty="0">
                <a:latin typeface="Verdana" panose="020B0604030504040204" pitchFamily="34" charset="0"/>
              </a:rPr>
              <a:t> – hence the name of our organization.</a:t>
            </a:r>
          </a:p>
          <a:p>
            <a:pPr fontAlgn="base"/>
            <a:r>
              <a:rPr lang="en-US" dirty="0">
                <a:latin typeface="Verdana" panose="020B0604030504040204" pitchFamily="34" charset="0"/>
              </a:rPr>
              <a:t> </a:t>
            </a:r>
          </a:p>
          <a:p>
            <a:pPr fontAlgn="base"/>
            <a:r>
              <a:rPr lang="en-US" dirty="0">
                <a:latin typeface="Verdana" panose="020B0604030504040204" pitchFamily="34" charset="0"/>
              </a:rPr>
              <a:t>Feelings happen as we begin to integrate the emotion, to think about it, to “let it soak in.”  In English, we use “feel” for both physical and emotional sensation — we can say we physically feel cold, but we can also emotionally feel cold.  This is a clue to the meaning of “feeling,” it’s something we sense.  Feelings are more “cognitively saturated” as the emotion chemicals are processed in our brains &amp; bodies. Feelings are often fueled by a mix of emotions, and last for longer than emotions.</a:t>
            </a:r>
          </a:p>
          <a:p>
            <a:pPr fontAlgn="base"/>
            <a:endParaRPr lang="en-US" dirty="0">
              <a:latin typeface="Verdana" panose="020B0604030504040204" pitchFamily="34" charset="0"/>
            </a:endParaRPr>
          </a:p>
          <a:p>
            <a:pPr fontAlgn="base"/>
            <a:r>
              <a:rPr lang="en-US" dirty="0">
                <a:latin typeface="Verdana" panose="020B0604030504040204" pitchFamily="34" charset="0"/>
              </a:rPr>
              <a:t>Moods are more generalized.  They’re not tied to a specific incident, but a collection of inputs.  Mood is heavily influenced by several factors: the environment</a:t>
            </a:r>
            <a:r>
              <a:rPr lang="en-US" b="1" dirty="0">
                <a:latin typeface="Verdana" panose="020B0604030504040204" pitchFamily="34" charset="0"/>
              </a:rPr>
              <a:t> (</a:t>
            </a:r>
            <a:r>
              <a:rPr lang="en-US" dirty="0">
                <a:latin typeface="Verdana" panose="020B0604030504040204" pitchFamily="34" charset="0"/>
              </a:rPr>
              <a:t>weather, lighting, people around us), physiology</a:t>
            </a:r>
            <a:r>
              <a:rPr lang="en-US" b="1" dirty="0">
                <a:latin typeface="Verdana" panose="020B0604030504040204" pitchFamily="34" charset="0"/>
              </a:rPr>
              <a:t> (</a:t>
            </a:r>
            <a:r>
              <a:rPr lang="en-US" dirty="0">
                <a:latin typeface="Verdana" panose="020B0604030504040204" pitchFamily="34" charset="0"/>
              </a:rPr>
              <a:t>what we’ve been eating, how we’ve been exercising, how healthy we are), and finally our mental state (where we’re focusing attention and our current emotions). Moods can last minutes, hours, probably even days.</a:t>
            </a:r>
          </a:p>
          <a:p>
            <a:endParaRPr lang="en-US" dirty="0"/>
          </a:p>
        </p:txBody>
      </p:sp>
      <p:sp>
        <p:nvSpPr>
          <p:cNvPr id="4" name="Slide Number Placeholder 3"/>
          <p:cNvSpPr>
            <a:spLocks noGrp="1"/>
          </p:cNvSpPr>
          <p:nvPr>
            <p:ph type="sldNum" sz="quarter" idx="10"/>
          </p:nvPr>
        </p:nvSpPr>
        <p:spPr/>
        <p:txBody>
          <a:bodyPr/>
          <a:lstStyle/>
          <a:p>
            <a:fld id="{AF90E4FA-4E10-446B-9895-FE2FE0D6953C}" type="slidenum">
              <a:rPr lang="en-US" smtClean="0"/>
              <a:t>23</a:t>
            </a:fld>
            <a:endParaRPr lang="en-US"/>
          </a:p>
        </p:txBody>
      </p:sp>
    </p:spTree>
    <p:extLst>
      <p:ext uri="{BB962C8B-B14F-4D97-AF65-F5344CB8AC3E}">
        <p14:creationId xmlns:p14="http://schemas.microsoft.com/office/powerpoint/2010/main" val="2376630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Verdana" panose="020B0604030504040204" pitchFamily="34" charset="0"/>
                <a:ea typeface="Verdana" panose="020B0604030504040204" pitchFamily="34" charset="0"/>
                <a:cs typeface="Verdana" panose="020B0604030504040204" pitchFamily="34" charset="0"/>
              </a:rPr>
              <a:t>5 minutes</a:t>
            </a:r>
          </a:p>
          <a:p>
            <a:r>
              <a:rPr lang="en-US" b="1" dirty="0">
                <a:latin typeface="Verdana" panose="020B0604030504040204" pitchFamily="34" charset="0"/>
                <a:ea typeface="Verdana" panose="020B0604030504040204" pitchFamily="34" charset="0"/>
                <a:cs typeface="Verdana" panose="020B0604030504040204" pitchFamily="34" charset="0"/>
              </a:rPr>
              <a:t>Page 9</a:t>
            </a:r>
          </a:p>
          <a:p>
            <a:r>
              <a:rPr lang="en-US" b="1" dirty="0">
                <a:latin typeface="Verdana" panose="020B0604030504040204" pitchFamily="34" charset="0"/>
                <a:ea typeface="Verdana" panose="020B0604030504040204" pitchFamily="34" charset="0"/>
                <a:cs typeface="Verdana" panose="020B0604030504040204" pitchFamily="34" charset="0"/>
              </a:rPr>
              <a:t>Facilitator  Notes:</a:t>
            </a:r>
          </a:p>
          <a:p>
            <a:r>
              <a:rPr lang="en-US" dirty="0">
                <a:latin typeface="Verdana" panose="020B0604030504040204" pitchFamily="34" charset="0"/>
                <a:ea typeface="Verdana" panose="020B0604030504040204" pitchFamily="34" charset="0"/>
                <a:cs typeface="Verdana" panose="020B0604030504040204" pitchFamily="34" charset="0"/>
              </a:rPr>
              <a:t>Ask participants to continue note-taking.  Explain that this finding is a more recent discovery coming out of studies of how the brain works.  (The amygdala is a seat of emotions.  The frontal cortex is a seat of conscious thought.  When the amygdala is over-active because of too much stress for any reasons, the frontal cortex can’t function effectively. ) </a:t>
            </a:r>
          </a:p>
          <a:p>
            <a:r>
              <a:rPr lang="en-US" b="1" dirty="0">
                <a:latin typeface="Verdana" panose="020B0604030504040204" pitchFamily="34" charset="0"/>
                <a:ea typeface="Verdana" panose="020B0604030504040204" pitchFamily="34" charset="0"/>
                <a:cs typeface="Verdana" panose="020B0604030504040204" pitchFamily="34" charset="0"/>
              </a:rPr>
              <a:t>Debrief:  </a:t>
            </a:r>
          </a:p>
          <a:p>
            <a:pPr marL="223548" indent="-223548">
              <a:buFont typeface="+mj-lt"/>
              <a:buAutoNum type="arabicPeriod"/>
            </a:pPr>
            <a:r>
              <a:rPr lang="en-US" dirty="0">
                <a:latin typeface="Verdana" panose="020B0604030504040204" pitchFamily="34" charset="0"/>
                <a:ea typeface="Verdana" panose="020B0604030504040204" pitchFamily="34" charset="0"/>
                <a:cs typeface="Verdana" panose="020B0604030504040204" pitchFamily="34" charset="0"/>
              </a:rPr>
              <a:t>What are some of the things that stress students?   (List on </a:t>
            </a:r>
            <a:r>
              <a:rPr lang="en-US" dirty="0" err="1">
                <a:latin typeface="Verdana" panose="020B0604030504040204" pitchFamily="34" charset="0"/>
                <a:ea typeface="Verdana" panose="020B0604030504040204" pitchFamily="34" charset="0"/>
                <a:cs typeface="Verdana" panose="020B0604030504040204" pitchFamily="34" charset="0"/>
              </a:rPr>
              <a:t>Chartpak</a:t>
            </a:r>
            <a:r>
              <a:rPr lang="en-US" dirty="0">
                <a:latin typeface="Verdana" panose="020B0604030504040204" pitchFamily="34" charset="0"/>
                <a:ea typeface="Verdana" panose="020B0604030504040204" pitchFamily="34" charset="0"/>
                <a:cs typeface="Verdana" panose="020B0604030504040204" pitchFamily="34" charset="0"/>
              </a:rPr>
              <a:t> and post.)</a:t>
            </a:r>
          </a:p>
          <a:p>
            <a:pPr marL="223548" indent="-223548">
              <a:buFont typeface="+mj-lt"/>
              <a:buAutoNum type="arabicPeriod"/>
            </a:pPr>
            <a:r>
              <a:rPr lang="en-US" dirty="0">
                <a:latin typeface="Verdana" panose="020B0604030504040204" pitchFamily="34" charset="0"/>
                <a:ea typeface="Verdana" panose="020B0604030504040204" pitchFamily="34" charset="0"/>
                <a:cs typeface="Verdana" panose="020B0604030504040204" pitchFamily="34" charset="0"/>
              </a:rPr>
              <a:t>Select one of the examples listed and ask for one or two volunteers to explain one thing s/he does to try to alleviate the stress for students.</a:t>
            </a:r>
          </a:p>
          <a:p>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b="1" dirty="0">
                <a:latin typeface="Verdana" panose="020B0604030504040204" pitchFamily="34" charset="0"/>
                <a:ea typeface="Verdana" panose="020B0604030504040204" pitchFamily="34" charset="0"/>
                <a:cs typeface="Verdana" panose="020B0604030504040204" pitchFamily="34" charset="0"/>
              </a:rPr>
              <a:t>Move to Slide 23 - Activity Six: Give One, Take One</a:t>
            </a:r>
          </a:p>
        </p:txBody>
      </p:sp>
      <p:sp>
        <p:nvSpPr>
          <p:cNvPr id="4" name="Slide Number Placeholder 3"/>
          <p:cNvSpPr>
            <a:spLocks noGrp="1"/>
          </p:cNvSpPr>
          <p:nvPr>
            <p:ph type="sldNum" sz="quarter" idx="10"/>
          </p:nvPr>
        </p:nvSpPr>
        <p:spPr/>
        <p:txBody>
          <a:bodyPr/>
          <a:lstStyle/>
          <a:p>
            <a:fld id="{AF90E4FA-4E10-446B-9895-FE2FE0D6953C}" type="slidenum">
              <a:rPr lang="en-US" smtClean="0"/>
              <a:t>24</a:t>
            </a:fld>
            <a:endParaRPr lang="en-US"/>
          </a:p>
        </p:txBody>
      </p:sp>
    </p:spTree>
    <p:extLst>
      <p:ext uri="{BB962C8B-B14F-4D97-AF65-F5344CB8AC3E}">
        <p14:creationId xmlns:p14="http://schemas.microsoft.com/office/powerpoint/2010/main" val="3198913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Nobody is immune to the effects of psychological trauma. Whether you were involved in an abusive romantic relationship, an acrimonious divorce, witnessed a horrific event, experienced workplace bullying or spent time as a prisoner of war, the effects of experiencing psychological trauma can last for a few moments or for a lifetime. It can lead to the development of depression, PTSD, anxiety, addictions, phobias, or social problems. Trauma can negatively impact all areas of your life.</a:t>
            </a:r>
          </a:p>
          <a:p>
            <a:r>
              <a:rPr lang="en-US" sz="1200" b="0" i="0" kern="1200" dirty="0">
                <a:solidFill>
                  <a:schemeClr val="tx1"/>
                </a:solidFill>
                <a:effectLst/>
                <a:latin typeface="+mn-lt"/>
                <a:ea typeface="+mn-ea"/>
                <a:cs typeface="+mn-cs"/>
              </a:rPr>
              <a:t>Psychological trauma is defined as “damage to the psyche that occurs as a result of a severely distressing event.” Trauma happens when we perceive the situation to be life threatening with no means of escape. We then get “stuck” in the memory of this event. Time does not heal emotional trauma on its own. Psychological trauma becomes part of who we are but it is possible to come to peace and heal from its devastating effects. Let’s take a closer look at emotional trauma…</a:t>
            </a:r>
          </a:p>
          <a:p>
            <a:endParaRPr lang="en-US" dirty="0"/>
          </a:p>
        </p:txBody>
      </p:sp>
      <p:sp>
        <p:nvSpPr>
          <p:cNvPr id="4" name="Slide Number Placeholder 3"/>
          <p:cNvSpPr>
            <a:spLocks noGrp="1"/>
          </p:cNvSpPr>
          <p:nvPr>
            <p:ph type="sldNum" sz="quarter" idx="10"/>
          </p:nvPr>
        </p:nvSpPr>
        <p:spPr/>
        <p:txBody>
          <a:bodyPr/>
          <a:lstStyle/>
          <a:p>
            <a:fld id="{1029DF53-94A6-47C8-A3A4-AB53832363AF}"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135521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p:txBody>
          <a:bodyPr/>
          <a:lstStyle/>
          <a:p>
            <a:endParaRPr lang="en-US" b="1" dirty="0">
              <a:solidFill>
                <a:srgbClr val="FF3300"/>
              </a:solidFill>
            </a:endParaRP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Some Leading Causes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The most common causes of childhood trauma include:</a:t>
            </a:r>
          </a:p>
          <a:p>
            <a:r>
              <a:rPr lang="en-US" sz="1200" b="0" i="0" kern="1200" dirty="0">
                <a:solidFill>
                  <a:schemeClr val="tx1"/>
                </a:solidFill>
                <a:effectLst/>
                <a:latin typeface="+mn-lt"/>
                <a:ea typeface="+mn-ea"/>
                <a:cs typeface="+mn-cs"/>
              </a:rPr>
              <a:t>Accidents</a:t>
            </a:r>
          </a:p>
          <a:p>
            <a:r>
              <a:rPr lang="en-US" sz="1200" b="0" i="0" kern="1200" dirty="0">
                <a:solidFill>
                  <a:schemeClr val="tx1"/>
                </a:solidFill>
                <a:effectLst/>
                <a:latin typeface="+mn-lt"/>
                <a:ea typeface="+mn-ea"/>
                <a:cs typeface="+mn-cs"/>
              </a:rPr>
              <a:t>Bullying/cyberbullying</a:t>
            </a:r>
          </a:p>
          <a:p>
            <a:r>
              <a:rPr lang="en-US" sz="1200" b="0" i="0" kern="1200" dirty="0">
                <a:solidFill>
                  <a:schemeClr val="tx1"/>
                </a:solidFill>
                <a:effectLst/>
                <a:latin typeface="+mn-lt"/>
                <a:ea typeface="+mn-ea"/>
                <a:cs typeface="+mn-cs"/>
              </a:rPr>
              <a:t>Chaos or dysfunction in the house (such as domestic violence, parent with a mental illness, substance abuse or incarcerated)</a:t>
            </a:r>
          </a:p>
          <a:p>
            <a:r>
              <a:rPr lang="en-US" sz="1200" b="0" i="0" kern="1200" dirty="0">
                <a:solidFill>
                  <a:schemeClr val="tx1"/>
                </a:solidFill>
                <a:effectLst/>
                <a:latin typeface="+mn-lt"/>
                <a:ea typeface="+mn-ea"/>
                <a:cs typeface="+mn-cs"/>
              </a:rPr>
              <a:t>Death of a loved one</a:t>
            </a:r>
          </a:p>
          <a:p>
            <a:r>
              <a:rPr lang="en-US" sz="1200" b="0" i="0" kern="1200" dirty="0">
                <a:solidFill>
                  <a:schemeClr val="tx1"/>
                </a:solidFill>
                <a:effectLst/>
                <a:latin typeface="+mn-lt"/>
                <a:ea typeface="+mn-ea"/>
                <a:cs typeface="+mn-cs"/>
              </a:rPr>
              <a:t>Emotional abuse or neglect</a:t>
            </a:r>
          </a:p>
          <a:p>
            <a:r>
              <a:rPr lang="en-US" sz="1200" b="0" i="0" kern="1200" dirty="0">
                <a:solidFill>
                  <a:schemeClr val="tx1"/>
                </a:solidFill>
                <a:effectLst/>
                <a:latin typeface="+mn-lt"/>
                <a:ea typeface="+mn-ea"/>
                <a:cs typeface="+mn-cs"/>
              </a:rPr>
              <a:t>Physical abuse or neglect</a:t>
            </a:r>
          </a:p>
          <a:p>
            <a:r>
              <a:rPr lang="en-US" sz="1200" b="0" i="0" kern="1200" dirty="0">
                <a:solidFill>
                  <a:schemeClr val="tx1"/>
                </a:solidFill>
                <a:effectLst/>
                <a:latin typeface="+mn-lt"/>
                <a:ea typeface="+mn-ea"/>
                <a:cs typeface="+mn-cs"/>
              </a:rPr>
              <a:t>Separation from a parent or caregiver</a:t>
            </a:r>
          </a:p>
          <a:p>
            <a:r>
              <a:rPr lang="en-US" sz="1200" b="0" i="0" kern="1200" dirty="0">
                <a:solidFill>
                  <a:schemeClr val="tx1"/>
                </a:solidFill>
                <a:effectLst/>
                <a:latin typeface="+mn-lt"/>
                <a:ea typeface="+mn-ea"/>
                <a:cs typeface="+mn-cs"/>
              </a:rPr>
              <a:t>Sexual abuse</a:t>
            </a:r>
          </a:p>
          <a:p>
            <a:r>
              <a:rPr lang="en-US" sz="1200" b="0" i="0" kern="1200" dirty="0">
                <a:solidFill>
                  <a:schemeClr val="tx1"/>
                </a:solidFill>
                <a:effectLst/>
                <a:latin typeface="+mn-lt"/>
                <a:ea typeface="+mn-ea"/>
                <a:cs typeface="+mn-cs"/>
              </a:rPr>
              <a:t>Stress caused by poverty</a:t>
            </a:r>
          </a:p>
          <a:p>
            <a:r>
              <a:rPr lang="en-US" sz="1200" b="0" i="0" kern="1200" dirty="0">
                <a:solidFill>
                  <a:schemeClr val="tx1"/>
                </a:solidFill>
                <a:effectLst/>
                <a:latin typeface="+mn-lt"/>
                <a:ea typeface="+mn-ea"/>
                <a:cs typeface="+mn-cs"/>
              </a:rPr>
              <a:t>Sudden and/or serious medical condition</a:t>
            </a:r>
          </a:p>
          <a:p>
            <a:r>
              <a:rPr lang="en-US" sz="1200" b="0" i="0" kern="1200" dirty="0">
                <a:solidFill>
                  <a:schemeClr val="tx1"/>
                </a:solidFill>
                <a:effectLst/>
                <a:latin typeface="+mn-lt"/>
                <a:ea typeface="+mn-ea"/>
                <a:cs typeface="+mn-cs"/>
              </a:rPr>
              <a:t>Violence (at home, at school, or in the surrounding community)</a:t>
            </a:r>
          </a:p>
          <a:p>
            <a:r>
              <a:rPr lang="en-US" sz="1200" b="0" i="0" kern="1200" dirty="0">
                <a:solidFill>
                  <a:schemeClr val="tx1"/>
                </a:solidFill>
                <a:effectLst/>
                <a:latin typeface="+mn-lt"/>
                <a:ea typeface="+mn-ea"/>
                <a:cs typeface="+mn-cs"/>
              </a:rPr>
              <a:t>War/terrorism</a:t>
            </a:r>
          </a:p>
          <a:p>
            <a:endParaRPr lang="en-US" dirty="0"/>
          </a:p>
        </p:txBody>
      </p:sp>
      <p:sp>
        <p:nvSpPr>
          <p:cNvPr id="4" name="Slide Number Placeholder 3"/>
          <p:cNvSpPr>
            <a:spLocks noGrp="1"/>
          </p:cNvSpPr>
          <p:nvPr>
            <p:ph type="sldNum" sz="quarter" idx="10"/>
          </p:nvPr>
        </p:nvSpPr>
        <p:spPr/>
        <p:txBody>
          <a:bodyPr/>
          <a:lstStyle/>
          <a:p>
            <a:fld id="{AF90E4FA-4E10-446B-9895-FE2FE0D6953C}" type="slidenum">
              <a:rPr lang="en-US" smtClean="0"/>
              <a:t>28</a:t>
            </a:fld>
            <a:endParaRPr lang="en-US"/>
          </a:p>
        </p:txBody>
      </p:sp>
    </p:spTree>
    <p:extLst>
      <p:ext uri="{BB962C8B-B14F-4D97-AF65-F5344CB8AC3E}">
        <p14:creationId xmlns:p14="http://schemas.microsoft.com/office/powerpoint/2010/main" val="2696206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A teacher shared this story as an example of what it means to be trauma-sensitive in the classroom. One day, a student in his World History class placed a post-it note on her forehead reading “I’m bored and I hate this class!” In the past, Mr. Smith explained, he would have sent the student out of class immediately and recommend a one-day suspension. Instead, as part of the school’s trauma-informed approach, he turned to the student and asked her to hand out post-it notes to all of her classmates. </a:t>
            </a:r>
          </a:p>
          <a:p>
            <a:pPr marL="0" indent="0">
              <a:buNone/>
            </a:pPr>
            <a:r>
              <a:rPr lang="en-US" sz="1200" dirty="0"/>
              <a:t>He told the students to write down how they felt at that moment, and then place the post-it note on their foreheads. Then, he went around the room and asked each student to explain what they wrote and why. One student wrote “I’m angry my father left.” Mr. Smith was shocked to read notes stating “I am sad that Mr. Smith doesn’t even know my name” or “I wish Mr. Smith liked us.” The experience gave Mr. Smith new insights and the opportunity to connect to his students and share his own perspective in a way he never had before. He explained that the exercise of post-it notes changed his relationship with his students and made them feel more connected. It improved the classroom dynamic and re-engaged students in learning. “It was a great investment of time that continues to pay dividends.” </a:t>
            </a:r>
          </a:p>
          <a:p>
            <a:endParaRPr lang="en-US" dirty="0"/>
          </a:p>
        </p:txBody>
      </p:sp>
      <p:sp>
        <p:nvSpPr>
          <p:cNvPr id="4" name="Slide Number Placeholder 3"/>
          <p:cNvSpPr>
            <a:spLocks noGrp="1"/>
          </p:cNvSpPr>
          <p:nvPr>
            <p:ph type="sldNum" sz="quarter" idx="10"/>
          </p:nvPr>
        </p:nvSpPr>
        <p:spPr/>
        <p:txBody>
          <a:bodyPr/>
          <a:lstStyle/>
          <a:p>
            <a:fld id="{AF90E4FA-4E10-446B-9895-FE2FE0D6953C}" type="slidenum">
              <a:rPr lang="en-US" smtClean="0"/>
              <a:t>42</a:t>
            </a:fld>
            <a:endParaRPr lang="en-US"/>
          </a:p>
        </p:txBody>
      </p:sp>
    </p:spTree>
    <p:extLst>
      <p:ext uri="{BB962C8B-B14F-4D97-AF65-F5344CB8AC3E}">
        <p14:creationId xmlns:p14="http://schemas.microsoft.com/office/powerpoint/2010/main" val="1407782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altLang="en-US" dirty="0">
                <a:latin typeface="Verdana" panose="020B0604030504040204" pitchFamily="34" charset="0"/>
              </a:rPr>
              <a:t>What do you know about behavior already? What does the word behavior make you think of? </a:t>
            </a:r>
          </a:p>
        </p:txBody>
      </p:sp>
      <p:sp>
        <p:nvSpPr>
          <p:cNvPr id="4" name="Slide Number Placeholder 3"/>
          <p:cNvSpPr>
            <a:spLocks noGrp="1"/>
          </p:cNvSpPr>
          <p:nvPr>
            <p:ph type="sldNum" sz="quarter" idx="10"/>
          </p:nvPr>
        </p:nvSpPr>
        <p:spPr/>
        <p:txBody>
          <a:bodyPr/>
          <a:lstStyle/>
          <a:p>
            <a:fld id="{AF90E4FA-4E10-446B-9895-FE2FE0D6953C}" type="slidenum">
              <a:rPr lang="en-US" smtClean="0"/>
              <a:t>44</a:t>
            </a:fld>
            <a:endParaRPr lang="en-US" dirty="0"/>
          </a:p>
        </p:txBody>
      </p:sp>
    </p:spTree>
    <p:extLst>
      <p:ext uri="{BB962C8B-B14F-4D97-AF65-F5344CB8AC3E}">
        <p14:creationId xmlns:p14="http://schemas.microsoft.com/office/powerpoint/2010/main" val="3615173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90E4FA-4E10-446B-9895-FE2FE0D6953C}" type="slidenum">
              <a:rPr lang="en-US" smtClean="0"/>
              <a:t>46</a:t>
            </a:fld>
            <a:endParaRPr lang="en-US" dirty="0"/>
          </a:p>
        </p:txBody>
      </p:sp>
    </p:spTree>
    <p:extLst>
      <p:ext uri="{BB962C8B-B14F-4D97-AF65-F5344CB8AC3E}">
        <p14:creationId xmlns:p14="http://schemas.microsoft.com/office/powerpoint/2010/main" val="1324343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r>
              <a:rPr lang="en-US" altLang="en-US" dirty="0">
                <a:latin typeface="Verdana" panose="020B0604030504040204" pitchFamily="34" charset="0"/>
              </a:rPr>
              <a:t>Who can tell me why you feel children misbehave? </a:t>
            </a:r>
          </a:p>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90E4FA-4E10-446B-9895-FE2FE0D6953C}" type="slidenum">
              <a:rPr lang="en-US" smtClean="0"/>
              <a:t>49</a:t>
            </a:fld>
            <a:endParaRPr lang="en-US" dirty="0"/>
          </a:p>
        </p:txBody>
      </p:sp>
    </p:spTree>
    <p:extLst>
      <p:ext uri="{BB962C8B-B14F-4D97-AF65-F5344CB8AC3E}">
        <p14:creationId xmlns:p14="http://schemas.microsoft.com/office/powerpoint/2010/main" val="17204213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Verdana" panose="020B0604030504040204" pitchFamily="34" charset="0"/>
              </a:rPr>
              <a:t>Ask question on slide</a:t>
            </a:r>
          </a:p>
        </p:txBody>
      </p:sp>
      <p:sp>
        <p:nvSpPr>
          <p:cNvPr id="4" name="Slide Number Placeholder 3"/>
          <p:cNvSpPr>
            <a:spLocks noGrp="1"/>
          </p:cNvSpPr>
          <p:nvPr>
            <p:ph type="sldNum" sz="quarter" idx="10"/>
          </p:nvPr>
        </p:nvSpPr>
        <p:spPr/>
        <p:txBody>
          <a:bodyPr/>
          <a:lstStyle/>
          <a:p>
            <a:fld id="{AF90E4FA-4E10-446B-9895-FE2FE0D6953C}" type="slidenum">
              <a:rPr lang="en-US" smtClean="0"/>
              <a:t>50</a:t>
            </a:fld>
            <a:endParaRPr lang="en-US" dirty="0"/>
          </a:p>
        </p:txBody>
      </p:sp>
    </p:spTree>
    <p:extLst>
      <p:ext uri="{BB962C8B-B14F-4D97-AF65-F5344CB8AC3E}">
        <p14:creationId xmlns:p14="http://schemas.microsoft.com/office/powerpoint/2010/main" val="22180690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90E4FA-4E10-446B-9895-FE2FE0D6953C}" type="slidenum">
              <a:rPr lang="en-US" smtClean="0"/>
              <a:t>51</a:t>
            </a:fld>
            <a:endParaRPr lang="en-US" dirty="0"/>
          </a:p>
        </p:txBody>
      </p:sp>
    </p:spTree>
    <p:extLst>
      <p:ext uri="{BB962C8B-B14F-4D97-AF65-F5344CB8AC3E}">
        <p14:creationId xmlns:p14="http://schemas.microsoft.com/office/powerpoint/2010/main" val="1200193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i="1" dirty="0">
                <a:latin typeface="Verdana" panose="020B0604030504040204" pitchFamily="34" charset="0"/>
              </a:rPr>
              <a:t>Social and emotional learning is one of the most important strategies available to promote student success and effective school reform. Extensive evaluations have found that social and emotional learning enhances</a:t>
            </a:r>
            <a:r>
              <a:rPr lang="en-US" b="1" i="1" dirty="0">
                <a:latin typeface="Verdana" panose="020B0604030504040204" pitchFamily="34" charset="0"/>
              </a:rPr>
              <a:t> academic achievement</a:t>
            </a:r>
            <a:r>
              <a:rPr lang="en-US" i="1" dirty="0">
                <a:latin typeface="Verdana" panose="020B0604030504040204" pitchFamily="34" charset="0"/>
              </a:rPr>
              <a:t>, helps students develop </a:t>
            </a:r>
            <a:r>
              <a:rPr lang="en-US" b="1" i="1" dirty="0">
                <a:latin typeface="Verdana" panose="020B0604030504040204" pitchFamily="34" charset="0"/>
              </a:rPr>
              <a:t>self-management</a:t>
            </a:r>
            <a:r>
              <a:rPr lang="en-US" i="1" dirty="0">
                <a:latin typeface="Verdana" panose="020B0604030504040204" pitchFamily="34" charset="0"/>
              </a:rPr>
              <a:t> and </a:t>
            </a:r>
            <a:r>
              <a:rPr lang="en-US" b="1" i="1" dirty="0">
                <a:latin typeface="Verdana" panose="020B0604030504040204" pitchFamily="34" charset="0"/>
              </a:rPr>
              <a:t>self-control</a:t>
            </a:r>
            <a:r>
              <a:rPr lang="en-US" i="1" dirty="0">
                <a:latin typeface="Verdana" panose="020B0604030504040204" pitchFamily="34" charset="0"/>
              </a:rPr>
              <a:t>, improves </a:t>
            </a:r>
            <a:r>
              <a:rPr lang="en-US" b="1" i="1" dirty="0">
                <a:latin typeface="Verdana" panose="020B0604030504040204" pitchFamily="34" charset="0"/>
              </a:rPr>
              <a:t>relationships</a:t>
            </a:r>
            <a:r>
              <a:rPr lang="en-US" i="1" dirty="0">
                <a:latin typeface="Verdana" panose="020B0604030504040204" pitchFamily="34" charset="0"/>
              </a:rPr>
              <a:t> at all levels of the school-community, reduces conflict among students, improves teachers’ classroom management, and helps young people to be healthier and more successful in school and life.” ~The Collaborative for Academic, Social and Emotional Learning</a:t>
            </a:r>
            <a:endParaRPr lang="en-US" dirty="0">
              <a:latin typeface="Verdan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fld id="{AF90E4FA-4E10-446B-9895-FE2FE0D6953C}" type="slidenum">
              <a:rPr lang="en-US" smtClean="0"/>
              <a:t>3</a:t>
            </a:fld>
            <a:endParaRPr lang="en-US" dirty="0"/>
          </a:p>
        </p:txBody>
      </p:sp>
    </p:spTree>
    <p:extLst>
      <p:ext uri="{BB962C8B-B14F-4D97-AF65-F5344CB8AC3E}">
        <p14:creationId xmlns:p14="http://schemas.microsoft.com/office/powerpoint/2010/main" val="34372636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F90E4FA-4E10-446B-9895-FE2FE0D6953C}" type="slidenum">
              <a:rPr lang="en-US" smtClean="0"/>
              <a:t>53</a:t>
            </a:fld>
            <a:endParaRPr lang="en-US" dirty="0"/>
          </a:p>
        </p:txBody>
      </p:sp>
    </p:spTree>
    <p:extLst>
      <p:ext uri="{BB962C8B-B14F-4D97-AF65-F5344CB8AC3E}">
        <p14:creationId xmlns:p14="http://schemas.microsoft.com/office/powerpoint/2010/main" val="38882079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90E4FA-4E10-446B-9895-FE2FE0D6953C}" type="slidenum">
              <a:rPr lang="en-US" smtClean="0"/>
              <a:t>54</a:t>
            </a:fld>
            <a:endParaRPr lang="en-US"/>
          </a:p>
        </p:txBody>
      </p:sp>
    </p:spTree>
    <p:extLst>
      <p:ext uri="{BB962C8B-B14F-4D97-AF65-F5344CB8AC3E}">
        <p14:creationId xmlns:p14="http://schemas.microsoft.com/office/powerpoint/2010/main" val="30728139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0E4FA-4E10-446B-9895-FE2FE0D6953C}" type="slidenum">
              <a:rPr lang="en-US" smtClean="0"/>
              <a:t>56</a:t>
            </a:fld>
            <a:endParaRPr lang="en-US"/>
          </a:p>
        </p:txBody>
      </p:sp>
    </p:spTree>
    <p:extLst>
      <p:ext uri="{BB962C8B-B14F-4D97-AF65-F5344CB8AC3E}">
        <p14:creationId xmlns:p14="http://schemas.microsoft.com/office/powerpoint/2010/main" val="7831664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ct val="5000"/>
              </a:spcAft>
            </a:pPr>
            <a:r>
              <a:rPr lang="en-US" altLang="en-US" dirty="0">
                <a:latin typeface="Verdana" panose="020B0604030504040204" pitchFamily="34" charset="0"/>
              </a:rPr>
              <a:t>The ability to deal effectively with social situations; </a:t>
            </a:r>
            <a:br>
              <a:rPr lang="en-US" altLang="en-US" dirty="0">
                <a:latin typeface="Verdana" panose="020B0604030504040204" pitchFamily="34" charset="0"/>
              </a:rPr>
            </a:br>
            <a:r>
              <a:rPr lang="en-US" altLang="en-US" dirty="0">
                <a:latin typeface="Verdana" panose="020B0604030504040204" pitchFamily="34" charset="0"/>
              </a:rPr>
              <a:t>used extensively in conflict resolution and peer mediation.</a:t>
            </a:r>
          </a:p>
          <a:p>
            <a:endParaRPr lang="en-US" dirty="0"/>
          </a:p>
        </p:txBody>
      </p:sp>
      <p:sp>
        <p:nvSpPr>
          <p:cNvPr id="4" name="Slide Number Placeholder 3"/>
          <p:cNvSpPr>
            <a:spLocks noGrp="1"/>
          </p:cNvSpPr>
          <p:nvPr>
            <p:ph type="sldNum" sz="quarter" idx="10"/>
          </p:nvPr>
        </p:nvSpPr>
        <p:spPr/>
        <p:txBody>
          <a:bodyPr/>
          <a:lstStyle/>
          <a:p>
            <a:fld id="{AF90E4FA-4E10-446B-9895-FE2FE0D6953C}" type="slidenum">
              <a:rPr lang="en-US" smtClean="0"/>
              <a:t>58</a:t>
            </a:fld>
            <a:endParaRPr lang="en-US"/>
          </a:p>
        </p:txBody>
      </p:sp>
    </p:spTree>
    <p:extLst>
      <p:ext uri="{BB962C8B-B14F-4D97-AF65-F5344CB8AC3E}">
        <p14:creationId xmlns:p14="http://schemas.microsoft.com/office/powerpoint/2010/main" val="26737426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0E4FA-4E10-446B-9895-FE2FE0D6953C}" type="slidenum">
              <a:rPr lang="en-US" smtClean="0"/>
              <a:t>61</a:t>
            </a:fld>
            <a:endParaRPr lang="en-US"/>
          </a:p>
        </p:txBody>
      </p:sp>
    </p:spTree>
    <p:extLst>
      <p:ext uri="{BB962C8B-B14F-4D97-AF65-F5344CB8AC3E}">
        <p14:creationId xmlns:p14="http://schemas.microsoft.com/office/powerpoint/2010/main" val="39663362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Verdana" panose="020B0604030504040204" pitchFamily="34" charset="0"/>
              </a:rPr>
              <a:t>Guidelines for Implementation:</a:t>
            </a:r>
            <a:br>
              <a:rPr lang="en-US" altLang="en-US" b="1" dirty="0">
                <a:latin typeface="Verdana" panose="020B0604030504040204" pitchFamily="34" charset="0"/>
              </a:rPr>
            </a:br>
            <a:endParaRPr lang="en-US" altLang="en-US" b="1" dirty="0">
              <a:latin typeface="Verdana" panose="020B0604030504040204" pitchFamily="34" charset="0"/>
            </a:endParaRPr>
          </a:p>
          <a:p>
            <a:pPr>
              <a:buFontTx/>
              <a:buChar char="•"/>
            </a:pPr>
            <a:r>
              <a:rPr lang="en-US" altLang="en-US" b="1" dirty="0">
                <a:latin typeface="Verdana" panose="020B0604030504040204" pitchFamily="34" charset="0"/>
              </a:rPr>
              <a:t>Select a valid behavior</a:t>
            </a:r>
          </a:p>
          <a:p>
            <a:pPr lvl="1">
              <a:buFontTx/>
              <a:buChar char="•"/>
            </a:pPr>
            <a:r>
              <a:rPr lang="en-US" altLang="en-US" b="1" dirty="0">
                <a:latin typeface="Verdana" panose="020B0604030504040204" pitchFamily="34" charset="0"/>
              </a:rPr>
              <a:t>Is the behavior of value?</a:t>
            </a:r>
          </a:p>
          <a:p>
            <a:pPr lvl="1">
              <a:buFontTx/>
              <a:buChar char="•"/>
            </a:pPr>
            <a:r>
              <a:rPr lang="en-US" altLang="en-US" b="1" dirty="0">
                <a:latin typeface="Verdana" panose="020B0604030504040204" pitchFamily="34" charset="0"/>
              </a:rPr>
              <a:t>Is the behavior developmentally appropriate for the student?</a:t>
            </a:r>
            <a:br>
              <a:rPr lang="en-US" altLang="en-US" b="1" dirty="0">
                <a:latin typeface="Verdana" panose="020B0604030504040204" pitchFamily="34" charset="0"/>
              </a:rPr>
            </a:br>
            <a:endParaRPr lang="en-US" altLang="en-US" b="1" dirty="0">
              <a:latin typeface="Verdana" panose="020B0604030504040204" pitchFamily="34" charset="0"/>
            </a:endParaRPr>
          </a:p>
          <a:p>
            <a:pPr>
              <a:buFontTx/>
              <a:buChar char="•"/>
            </a:pPr>
            <a:r>
              <a:rPr lang="en-US" altLang="en-US" b="1" dirty="0">
                <a:latin typeface="Verdana" panose="020B0604030504040204" pitchFamily="34" charset="0"/>
              </a:rPr>
              <a:t>Select appropriate models</a:t>
            </a:r>
          </a:p>
          <a:p>
            <a:pPr lvl="1">
              <a:buFontTx/>
              <a:buChar char="•"/>
            </a:pPr>
            <a:r>
              <a:rPr lang="en-US" altLang="en-US" b="1" dirty="0">
                <a:latin typeface="Verdana" panose="020B0604030504040204" pitchFamily="34" charset="0"/>
              </a:rPr>
              <a:t>Models must be able to perform the target skill</a:t>
            </a:r>
          </a:p>
          <a:p>
            <a:pPr lvl="1">
              <a:buFontTx/>
              <a:buChar char="•"/>
            </a:pPr>
            <a:r>
              <a:rPr lang="en-US" altLang="en-US" b="1" dirty="0">
                <a:latin typeface="Verdana" panose="020B0604030504040204" pitchFamily="34" charset="0"/>
              </a:rPr>
              <a:t>Models should share similar interests, values, and skills with the target student</a:t>
            </a:r>
          </a:p>
          <a:p>
            <a:pPr lvl="1">
              <a:buFontTx/>
              <a:buChar char="•"/>
            </a:pPr>
            <a:r>
              <a:rPr lang="en-US" altLang="en-US" b="1" dirty="0">
                <a:latin typeface="Verdana" panose="020B0604030504040204" pitchFamily="34" charset="0"/>
              </a:rPr>
              <a:t>Models should have high status in the eyes of the target student</a:t>
            </a:r>
          </a:p>
          <a:p>
            <a:pPr lvl="1">
              <a:buFontTx/>
              <a:buChar char="•"/>
            </a:pPr>
            <a:r>
              <a:rPr lang="en-US" altLang="en-US" b="1" dirty="0">
                <a:latin typeface="Verdana" panose="020B0604030504040204" pitchFamily="34" charset="0"/>
              </a:rPr>
              <a:t>Use a variety of models</a:t>
            </a:r>
          </a:p>
          <a:p>
            <a:pPr>
              <a:buFontTx/>
              <a:buChar char="•"/>
            </a:pPr>
            <a:r>
              <a:rPr lang="en-US" altLang="en-US" b="1" dirty="0">
                <a:latin typeface="Verdana" panose="020B0604030504040204" pitchFamily="34" charset="0"/>
              </a:rPr>
              <a:t>Promote student attention</a:t>
            </a:r>
          </a:p>
          <a:p>
            <a:pPr lvl="1">
              <a:buFontTx/>
              <a:buChar char="•"/>
            </a:pPr>
            <a:r>
              <a:rPr lang="en-US" altLang="en-US" b="1" dirty="0">
                <a:latin typeface="Verdana" panose="020B0604030504040204" pitchFamily="34" charset="0"/>
              </a:rPr>
              <a:t>Provide verbal and physical prompts</a:t>
            </a:r>
          </a:p>
          <a:p>
            <a:pPr>
              <a:buFontTx/>
              <a:buChar char="•"/>
            </a:pPr>
            <a:r>
              <a:rPr lang="en-US" altLang="en-US" b="1" dirty="0">
                <a:latin typeface="Verdana" panose="020B0604030504040204" pitchFamily="34" charset="0"/>
              </a:rPr>
              <a:t>Promote imitation of modeled behavior</a:t>
            </a:r>
          </a:p>
          <a:p>
            <a:pPr>
              <a:buFontTx/>
              <a:buChar char="•"/>
            </a:pPr>
            <a:r>
              <a:rPr lang="en-US" altLang="en-US" b="1" dirty="0">
                <a:latin typeface="Verdana" panose="020B0604030504040204" pitchFamily="34" charset="0"/>
              </a:rPr>
              <a:t>Provide reinforcement for modeled and imitated behavior.</a:t>
            </a:r>
          </a:p>
          <a:p>
            <a:pPr lvl="1">
              <a:buFontTx/>
              <a:buChar char="•"/>
            </a:pPr>
            <a:r>
              <a:rPr lang="en-US" altLang="en-US" b="1" dirty="0">
                <a:latin typeface="Verdana" panose="020B0604030504040204" pitchFamily="34" charset="0"/>
              </a:rPr>
              <a:t>Direct reinforcement</a:t>
            </a:r>
          </a:p>
          <a:p>
            <a:pPr lvl="1">
              <a:buFontTx/>
              <a:buChar char="•"/>
            </a:pPr>
            <a:r>
              <a:rPr lang="en-US" altLang="en-US" b="1" dirty="0">
                <a:latin typeface="Verdana" panose="020B0604030504040204" pitchFamily="34" charset="0"/>
              </a:rPr>
              <a:t>Vicarious reinforcement</a:t>
            </a:r>
            <a:r>
              <a:rPr lang="en-US" altLang="en-US" dirty="0">
                <a:latin typeface="Verdana" panose="020B0604030504040204" pitchFamily="34" charset="0"/>
              </a:rPr>
              <a:t> </a:t>
            </a:r>
          </a:p>
          <a:p>
            <a:endParaRPr lang="en-US" dirty="0"/>
          </a:p>
        </p:txBody>
      </p:sp>
      <p:sp>
        <p:nvSpPr>
          <p:cNvPr id="4" name="Slide Number Placeholder 3"/>
          <p:cNvSpPr>
            <a:spLocks noGrp="1"/>
          </p:cNvSpPr>
          <p:nvPr>
            <p:ph type="sldNum" sz="quarter" idx="10"/>
          </p:nvPr>
        </p:nvSpPr>
        <p:spPr/>
        <p:txBody>
          <a:bodyPr/>
          <a:lstStyle/>
          <a:p>
            <a:fld id="{AF90E4FA-4E10-446B-9895-FE2FE0D6953C}" type="slidenum">
              <a:rPr lang="en-US" smtClean="0"/>
              <a:t>62</a:t>
            </a:fld>
            <a:endParaRPr lang="en-US"/>
          </a:p>
        </p:txBody>
      </p:sp>
    </p:spTree>
    <p:extLst>
      <p:ext uri="{BB962C8B-B14F-4D97-AF65-F5344CB8AC3E}">
        <p14:creationId xmlns:p14="http://schemas.microsoft.com/office/powerpoint/2010/main" val="13001016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Verdana" panose="020B0604030504040204" pitchFamily="34" charset="0"/>
              </a:rPr>
              <a:t>Self-control is about being able to regulate yourself.</a:t>
            </a:r>
          </a:p>
          <a:p>
            <a:endParaRPr lang="en-US" altLang="en-US" dirty="0">
              <a:latin typeface="Verdana" panose="020B0604030504040204" pitchFamily="34" charset="0"/>
            </a:endParaRPr>
          </a:p>
          <a:p>
            <a:r>
              <a:rPr lang="en-US" altLang="en-US" dirty="0">
                <a:latin typeface="Verdana" panose="020B0604030504040204" pitchFamily="34" charset="0"/>
              </a:rPr>
              <a:t>Can you resist distractions? Get a handle on your own emotions? Inhibit your impulses? Delay gratification and plan ahead?</a:t>
            </a:r>
          </a:p>
          <a:p>
            <a:endParaRPr lang="en-US" altLang="en-US" dirty="0">
              <a:latin typeface="Verdana" panose="020B0604030504040204" pitchFamily="34" charset="0"/>
            </a:endParaRPr>
          </a:p>
          <a:p>
            <a:r>
              <a:rPr lang="en-US" altLang="en-US" dirty="0">
                <a:latin typeface="Verdana" panose="020B0604030504040204" pitchFamily="34" charset="0"/>
              </a:rPr>
              <a:t>Kids with poor self-control and planning abilities are more likely to have aggressive behavior problems (</a:t>
            </a:r>
            <a:r>
              <a:rPr lang="en-US" altLang="en-US" dirty="0" err="1">
                <a:latin typeface="Verdana" panose="020B0604030504040204" pitchFamily="34" charset="0"/>
              </a:rPr>
              <a:t>Raaijmakers</a:t>
            </a:r>
            <a:r>
              <a:rPr lang="en-US" altLang="en-US" dirty="0">
                <a:latin typeface="Verdana" panose="020B0604030504040204" pitchFamily="34" charset="0"/>
              </a:rPr>
              <a:t> et al 2008; Ellis et al 2009). </a:t>
            </a:r>
          </a:p>
          <a:p>
            <a:endParaRPr lang="en-US" dirty="0"/>
          </a:p>
        </p:txBody>
      </p:sp>
      <p:sp>
        <p:nvSpPr>
          <p:cNvPr id="4" name="Slide Number Placeholder 3"/>
          <p:cNvSpPr>
            <a:spLocks noGrp="1"/>
          </p:cNvSpPr>
          <p:nvPr>
            <p:ph type="sldNum" sz="quarter" idx="10"/>
          </p:nvPr>
        </p:nvSpPr>
        <p:spPr/>
        <p:txBody>
          <a:bodyPr/>
          <a:lstStyle/>
          <a:p>
            <a:fld id="{AF90E4FA-4E10-446B-9895-FE2FE0D6953C}" type="slidenum">
              <a:rPr lang="en-US" smtClean="0"/>
              <a:t>63</a:t>
            </a:fld>
            <a:endParaRPr lang="en-US"/>
          </a:p>
        </p:txBody>
      </p:sp>
    </p:spTree>
    <p:extLst>
      <p:ext uri="{BB962C8B-B14F-4D97-AF65-F5344CB8AC3E}">
        <p14:creationId xmlns:p14="http://schemas.microsoft.com/office/powerpoint/2010/main" val="1724126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Verdana" panose="020B0604030504040204" pitchFamily="34" charset="0"/>
              </a:rPr>
              <a:t>This is our goal.</a:t>
            </a:r>
          </a:p>
          <a:p>
            <a:endParaRPr lang="en-US" dirty="0"/>
          </a:p>
        </p:txBody>
      </p:sp>
      <p:sp>
        <p:nvSpPr>
          <p:cNvPr id="4" name="Slide Number Placeholder 3"/>
          <p:cNvSpPr>
            <a:spLocks noGrp="1"/>
          </p:cNvSpPr>
          <p:nvPr>
            <p:ph type="sldNum" sz="quarter" idx="10"/>
          </p:nvPr>
        </p:nvSpPr>
        <p:spPr/>
        <p:txBody>
          <a:bodyPr/>
          <a:lstStyle/>
          <a:p>
            <a:fld id="{AF90E4FA-4E10-446B-9895-FE2FE0D6953C}" type="slidenum">
              <a:rPr lang="en-US" smtClean="0"/>
              <a:t>65</a:t>
            </a:fld>
            <a:endParaRPr lang="en-US"/>
          </a:p>
        </p:txBody>
      </p:sp>
    </p:spTree>
    <p:extLst>
      <p:ext uri="{BB962C8B-B14F-4D97-AF65-F5344CB8AC3E}">
        <p14:creationId xmlns:p14="http://schemas.microsoft.com/office/powerpoint/2010/main" val="33055827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572000"/>
          </a:xfrm>
        </p:spPr>
        <p:txBody>
          <a:bodyPr/>
          <a:lstStyle/>
          <a:p>
            <a:pPr>
              <a:lnSpc>
                <a:spcPct val="110000"/>
              </a:lnSpc>
            </a:pPr>
            <a:r>
              <a:rPr lang="en-US" b="1" dirty="0">
                <a:latin typeface="Verdana" panose="020B0604030504040204" pitchFamily="34" charset="0"/>
                <a:ea typeface="Verdana" panose="020B0604030504040204" pitchFamily="34" charset="0"/>
                <a:cs typeface="Verdana" panose="020B0604030504040204" pitchFamily="34" charset="0"/>
              </a:rPr>
              <a:t>20 minutes</a:t>
            </a:r>
          </a:p>
          <a:p>
            <a:pPr>
              <a:lnSpc>
                <a:spcPct val="110000"/>
              </a:lnSpc>
            </a:pPr>
            <a:r>
              <a:rPr lang="en-US" b="1" dirty="0">
                <a:latin typeface="Verdana" panose="020B0604030504040204" pitchFamily="34" charset="0"/>
                <a:ea typeface="Verdana" panose="020B0604030504040204" pitchFamily="34" charset="0"/>
                <a:cs typeface="Verdana" panose="020B0604030504040204" pitchFamily="34" charset="0"/>
              </a:rPr>
              <a:t>Pages 10-11</a:t>
            </a:r>
          </a:p>
          <a:p>
            <a:pPr>
              <a:lnSpc>
                <a:spcPct val="110000"/>
              </a:lnSpc>
            </a:pPr>
            <a:r>
              <a:rPr lang="en-US" b="1" dirty="0">
                <a:latin typeface="Verdana" panose="020B0604030504040204" pitchFamily="34" charset="0"/>
                <a:ea typeface="Verdana" panose="020B0604030504040204" pitchFamily="34" charset="0"/>
                <a:cs typeface="Verdana" panose="020B0604030504040204" pitchFamily="34" charset="0"/>
              </a:rPr>
              <a:t>Facilitator’s Notes:</a:t>
            </a:r>
          </a:p>
          <a:p>
            <a:r>
              <a:rPr lang="en-US" dirty="0">
                <a:latin typeface="Verdana" panose="020B0604030504040204" pitchFamily="34" charset="0"/>
                <a:ea typeface="Verdana" panose="020B0604030504040204" pitchFamily="34" charset="0"/>
                <a:cs typeface="Verdana" panose="020B0604030504040204" pitchFamily="34" charset="0"/>
              </a:rPr>
              <a:t>After participants finish the two paragraphs,  introduce this slide with emphasis on the research finding.  Research finds that the best way to teach social skills is to teach those skills just as you would teach any academic content.  Summary—what students don’t know that keeps them from being a success in our classrooms, they need somehow to be taught.</a:t>
            </a:r>
          </a:p>
          <a:p>
            <a:pPr>
              <a:lnSpc>
                <a:spcPct val="110000"/>
              </a:lnSpc>
            </a:pPr>
            <a:r>
              <a:rPr lang="en-US" dirty="0">
                <a:latin typeface="Verdana" panose="020B0604030504040204" pitchFamily="34" charset="0"/>
                <a:ea typeface="Verdana" panose="020B0604030504040204" pitchFamily="34" charset="0"/>
                <a:cs typeface="Verdana" panose="020B0604030504040204" pitchFamily="34" charset="0"/>
              </a:rPr>
              <a:t>Ask table groups to complete the grid for what “respect” looks like, sounds like, and feels like.  Once participants have completed that step, about 3-4 minutes, ask them to discuss possible ways to teach respect to their students and to come up with one idea as a table group AND one way to demonstrate an example of “respect” in action—a 2-minute skit.</a:t>
            </a:r>
          </a:p>
          <a:p>
            <a:r>
              <a:rPr lang="en-US" b="1" dirty="0">
                <a:latin typeface="Verdana" panose="020B0604030504040204" pitchFamily="34" charset="0"/>
                <a:ea typeface="Verdana" panose="020B0604030504040204" pitchFamily="34" charset="0"/>
                <a:cs typeface="Verdana" panose="020B0604030504040204" pitchFamily="34" charset="0"/>
              </a:rPr>
              <a:t>Share the ideas,</a:t>
            </a:r>
            <a:r>
              <a:rPr lang="en-US" dirty="0">
                <a:latin typeface="Verdana" panose="020B0604030504040204" pitchFamily="34" charset="0"/>
                <a:ea typeface="Verdana" panose="020B0604030504040204" pitchFamily="34" charset="0"/>
                <a:cs typeface="Verdana" panose="020B0604030504040204" pitchFamily="34" charset="0"/>
              </a:rPr>
              <a:t> one group at a time.  </a:t>
            </a:r>
          </a:p>
          <a:p>
            <a:r>
              <a:rPr lang="en-US" b="1" dirty="0">
                <a:latin typeface="Verdana" panose="020B0604030504040204" pitchFamily="34" charset="0"/>
                <a:ea typeface="Verdana" panose="020B0604030504040204" pitchFamily="34" charset="0"/>
                <a:cs typeface="Verdana" panose="020B0604030504040204" pitchFamily="34" charset="0"/>
              </a:rPr>
              <a:t>Debrief:</a:t>
            </a:r>
          </a:p>
          <a:p>
            <a:pPr marL="223548" indent="-223548">
              <a:buFont typeface="+mj-lt"/>
              <a:buAutoNum type="arabicPeriod"/>
            </a:pPr>
            <a:r>
              <a:rPr lang="en-US" dirty="0">
                <a:latin typeface="Verdana" panose="020B0604030504040204" pitchFamily="34" charset="0"/>
                <a:ea typeface="Verdana" panose="020B0604030504040204" pitchFamily="34" charset="0"/>
                <a:cs typeface="Verdana" panose="020B0604030504040204" pitchFamily="34" charset="0"/>
              </a:rPr>
              <a:t>What are the advantages of this activity?</a:t>
            </a:r>
          </a:p>
          <a:p>
            <a:pPr marL="223548" indent="-223548">
              <a:buFont typeface="+mj-lt"/>
              <a:buAutoNum type="arabicPeriod"/>
            </a:pPr>
            <a:r>
              <a:rPr lang="en-US" dirty="0">
                <a:latin typeface="Verdana" panose="020B0604030504040204" pitchFamily="34" charset="0"/>
                <a:ea typeface="Verdana" panose="020B0604030504040204" pitchFamily="34" charset="0"/>
                <a:cs typeface="Verdana" panose="020B0604030504040204" pitchFamily="34" charset="0"/>
              </a:rPr>
              <a:t>What are some lesson plan ideas your teams developed?</a:t>
            </a:r>
          </a:p>
          <a:p>
            <a:pPr marL="223548" indent="-223548">
              <a:buFont typeface="+mj-lt"/>
              <a:buAutoNum type="arabicPeriod"/>
            </a:pPr>
            <a:r>
              <a:rPr lang="en-US" dirty="0">
                <a:latin typeface="Verdana" panose="020B0604030504040204" pitchFamily="34" charset="0"/>
                <a:ea typeface="Verdana" panose="020B0604030504040204" pitchFamily="34" charset="0"/>
                <a:cs typeface="Verdana" panose="020B0604030504040204" pitchFamily="34" charset="0"/>
              </a:rPr>
              <a:t>What are some challenges in teaching behaviors and appropriate attitudes to children?</a:t>
            </a:r>
          </a:p>
          <a:p>
            <a:pPr marL="223548" indent="-223548">
              <a:buFont typeface="+mj-lt"/>
              <a:buAutoNum type="arabicPeriod"/>
            </a:pPr>
            <a:endParaRPr lang="en-US" dirty="0">
              <a:latin typeface="Verdana" panose="020B0604030504040204" pitchFamily="34" charset="0"/>
              <a:ea typeface="Verdana" panose="020B0604030504040204" pitchFamily="34" charset="0"/>
              <a:cs typeface="Verdana" panose="020B0604030504040204" pitchFamily="34" charset="0"/>
            </a:endParaRPr>
          </a:p>
          <a:p>
            <a:r>
              <a:rPr lang="en-US" b="1" dirty="0">
                <a:latin typeface="Verdana" panose="020B0604030504040204" pitchFamily="34" charset="0"/>
                <a:ea typeface="Verdana" panose="020B0604030504040204" pitchFamily="34" charset="0"/>
                <a:cs typeface="Verdana" panose="020B0604030504040204" pitchFamily="34" charset="0"/>
              </a:rPr>
              <a:t>Move to Slide 27 - Our To-do List: Enrich</a:t>
            </a:r>
            <a:r>
              <a:rPr lang="en-US" sz="1400" b="1" dirty="0">
                <a:latin typeface="Verdana" panose="020B0604030504040204" pitchFamily="34" charset="0"/>
                <a:ea typeface="Verdana" panose="020B0604030504040204" pitchFamily="34" charset="0"/>
                <a:cs typeface="Verdana" panose="020B0604030504040204" pitchFamily="34" charset="0"/>
              </a:rPr>
              <a:t>!</a:t>
            </a:r>
            <a:endParaRPr lang="en-US" dirty="0"/>
          </a:p>
        </p:txBody>
      </p:sp>
      <p:sp>
        <p:nvSpPr>
          <p:cNvPr id="4" name="Slide Number Placeholder 3"/>
          <p:cNvSpPr>
            <a:spLocks noGrp="1"/>
          </p:cNvSpPr>
          <p:nvPr>
            <p:ph type="sldNum" sz="quarter" idx="10"/>
          </p:nvPr>
        </p:nvSpPr>
        <p:spPr/>
        <p:txBody>
          <a:bodyPr/>
          <a:lstStyle/>
          <a:p>
            <a:fld id="{AF90E4FA-4E10-446B-9895-FE2FE0D6953C}" type="slidenum">
              <a:rPr lang="en-US" smtClean="0"/>
              <a:t>66</a:t>
            </a:fld>
            <a:endParaRPr lang="en-US"/>
          </a:p>
        </p:txBody>
      </p:sp>
    </p:spTree>
    <p:extLst>
      <p:ext uri="{BB962C8B-B14F-4D97-AF65-F5344CB8AC3E}">
        <p14:creationId xmlns:p14="http://schemas.microsoft.com/office/powerpoint/2010/main" val="32860500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Verdana" panose="020B0604030504040204" pitchFamily="34" charset="0"/>
                <a:ea typeface="Verdana" panose="020B0604030504040204" pitchFamily="34" charset="0"/>
                <a:cs typeface="Verdana" panose="020B0604030504040204" pitchFamily="34" charset="0"/>
              </a:rPr>
              <a:t>3 minutes</a:t>
            </a:r>
          </a:p>
          <a:p>
            <a:r>
              <a:rPr lang="en-US" b="1" dirty="0">
                <a:latin typeface="Verdana" panose="020B0604030504040204" pitchFamily="34" charset="0"/>
                <a:ea typeface="Verdana" panose="020B0604030504040204" pitchFamily="34" charset="0"/>
                <a:cs typeface="Verdana" panose="020B0604030504040204" pitchFamily="34" charset="0"/>
              </a:rPr>
              <a:t>Page 10</a:t>
            </a:r>
          </a:p>
          <a:p>
            <a:r>
              <a:rPr lang="en-US" b="1" dirty="0">
                <a:latin typeface="Verdana" panose="020B0604030504040204" pitchFamily="34" charset="0"/>
                <a:ea typeface="Verdana" panose="020B0604030504040204" pitchFamily="34" charset="0"/>
                <a:cs typeface="Verdana" panose="020B0604030504040204" pitchFamily="34" charset="0"/>
              </a:rPr>
              <a:t>Facilitator’s Notes:</a:t>
            </a:r>
          </a:p>
          <a:p>
            <a:pPr eaLnBrk="1" hangingPunct="1"/>
            <a:r>
              <a:rPr lang="en-US" dirty="0">
                <a:latin typeface="Verdana" panose="020B0604030504040204" pitchFamily="34" charset="0"/>
                <a:ea typeface="Verdana" panose="020B0604030504040204" pitchFamily="34" charset="0"/>
                <a:cs typeface="Verdana" panose="020B0604030504040204" pitchFamily="34" charset="0"/>
              </a:rPr>
              <a:t>Mini-lecture:  Research tells us that students learn and retain more when they are more socially-sensitive. What can we do in our classrooms to help students become less ego-centric and more social-sensitive? </a:t>
            </a:r>
            <a:endParaRPr lang="en-US" b="1" dirty="0">
              <a:latin typeface="Verdana" panose="020B0604030504040204" pitchFamily="34" charset="0"/>
              <a:ea typeface="Verdana" panose="020B0604030504040204" pitchFamily="34" charset="0"/>
              <a:cs typeface="Verdana" panose="020B0604030504040204" pitchFamily="34" charset="0"/>
            </a:endParaRPr>
          </a:p>
          <a:p>
            <a:r>
              <a:rPr lang="en-US" b="1" dirty="0">
                <a:latin typeface="Verdana" panose="020B0604030504040204" pitchFamily="34" charset="0"/>
                <a:ea typeface="Verdana" panose="020B0604030504040204" pitchFamily="34" charset="0"/>
                <a:cs typeface="Verdana" panose="020B0604030504040204" pitchFamily="34" charset="0"/>
              </a:rPr>
              <a:t>Key Points</a:t>
            </a:r>
            <a:r>
              <a:rPr lang="en-US" dirty="0">
                <a:latin typeface="Verdana" panose="020B0604030504040204" pitchFamily="34" charset="0"/>
                <a:ea typeface="Verdana" panose="020B0604030504040204" pitchFamily="34" charset="0"/>
                <a:cs typeface="Verdana" panose="020B0604030504040204" pitchFamily="34" charset="0"/>
              </a:rPr>
              <a:t>:  In the past, people have questioned the links between the academic and the affective in the classroom, whether time spent on the affective, or social-emotional, aspects has any relation to students’ academic achievement.  One important discovery coming out of research are findings that as students develop and become more mature, more “socially sensitive”  and less “ego-centric,” they are better able to think abstractly, to look at problems from multiple points of view, and generally become more successful academically.  In short, there are direct connections between the affective and the academic in every classroom. </a:t>
            </a:r>
          </a:p>
          <a:p>
            <a:r>
              <a:rPr lang="en-US" dirty="0">
                <a:latin typeface="Verdana" panose="020B0604030504040204" pitchFamily="34" charset="0"/>
                <a:ea typeface="Verdana" panose="020B0604030504040204" pitchFamily="34" charset="0"/>
                <a:cs typeface="Verdana" panose="020B0604030504040204" pitchFamily="34" charset="0"/>
              </a:rPr>
              <a:t>There is strong evidence that educators have control over many factors that help students become more socially mature.  For example, one instructional strategy related to increasing students’ ability to be socially-sensitive is the use of </a:t>
            </a:r>
            <a:r>
              <a:rPr lang="en-US" i="1" dirty="0">
                <a:latin typeface="Verdana" panose="020B0604030504040204" pitchFamily="34" charset="0"/>
                <a:ea typeface="Verdana" panose="020B0604030504040204" pitchFamily="34" charset="0"/>
                <a:cs typeface="Verdana" panose="020B0604030504040204" pitchFamily="34" charset="0"/>
              </a:rPr>
              <a:t>cooperative small group learning</a:t>
            </a:r>
            <a:r>
              <a:rPr lang="en-US" dirty="0">
                <a:latin typeface="Verdana" panose="020B0604030504040204" pitchFamily="34" charset="0"/>
                <a:ea typeface="Verdana" panose="020B0604030504040204" pitchFamily="34" charset="0"/>
                <a:cs typeface="Verdana" panose="020B0604030504040204" pitchFamily="34" charset="0"/>
              </a:rPr>
              <a:t>, when students are taught cooperative behaviors as content, especially when they are taught these behaviors before participating in the groups to study the academic curriculum. </a:t>
            </a:r>
          </a:p>
          <a:p>
            <a:r>
              <a:rPr lang="en-US" b="1" dirty="0">
                <a:latin typeface="Verdana" panose="020B0604030504040204" pitchFamily="34" charset="0"/>
                <a:ea typeface="Verdana" panose="020B0604030504040204" pitchFamily="34" charset="0"/>
                <a:cs typeface="Verdana" panose="020B0604030504040204" pitchFamily="34" charset="0"/>
              </a:rPr>
              <a:t>Assign Reading: </a:t>
            </a:r>
            <a:r>
              <a:rPr lang="en-US" dirty="0">
                <a:latin typeface="Verdana" panose="020B0604030504040204" pitchFamily="34" charset="0"/>
                <a:ea typeface="Verdana" panose="020B0604030504040204" pitchFamily="34" charset="0"/>
                <a:cs typeface="Verdana" panose="020B0604030504040204" pitchFamily="34" charset="0"/>
              </a:rPr>
              <a:t>Assign the two paragraphs at the top of the page – “Teaching Social and Emotional Skills and Values as Content is Essential” </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b="1" dirty="0">
                <a:latin typeface="Verdana" panose="020B0604030504040204" pitchFamily="34" charset="0"/>
                <a:ea typeface="Verdana" panose="020B0604030504040204" pitchFamily="34" charset="0"/>
                <a:cs typeface="Verdana" panose="020B0604030504040204" pitchFamily="34" charset="0"/>
              </a:rPr>
              <a:t>Move to Slide 26 -  Activity Seven: Teaching Social Skills is Essential</a:t>
            </a:r>
          </a:p>
        </p:txBody>
      </p:sp>
      <p:sp>
        <p:nvSpPr>
          <p:cNvPr id="4" name="Slide Number Placeholder 3"/>
          <p:cNvSpPr>
            <a:spLocks noGrp="1"/>
          </p:cNvSpPr>
          <p:nvPr>
            <p:ph type="sldNum" sz="quarter" idx="10"/>
          </p:nvPr>
        </p:nvSpPr>
        <p:spPr/>
        <p:txBody>
          <a:bodyPr/>
          <a:lstStyle/>
          <a:p>
            <a:fld id="{AF90E4FA-4E10-446B-9895-FE2FE0D6953C}" type="slidenum">
              <a:rPr lang="en-US" smtClean="0"/>
              <a:t>68</a:t>
            </a:fld>
            <a:endParaRPr lang="en-US"/>
          </a:p>
        </p:txBody>
      </p:sp>
    </p:spTree>
    <p:extLst>
      <p:ext uri="{BB962C8B-B14F-4D97-AF65-F5344CB8AC3E}">
        <p14:creationId xmlns:p14="http://schemas.microsoft.com/office/powerpoint/2010/main" val="3834801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Verdana" panose="020B0604030504040204" pitchFamily="34" charset="0"/>
              </a:rPr>
              <a:t>Social and emotional learning begins at home</a:t>
            </a:r>
          </a:p>
        </p:txBody>
      </p:sp>
      <p:sp>
        <p:nvSpPr>
          <p:cNvPr id="4" name="Slide Number Placeholder 3"/>
          <p:cNvSpPr>
            <a:spLocks noGrp="1"/>
          </p:cNvSpPr>
          <p:nvPr>
            <p:ph type="sldNum" sz="quarter" idx="10"/>
          </p:nvPr>
        </p:nvSpPr>
        <p:spPr/>
        <p:txBody>
          <a:bodyPr/>
          <a:lstStyle/>
          <a:p>
            <a:fld id="{AF90E4FA-4E10-446B-9895-FE2FE0D6953C}" type="slidenum">
              <a:rPr lang="en-US" smtClean="0"/>
              <a:t>5</a:t>
            </a:fld>
            <a:endParaRPr lang="en-US" dirty="0"/>
          </a:p>
        </p:txBody>
      </p:sp>
    </p:spTree>
    <p:extLst>
      <p:ext uri="{BB962C8B-B14F-4D97-AF65-F5344CB8AC3E}">
        <p14:creationId xmlns:p14="http://schemas.microsoft.com/office/powerpoint/2010/main" val="23401724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648200"/>
          </a:xfrm>
        </p:spPr>
        <p:txBody>
          <a:bodyPr/>
          <a:lstStyle/>
          <a:p>
            <a:r>
              <a:rPr lang="en-US" sz="1100" dirty="0">
                <a:latin typeface="Verdana" panose="020B0604030504040204" pitchFamily="34" charset="0"/>
              </a:rPr>
              <a:t>The first brain (brain stem) is the seat of autonomic or automatic response, as well as the seat of habits. It connects us to our external world through our skin, our pores, and our nerves. It controls what impulses get recognized and passed along to the two higher levels. This brain learns through imitation, avoidance, and repetition until something becomes habitual. Information usually enters at this point without our conscious awareness. We can make much of this information conscious and use it to our benefit, as biofeedback and hypnosis have shown us.</a:t>
            </a:r>
          </a:p>
          <a:p>
            <a:endParaRPr lang="en-US" sz="1100" dirty="0">
              <a:latin typeface="Verdana" panose="020B0604030504040204" pitchFamily="34" charset="0"/>
            </a:endParaRPr>
          </a:p>
          <a:p>
            <a:r>
              <a:rPr lang="en-US" sz="1100" dirty="0">
                <a:latin typeface="Verdana" panose="020B0604030504040204" pitchFamily="34" charset="0"/>
              </a:rPr>
              <a:t>The emotional brain (limbic system) helps us know what things to approach and what to avoid by guiding our preferences. As we move through life and have more experiences, we have stronger intuitions, hunches, and gut reactions because more things are stored in the limbic warehouse. We have “learned” from experience. Intuition is emotional learning gained over many years; a 14 year old has little intuition because he or she has not experienced enough life to make connections between experiences. As we mature, we accumulate more reliable emotional data that can offer us valuable clues and guide our behavior, providing we become aware of its existence and learn how to interpret it. Unfortunately, many adults have been taught to ignore this type of information.</a:t>
            </a:r>
          </a:p>
          <a:p>
            <a:endParaRPr lang="en-US" sz="1100" dirty="0">
              <a:latin typeface="Verdana" panose="020B0604030504040204" pitchFamily="34" charset="0"/>
            </a:endParaRPr>
          </a:p>
          <a:p>
            <a:r>
              <a:rPr lang="en-US" sz="1100" dirty="0">
                <a:latin typeface="Verdana" panose="020B0604030504040204" pitchFamily="34" charset="0"/>
              </a:rPr>
              <a:t>The rational brain (neocortex) assists us with functions related to thinking and language: planning, questioning, making decisions, solving problems, and generating new ideas. This layer is connected to the emotional brain with millions of connections, allowing the emotional and the thinking brains to influence one another in a myriad of ways and providing rich data on which to draw conclusions and initiate action.</a:t>
            </a:r>
          </a:p>
          <a:p>
            <a:endParaRPr lang="en-US" dirty="0"/>
          </a:p>
          <a:p>
            <a:endParaRPr lang="en-US" dirty="0"/>
          </a:p>
        </p:txBody>
      </p:sp>
      <p:sp>
        <p:nvSpPr>
          <p:cNvPr id="4" name="Slide Number Placeholder 3"/>
          <p:cNvSpPr>
            <a:spLocks noGrp="1"/>
          </p:cNvSpPr>
          <p:nvPr>
            <p:ph type="sldNum" sz="quarter" idx="10"/>
          </p:nvPr>
        </p:nvSpPr>
        <p:spPr/>
        <p:txBody>
          <a:bodyPr/>
          <a:lstStyle/>
          <a:p>
            <a:fld id="{AF90E4FA-4E10-446B-9895-FE2FE0D6953C}" type="slidenum">
              <a:rPr lang="en-US" smtClean="0"/>
              <a:t>71</a:t>
            </a:fld>
            <a:endParaRPr lang="en-US"/>
          </a:p>
        </p:txBody>
      </p:sp>
    </p:spTree>
    <p:extLst>
      <p:ext uri="{BB962C8B-B14F-4D97-AF65-F5344CB8AC3E}">
        <p14:creationId xmlns:p14="http://schemas.microsoft.com/office/powerpoint/2010/main" val="16057460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0E4FA-4E10-446B-9895-FE2FE0D6953C}" type="slidenum">
              <a:rPr lang="en-US" smtClean="0"/>
              <a:t>72</a:t>
            </a:fld>
            <a:endParaRPr lang="en-US"/>
          </a:p>
        </p:txBody>
      </p:sp>
    </p:spTree>
    <p:extLst>
      <p:ext uri="{BB962C8B-B14F-4D97-AF65-F5344CB8AC3E}">
        <p14:creationId xmlns:p14="http://schemas.microsoft.com/office/powerpoint/2010/main" val="19668016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a:latin typeface="Verdana" panose="020B0604030504040204" pitchFamily="34" charset="0"/>
              </a:rPr>
              <a:t>For example: Impulse control directly correlates to sleep---teens with</a:t>
            </a:r>
            <a:r>
              <a:rPr lang="en-US" baseline="0" dirty="0">
                <a:latin typeface="Verdana" panose="020B0604030504040204" pitchFamily="34" charset="0"/>
              </a:rPr>
              <a:t> less sleep are more susceptible to risky choices.</a:t>
            </a:r>
          </a:p>
          <a:p>
            <a:pPr>
              <a:lnSpc>
                <a:spcPct val="150000"/>
              </a:lnSpc>
            </a:pPr>
            <a:endParaRPr lang="en-US" baseline="0" dirty="0">
              <a:latin typeface="Verdana" panose="020B0604030504040204" pitchFamily="34" charset="0"/>
            </a:endParaRPr>
          </a:p>
          <a:p>
            <a:pPr>
              <a:lnSpc>
                <a:spcPct val="150000"/>
              </a:lnSpc>
            </a:pPr>
            <a:r>
              <a:rPr lang="en-US" baseline="0" dirty="0">
                <a:latin typeface="Verdana" panose="020B0604030504040204" pitchFamily="34" charset="0"/>
              </a:rPr>
              <a:t>Movement is another way our body influences our brain. Brain area is prefrontal cortex which is seat of executive function and emotional regulation. Five minutes of physical activity shifts our brain toward allowing us to resist temptation.</a:t>
            </a:r>
            <a:endParaRPr lang="en-US" dirty="0">
              <a:latin typeface="Verdana" panose="020B0604030504040204" pitchFamily="34" charset="0"/>
            </a:endParaRPr>
          </a:p>
        </p:txBody>
      </p:sp>
      <p:sp>
        <p:nvSpPr>
          <p:cNvPr id="4" name="Slide Number Placeholder 3"/>
          <p:cNvSpPr>
            <a:spLocks noGrp="1"/>
          </p:cNvSpPr>
          <p:nvPr>
            <p:ph type="sldNum" sz="quarter" idx="10"/>
          </p:nvPr>
        </p:nvSpPr>
        <p:spPr/>
        <p:txBody>
          <a:bodyPr/>
          <a:lstStyle/>
          <a:p>
            <a:fld id="{AF90E4FA-4E10-446B-9895-FE2FE0D6953C}" type="slidenum">
              <a:rPr lang="en-US" smtClean="0"/>
              <a:t>75</a:t>
            </a:fld>
            <a:endParaRPr lang="en-US"/>
          </a:p>
        </p:txBody>
      </p:sp>
    </p:spTree>
    <p:extLst>
      <p:ext uri="{BB962C8B-B14F-4D97-AF65-F5344CB8AC3E}">
        <p14:creationId xmlns:p14="http://schemas.microsoft.com/office/powerpoint/2010/main" val="39036166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latin typeface="Verdana" panose="020B0604030504040204" pitchFamily="34" charset="0"/>
              </a:rPr>
              <a:t>Based on the stage of their brain development, adolescents are more likely to:</a:t>
            </a:r>
          </a:p>
          <a:p>
            <a:endParaRPr lang="en-US" sz="1200" dirty="0">
              <a:solidFill>
                <a:prstClr val="black"/>
              </a:solidFill>
              <a:latin typeface="Verdana" panose="020B0604030504040204" pitchFamily="34" charset="0"/>
            </a:endParaRPr>
          </a:p>
          <a:p>
            <a:pPr marL="171450" lvl="0" indent="-171450">
              <a:buFont typeface="Arial" panose="020B0604020202020204" pitchFamily="34" charset="0"/>
              <a:buChar char="•"/>
            </a:pPr>
            <a:r>
              <a:rPr lang="en-US" dirty="0">
                <a:latin typeface="Verdana" panose="020B0604030504040204" pitchFamily="34" charset="0"/>
              </a:rPr>
              <a:t>act on impulse</a:t>
            </a:r>
          </a:p>
          <a:p>
            <a:pPr marL="171450" lvl="0" indent="-171450">
              <a:buFont typeface="Arial" panose="020B0604020202020204" pitchFamily="34" charset="0"/>
              <a:buChar char="•"/>
            </a:pPr>
            <a:r>
              <a:rPr lang="en-US" dirty="0">
                <a:latin typeface="Verdana" panose="020B0604030504040204" pitchFamily="34" charset="0"/>
              </a:rPr>
              <a:t>misread or misinterpret social cues and emotions</a:t>
            </a:r>
          </a:p>
          <a:p>
            <a:pPr marL="171450" lvl="0" indent="-171450">
              <a:buFont typeface="Arial" panose="020B0604020202020204" pitchFamily="34" charset="0"/>
              <a:buChar char="•"/>
            </a:pPr>
            <a:r>
              <a:rPr lang="en-US" dirty="0">
                <a:latin typeface="Verdana" panose="020B0604030504040204" pitchFamily="34" charset="0"/>
              </a:rPr>
              <a:t>get into accidents of all kinds</a:t>
            </a:r>
          </a:p>
          <a:p>
            <a:pPr marL="171450" lvl="0" indent="-171450">
              <a:buFont typeface="Arial" panose="020B0604020202020204" pitchFamily="34" charset="0"/>
              <a:buChar char="•"/>
            </a:pPr>
            <a:r>
              <a:rPr lang="en-US" dirty="0">
                <a:latin typeface="Verdana" panose="020B0604030504040204" pitchFamily="34" charset="0"/>
              </a:rPr>
              <a:t>get involved in fights</a:t>
            </a:r>
          </a:p>
          <a:p>
            <a:pPr marL="171450" lvl="0" indent="-171450">
              <a:buFont typeface="Arial" panose="020B0604020202020204" pitchFamily="34" charset="0"/>
              <a:buChar char="•"/>
            </a:pPr>
            <a:r>
              <a:rPr lang="en-US" dirty="0">
                <a:latin typeface="Verdana" panose="020B0604030504040204" pitchFamily="34" charset="0"/>
              </a:rPr>
              <a:t>engage in dangerous or risky behavior</a:t>
            </a:r>
          </a:p>
          <a:p>
            <a:endParaRPr lang="en-US" dirty="0">
              <a:latin typeface="Verdana" panose="020B0604030504040204" pitchFamily="34" charset="0"/>
            </a:endParaRPr>
          </a:p>
          <a:p>
            <a:r>
              <a:rPr lang="en-US" dirty="0">
                <a:latin typeface="Verdana" panose="020B0604030504040204" pitchFamily="34" charset="0"/>
              </a:rPr>
              <a:t>Adolescents are less likely to:</a:t>
            </a:r>
          </a:p>
          <a:p>
            <a:pPr marL="171450" lvl="0" indent="-171450">
              <a:buFont typeface="Arial" panose="020B0604020202020204" pitchFamily="34" charset="0"/>
              <a:buChar char="•"/>
            </a:pPr>
            <a:r>
              <a:rPr lang="en-US" dirty="0">
                <a:latin typeface="Verdana" panose="020B0604030504040204" pitchFamily="34" charset="0"/>
              </a:rPr>
              <a:t>think before they act</a:t>
            </a:r>
          </a:p>
          <a:p>
            <a:pPr marL="171450" lvl="0" indent="-171450">
              <a:buFont typeface="Arial" panose="020B0604020202020204" pitchFamily="34" charset="0"/>
              <a:buChar char="•"/>
            </a:pPr>
            <a:r>
              <a:rPr lang="en-US" dirty="0">
                <a:latin typeface="Verdana" panose="020B0604030504040204" pitchFamily="34" charset="0"/>
              </a:rPr>
              <a:t>pause to consider the consequences of their actions</a:t>
            </a:r>
          </a:p>
          <a:p>
            <a:pPr marL="171450" lvl="0" indent="-171450">
              <a:buFont typeface="Arial" panose="020B0604020202020204" pitchFamily="34" charset="0"/>
              <a:buChar char="•"/>
            </a:pPr>
            <a:r>
              <a:rPr lang="en-US" dirty="0">
                <a:latin typeface="Verdana" panose="020B0604030504040204" pitchFamily="34" charset="0"/>
              </a:rPr>
              <a:t>change their dangerous or inappropriate behaviors</a:t>
            </a:r>
          </a:p>
        </p:txBody>
      </p:sp>
      <p:sp>
        <p:nvSpPr>
          <p:cNvPr id="4" name="Slide Number Placeholder 3"/>
          <p:cNvSpPr>
            <a:spLocks noGrp="1"/>
          </p:cNvSpPr>
          <p:nvPr>
            <p:ph type="sldNum" sz="quarter" idx="10"/>
          </p:nvPr>
        </p:nvSpPr>
        <p:spPr/>
        <p:txBody>
          <a:bodyPr/>
          <a:lstStyle/>
          <a:p>
            <a:fld id="{AF90E4FA-4E10-446B-9895-FE2FE0D6953C}" type="slidenum">
              <a:rPr lang="en-US" smtClean="0"/>
              <a:t>78</a:t>
            </a:fld>
            <a:endParaRPr lang="en-US"/>
          </a:p>
        </p:txBody>
      </p:sp>
    </p:spTree>
    <p:extLst>
      <p:ext uri="{BB962C8B-B14F-4D97-AF65-F5344CB8AC3E}">
        <p14:creationId xmlns:p14="http://schemas.microsoft.com/office/powerpoint/2010/main" val="14113228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1200" b="0" i="0" kern="1200" dirty="0">
                <a:solidFill>
                  <a:schemeClr val="tx1"/>
                </a:solidFill>
                <a:effectLst/>
                <a:latin typeface="Verdana" panose="020B0604030504040204" pitchFamily="34" charset="0"/>
              </a:rPr>
              <a:t>Brains subjected to toxic stress have underdeveloped neural connections in areas of the brain most important for successful learning and behavior in school and the workplace. Source: Radley et al (2004); Bock et al (2005). Credit: Center on the Developing Child.</a:t>
            </a:r>
            <a:endParaRPr lang="en-US" dirty="0">
              <a:latin typeface="Verdana" panose="020B0604030504040204" pitchFamily="34" charset="0"/>
            </a:endParaRPr>
          </a:p>
        </p:txBody>
      </p:sp>
      <p:sp>
        <p:nvSpPr>
          <p:cNvPr id="4" name="Slide Number Placeholder 3"/>
          <p:cNvSpPr>
            <a:spLocks noGrp="1"/>
          </p:cNvSpPr>
          <p:nvPr>
            <p:ph type="sldNum" sz="quarter" idx="10"/>
          </p:nvPr>
        </p:nvSpPr>
        <p:spPr/>
        <p:txBody>
          <a:bodyPr/>
          <a:lstStyle/>
          <a:p>
            <a:fld id="{AF90E4FA-4E10-446B-9895-FE2FE0D6953C}" type="slidenum">
              <a:rPr lang="en-US" smtClean="0"/>
              <a:t>80</a:t>
            </a:fld>
            <a:endParaRPr lang="en-US"/>
          </a:p>
        </p:txBody>
      </p:sp>
    </p:spTree>
    <p:extLst>
      <p:ext uri="{BB962C8B-B14F-4D97-AF65-F5344CB8AC3E}">
        <p14:creationId xmlns:p14="http://schemas.microsoft.com/office/powerpoint/2010/main" val="5637720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a:effectLst/>
                <a:latin typeface="Verdana" panose="020B0604030504040204" pitchFamily="34" charset="0"/>
              </a:rPr>
              <a:t>You may have heard that the brain is plastic. As you know. the brain is not made of plastic…Neuroplasticity, or brain plasticity, refers to the brain’s ability to CHANGE throughout life. The human brain has the amazing ability to reorganize itself by forming new connections between brain cells (neurons).</a:t>
            </a:r>
          </a:p>
          <a:p>
            <a:pPr>
              <a:lnSpc>
                <a:spcPct val="150000"/>
              </a:lnSpc>
            </a:pPr>
            <a:r>
              <a:rPr lang="en-US" dirty="0">
                <a:effectLst/>
                <a:latin typeface="Verdana" panose="020B0604030504040204" pitchFamily="34" charset="0"/>
              </a:rPr>
              <a:t>In addition to genetic factors, the environment in which a person lives, as well as the actions of that person, play a significant role in plasticity.</a:t>
            </a:r>
          </a:p>
          <a:p>
            <a:pPr>
              <a:lnSpc>
                <a:spcPct val="150000"/>
              </a:lnSpc>
            </a:pPr>
            <a:r>
              <a:rPr lang="en-US" dirty="0">
                <a:effectLst/>
                <a:latin typeface="Verdana" panose="020B0604030504040204" pitchFamily="34" charset="0"/>
              </a:rPr>
              <a:t>Neuroplasticity occurs in the brain:</a:t>
            </a:r>
          </a:p>
          <a:p>
            <a:pPr>
              <a:lnSpc>
                <a:spcPct val="150000"/>
              </a:lnSpc>
            </a:pPr>
            <a:r>
              <a:rPr lang="en-US" dirty="0">
                <a:effectLst/>
                <a:latin typeface="Verdana" panose="020B0604030504040204" pitchFamily="34" charset="0"/>
              </a:rPr>
              <a:t>1- At the beginning of life: when the immature brain organizes itself.</a:t>
            </a:r>
          </a:p>
          <a:p>
            <a:pPr>
              <a:lnSpc>
                <a:spcPct val="150000"/>
              </a:lnSpc>
            </a:pPr>
            <a:r>
              <a:rPr lang="en-US" dirty="0">
                <a:effectLst/>
                <a:latin typeface="Verdana" panose="020B0604030504040204" pitchFamily="34" charset="0"/>
              </a:rPr>
              <a:t>2- In case of brain injury: to compensate for lost functions or maximize remaining functions.</a:t>
            </a:r>
          </a:p>
          <a:p>
            <a:pPr>
              <a:lnSpc>
                <a:spcPct val="150000"/>
              </a:lnSpc>
            </a:pPr>
            <a:r>
              <a:rPr lang="en-US" dirty="0">
                <a:effectLst/>
                <a:latin typeface="Verdana" panose="020B0604030504040204" pitchFamily="34" charset="0"/>
              </a:rPr>
              <a:t>3- Through adulthood: whenever something new is learned and memorized</a:t>
            </a:r>
          </a:p>
        </p:txBody>
      </p:sp>
      <p:sp>
        <p:nvSpPr>
          <p:cNvPr id="4" name="Slide Number Placeholder 3"/>
          <p:cNvSpPr>
            <a:spLocks noGrp="1"/>
          </p:cNvSpPr>
          <p:nvPr>
            <p:ph type="sldNum" sz="quarter" idx="10"/>
          </p:nvPr>
        </p:nvSpPr>
        <p:spPr/>
        <p:txBody>
          <a:bodyPr/>
          <a:lstStyle/>
          <a:p>
            <a:fld id="{AF90E4FA-4E10-446B-9895-FE2FE0D6953C}" type="slidenum">
              <a:rPr lang="en-US" smtClean="0"/>
              <a:t>81</a:t>
            </a:fld>
            <a:endParaRPr lang="en-US"/>
          </a:p>
        </p:txBody>
      </p:sp>
    </p:spTree>
    <p:extLst>
      <p:ext uri="{BB962C8B-B14F-4D97-AF65-F5344CB8AC3E}">
        <p14:creationId xmlns:p14="http://schemas.microsoft.com/office/powerpoint/2010/main" val="2631505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Verdana" panose="020B0604030504040204" pitchFamily="34" charset="0"/>
                <a:ea typeface="Verdana" panose="020B0604030504040204" pitchFamily="34" charset="0"/>
                <a:cs typeface="Verdana" panose="020B0604030504040204" pitchFamily="34" charset="0"/>
              </a:rPr>
              <a:t>7 minutes</a:t>
            </a:r>
          </a:p>
          <a:p>
            <a:r>
              <a:rPr lang="en-US" b="1" dirty="0">
                <a:latin typeface="Verdana" panose="020B0604030504040204" pitchFamily="34" charset="0"/>
                <a:ea typeface="Verdana" panose="020B0604030504040204" pitchFamily="34" charset="0"/>
                <a:cs typeface="Verdana" panose="020B0604030504040204" pitchFamily="34" charset="0"/>
              </a:rPr>
              <a:t>Page 8</a:t>
            </a:r>
          </a:p>
          <a:p>
            <a:r>
              <a:rPr lang="en-US" b="1" dirty="0">
                <a:latin typeface="Verdana" panose="020B0604030504040204" pitchFamily="34" charset="0"/>
                <a:ea typeface="Verdana" panose="020B0604030504040204" pitchFamily="34" charset="0"/>
                <a:cs typeface="Verdana" panose="020B0604030504040204" pitchFamily="34" charset="0"/>
              </a:rPr>
              <a:t>Facilitator Notes:</a:t>
            </a:r>
          </a:p>
          <a:p>
            <a:r>
              <a:rPr lang="en-US" dirty="0">
                <a:latin typeface="Verdana" panose="020B0604030504040204" pitchFamily="34" charset="0"/>
                <a:ea typeface="Verdana" panose="020B0604030504040204" pitchFamily="34" charset="0"/>
                <a:cs typeface="Verdana" panose="020B0604030504040204" pitchFamily="34" charset="0"/>
              </a:rPr>
              <a:t>Ask participants to follow the directions on the slide.</a:t>
            </a:r>
          </a:p>
          <a:p>
            <a:r>
              <a:rPr lang="en-US" b="1" dirty="0">
                <a:latin typeface="Verdana" panose="020B0604030504040204" pitchFamily="34" charset="0"/>
                <a:ea typeface="Verdana" panose="020B0604030504040204" pitchFamily="34" charset="0"/>
                <a:cs typeface="Verdana" panose="020B0604030504040204" pitchFamily="34" charset="0"/>
              </a:rPr>
              <a:t>Debrief:  </a:t>
            </a:r>
          </a:p>
          <a:p>
            <a:pPr marL="223548" indent="-223548">
              <a:buFont typeface="+mj-lt"/>
              <a:buAutoNum type="arabicPeriod"/>
            </a:pPr>
            <a:r>
              <a:rPr lang="en-US" dirty="0">
                <a:latin typeface="Verdana" panose="020B0604030504040204" pitchFamily="34" charset="0"/>
                <a:ea typeface="Verdana" panose="020B0604030504040204" pitchFamily="34" charset="0"/>
                <a:cs typeface="Verdana" panose="020B0604030504040204" pitchFamily="34" charset="0"/>
              </a:rPr>
              <a:t>What are key words in the first sentence of the paragraph?  What are key words in the second sentence?  What are the key words in the third and last sentence?</a:t>
            </a:r>
          </a:p>
          <a:p>
            <a:pPr marL="223548" indent="-223548">
              <a:buFont typeface="+mj-lt"/>
              <a:buAutoNum type="arabicPeriod"/>
            </a:pPr>
            <a:r>
              <a:rPr lang="en-US" dirty="0">
                <a:latin typeface="Verdana" panose="020B0604030504040204" pitchFamily="34" charset="0"/>
                <a:ea typeface="Verdana" panose="020B0604030504040204" pitchFamily="34" charset="0"/>
                <a:cs typeface="Verdana" panose="020B0604030504040204" pitchFamily="34" charset="0"/>
              </a:rPr>
              <a:t>What kinds of places should schools be, according to research? (Take 2 or 3 responses, only, to save time. Record points on newsprint and post.)</a:t>
            </a:r>
          </a:p>
          <a:p>
            <a:pPr marL="223548" indent="-223548">
              <a:buFont typeface="+mj-lt"/>
              <a:buAutoNum type="arabicPeriod"/>
            </a:pPr>
            <a:endParaRPr lang="en-US" dirty="0">
              <a:latin typeface="Verdana" panose="020B0604030504040204" pitchFamily="34" charset="0"/>
              <a:ea typeface="Verdana" panose="020B0604030504040204" pitchFamily="34" charset="0"/>
              <a:cs typeface="Verdana" panose="020B0604030504040204" pitchFamily="34" charset="0"/>
            </a:endParaRPr>
          </a:p>
          <a:p>
            <a:r>
              <a:rPr lang="en-US" b="1" dirty="0">
                <a:latin typeface="Verdana" panose="020B0604030504040204" pitchFamily="34" charset="0"/>
                <a:ea typeface="Verdana" panose="020B0604030504040204" pitchFamily="34" charset="0"/>
                <a:cs typeface="Verdana" panose="020B0604030504040204" pitchFamily="34" charset="0"/>
              </a:rPr>
              <a:t>Transition:  </a:t>
            </a:r>
            <a:r>
              <a:rPr lang="en-US" dirty="0">
                <a:latin typeface="Verdana" panose="020B0604030504040204" pitchFamily="34" charset="0"/>
                <a:ea typeface="Verdana" panose="020B0604030504040204" pitchFamily="34" charset="0"/>
                <a:cs typeface="Verdana" panose="020B0604030504040204" pitchFamily="34" charset="0"/>
              </a:rPr>
              <a:t>Let’s move to look at more research in order to discover HOW we can turn schools into the kinds of places they SHOULD be, beginning with perceptions and wishes as revealed in research.</a:t>
            </a:r>
          </a:p>
          <a:p>
            <a:endParaRPr lang="en-US" dirty="0">
              <a:latin typeface="Verdana" panose="020B0604030504040204" pitchFamily="34" charset="0"/>
              <a:ea typeface="Verdana" panose="020B0604030504040204" pitchFamily="34" charset="0"/>
              <a:cs typeface="Verdana" panose="020B0604030504040204" pitchFamily="34" charset="0"/>
            </a:endParaRPr>
          </a:p>
          <a:p>
            <a:pPr algn="ctr"/>
            <a:r>
              <a:rPr lang="en-US" b="1" dirty="0">
                <a:latin typeface="Verdana" panose="020B0604030504040204" pitchFamily="34" charset="0"/>
                <a:ea typeface="Verdana" panose="020B0604030504040204" pitchFamily="34" charset="0"/>
                <a:cs typeface="Verdana" panose="020B0604030504040204" pitchFamily="34" charset="0"/>
              </a:rPr>
              <a:t>Move to Slide 18 - Research Overview: What Teachers See as Caring</a:t>
            </a:r>
          </a:p>
        </p:txBody>
      </p:sp>
      <p:sp>
        <p:nvSpPr>
          <p:cNvPr id="4" name="Slide Number Placeholder 3"/>
          <p:cNvSpPr>
            <a:spLocks noGrp="1"/>
          </p:cNvSpPr>
          <p:nvPr>
            <p:ph type="sldNum" sz="quarter" idx="10"/>
          </p:nvPr>
        </p:nvSpPr>
        <p:spPr/>
        <p:txBody>
          <a:bodyPr/>
          <a:lstStyle/>
          <a:p>
            <a:fld id="{AF90E4FA-4E10-446B-9895-FE2FE0D6953C}" type="slidenum">
              <a:rPr lang="en-US" smtClean="0"/>
              <a:t>83</a:t>
            </a:fld>
            <a:endParaRPr lang="en-US"/>
          </a:p>
        </p:txBody>
      </p:sp>
    </p:spTree>
    <p:extLst>
      <p:ext uri="{BB962C8B-B14F-4D97-AF65-F5344CB8AC3E}">
        <p14:creationId xmlns:p14="http://schemas.microsoft.com/office/powerpoint/2010/main" val="21563585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i="1" dirty="0">
                <a:latin typeface="Verdana" panose="020B0604030504040204" pitchFamily="34" charset="0"/>
              </a:rPr>
              <a:t>Social and emotional learning is one of the most important strategies available to promote student success and effective school reform. Extensive evaluations have found that social and emotional learning enhances</a:t>
            </a:r>
            <a:r>
              <a:rPr lang="en-US" b="1" i="1" dirty="0">
                <a:latin typeface="Verdana" panose="020B0604030504040204" pitchFamily="34" charset="0"/>
              </a:rPr>
              <a:t> academic achievement</a:t>
            </a:r>
            <a:r>
              <a:rPr lang="en-US" i="1" dirty="0">
                <a:latin typeface="Verdana" panose="020B0604030504040204" pitchFamily="34" charset="0"/>
              </a:rPr>
              <a:t>, helps students develop </a:t>
            </a:r>
            <a:r>
              <a:rPr lang="en-US" b="1" i="1" dirty="0">
                <a:latin typeface="Verdana" panose="020B0604030504040204" pitchFamily="34" charset="0"/>
              </a:rPr>
              <a:t>self-management</a:t>
            </a:r>
            <a:r>
              <a:rPr lang="en-US" i="1" dirty="0">
                <a:latin typeface="Verdana" panose="020B0604030504040204" pitchFamily="34" charset="0"/>
              </a:rPr>
              <a:t> and </a:t>
            </a:r>
            <a:r>
              <a:rPr lang="en-US" b="1" i="1" dirty="0">
                <a:latin typeface="Verdana" panose="020B0604030504040204" pitchFamily="34" charset="0"/>
              </a:rPr>
              <a:t>self-control</a:t>
            </a:r>
            <a:r>
              <a:rPr lang="en-US" i="1" dirty="0">
                <a:latin typeface="Verdana" panose="020B0604030504040204" pitchFamily="34" charset="0"/>
              </a:rPr>
              <a:t>, improves </a:t>
            </a:r>
            <a:r>
              <a:rPr lang="en-US" b="1" i="1" dirty="0">
                <a:latin typeface="Verdana" panose="020B0604030504040204" pitchFamily="34" charset="0"/>
              </a:rPr>
              <a:t>relationships</a:t>
            </a:r>
            <a:r>
              <a:rPr lang="en-US" i="1" dirty="0">
                <a:latin typeface="Verdana" panose="020B0604030504040204" pitchFamily="34" charset="0"/>
              </a:rPr>
              <a:t> at all levels of the school-community, reduces conflict among students, improves teachers’ classroom management, and helps young people to be healthier and more successful in school and life.” ~The Collaborative for Academic, Social and Emotional Learning</a:t>
            </a:r>
            <a:endParaRPr lang="en-US" dirty="0">
              <a:latin typeface="Verdan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fld id="{AF90E4FA-4E10-446B-9895-FE2FE0D6953C}" type="slidenum">
              <a:rPr lang="en-US" smtClean="0"/>
              <a:t>85</a:t>
            </a:fld>
            <a:endParaRPr lang="en-US" dirty="0"/>
          </a:p>
        </p:txBody>
      </p:sp>
    </p:spTree>
    <p:extLst>
      <p:ext uri="{BB962C8B-B14F-4D97-AF65-F5344CB8AC3E}">
        <p14:creationId xmlns:p14="http://schemas.microsoft.com/office/powerpoint/2010/main" val="34372636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Verdana" panose="020B0604030504040204" pitchFamily="34" charset="0"/>
              </a:rPr>
              <a:t>Every  school has a:</a:t>
            </a:r>
          </a:p>
          <a:p>
            <a:endParaRPr lang="en-US" altLang="en-US" sz="1200" dirty="0">
              <a:latin typeface="Verdana" panose="020B0604030504040204" pitchFamily="34" charset="0"/>
            </a:endParaRPr>
          </a:p>
          <a:p>
            <a:r>
              <a:rPr lang="en-US" altLang="en-US" sz="1200" dirty="0">
                <a:latin typeface="Verdana" panose="020B0604030504040204" pitchFamily="34" charset="0"/>
              </a:rPr>
              <a:t>Formal culture  = (job descriptions, traditions, mission statement, and values defined by symbols, school mascot, school song</a:t>
            </a:r>
          </a:p>
          <a:p>
            <a:endParaRPr lang="en-US" altLang="en-US" sz="1200" dirty="0">
              <a:latin typeface="Verdana" panose="020B0604030504040204" pitchFamily="34" charset="0"/>
            </a:endParaRPr>
          </a:p>
          <a:p>
            <a:r>
              <a:rPr lang="en-US" altLang="en-US" sz="1200" dirty="0">
                <a:latin typeface="Verdana" panose="020B0604030504040204" pitchFamily="34" charset="0"/>
              </a:rPr>
              <a:t>Informal culture  = How people interact with each other, share information, how work gets done and by whom</a:t>
            </a:r>
          </a:p>
          <a:p>
            <a:endParaRPr lang="en-US" altLang="en-US" sz="1200" dirty="0">
              <a:latin typeface="Verdana" panose="020B0604030504040204" pitchFamily="34" charset="0"/>
            </a:endParaRPr>
          </a:p>
          <a:p>
            <a:r>
              <a:rPr lang="en-US" altLang="en-US" sz="1200" dirty="0">
                <a:latin typeface="Verdana" panose="020B0604030504040204" pitchFamily="34" charset="0"/>
              </a:rPr>
              <a:t>Subcultures  = grade levels. Departments, young teachers/old teachers ; jocks/nerds</a:t>
            </a:r>
          </a:p>
          <a:p>
            <a:endParaRPr lang="en-US" altLang="en-US" sz="1200" dirty="0">
              <a:latin typeface="Verdana" panose="020B0604030504040204" pitchFamily="34" charset="0"/>
            </a:endParaRPr>
          </a:p>
          <a:p>
            <a:pPr eaLnBrk="1" hangingPunct="1">
              <a:lnSpc>
                <a:spcPct val="80000"/>
              </a:lnSpc>
            </a:pPr>
            <a:r>
              <a:rPr lang="en-US" altLang="en-US" sz="1200" b="1" dirty="0">
                <a:latin typeface="Verdana" panose="020B0604030504040204" pitchFamily="34" charset="0"/>
              </a:rPr>
              <a:t>Family culture. </a:t>
            </a:r>
            <a:r>
              <a:rPr lang="en-US" altLang="en-US" sz="1200" dirty="0">
                <a:latin typeface="Verdana" panose="020B0604030504040204" pitchFamily="34" charset="0"/>
              </a:rPr>
              <a:t>A school that is a family or a team. The most important element is concern for each other, and staff commitment to students and their culture is common. </a:t>
            </a:r>
          </a:p>
          <a:p>
            <a:pPr eaLnBrk="1" hangingPunct="1">
              <a:lnSpc>
                <a:spcPct val="80000"/>
              </a:lnSpc>
            </a:pPr>
            <a:endParaRPr lang="en-US" altLang="en-US" sz="1200" dirty="0">
              <a:latin typeface="Verdana" panose="020B0604030504040204" pitchFamily="34" charset="0"/>
            </a:endParaRPr>
          </a:p>
          <a:p>
            <a:pPr eaLnBrk="1" hangingPunct="1">
              <a:lnSpc>
                <a:spcPct val="80000"/>
              </a:lnSpc>
            </a:pPr>
            <a:r>
              <a:rPr lang="en-US" altLang="en-US" sz="1200" b="1" dirty="0">
                <a:latin typeface="Verdana" panose="020B0604030504040204" pitchFamily="34" charset="0"/>
              </a:rPr>
              <a:t>Machine culture.</a:t>
            </a:r>
            <a:r>
              <a:rPr lang="en-US" altLang="en-US" sz="1200" dirty="0">
                <a:latin typeface="Verdana" panose="020B0604030504040204" pitchFamily="34" charset="0"/>
              </a:rPr>
              <a:t> A school that runs like a well-oiled machine. The focus is on precision rather than on nurturing learners. </a:t>
            </a:r>
          </a:p>
          <a:p>
            <a:pPr eaLnBrk="1" hangingPunct="1">
              <a:lnSpc>
                <a:spcPct val="80000"/>
              </a:lnSpc>
            </a:pPr>
            <a:endParaRPr lang="en-US" altLang="en-US" sz="1200" dirty="0">
              <a:latin typeface="Verdana" panose="020B0604030504040204" pitchFamily="34" charset="0"/>
            </a:endParaRPr>
          </a:p>
          <a:p>
            <a:pPr eaLnBrk="1" hangingPunct="1">
              <a:lnSpc>
                <a:spcPct val="80000"/>
              </a:lnSpc>
            </a:pPr>
            <a:r>
              <a:rPr lang="en-US" altLang="en-US" sz="1200" b="1" dirty="0">
                <a:latin typeface="Verdana" panose="020B0604030504040204" pitchFamily="34" charset="0"/>
              </a:rPr>
              <a:t>Cabaret culture.</a:t>
            </a:r>
            <a:r>
              <a:rPr lang="en-US" altLang="en-US" sz="1200" dirty="0">
                <a:latin typeface="Verdana" panose="020B0604030504040204" pitchFamily="34" charset="0"/>
              </a:rPr>
              <a:t> A circus-type culture. The relationships and status in the school come from theatrical practices. These schools are "all show and no go." </a:t>
            </a:r>
          </a:p>
          <a:p>
            <a:pPr eaLnBrk="1" hangingPunct="1">
              <a:lnSpc>
                <a:spcPct val="80000"/>
              </a:lnSpc>
            </a:pPr>
            <a:endParaRPr lang="en-US" altLang="en-US" sz="1200" dirty="0">
              <a:latin typeface="Verdana" panose="020B0604030504040204" pitchFamily="34" charset="0"/>
            </a:endParaRPr>
          </a:p>
          <a:p>
            <a:pPr eaLnBrk="1" hangingPunct="1">
              <a:lnSpc>
                <a:spcPct val="80000"/>
              </a:lnSpc>
            </a:pPr>
            <a:r>
              <a:rPr lang="en-US" altLang="en-US" sz="1200" b="1" dirty="0">
                <a:latin typeface="Verdana" panose="020B0604030504040204" pitchFamily="34" charset="0"/>
              </a:rPr>
              <a:t>Little Shop of Horrors.</a:t>
            </a:r>
            <a:r>
              <a:rPr lang="en-US" altLang="en-US" sz="1200" dirty="0">
                <a:latin typeface="Verdana" panose="020B0604030504040204" pitchFamily="34" charset="0"/>
              </a:rPr>
              <a:t> The school culture is viewed as unpredictable. Tension and stress abound. People view it as a prison. They have no </a:t>
            </a:r>
            <a:r>
              <a:rPr lang="en-US" altLang="en-US" sz="1200" dirty="0"/>
              <a:t>choice but to function or try to escape. </a:t>
            </a:r>
          </a:p>
        </p:txBody>
      </p:sp>
      <p:sp>
        <p:nvSpPr>
          <p:cNvPr id="4" name="Slide Number Placeholder 3"/>
          <p:cNvSpPr>
            <a:spLocks noGrp="1"/>
          </p:cNvSpPr>
          <p:nvPr>
            <p:ph type="sldNum" sz="quarter" idx="10"/>
          </p:nvPr>
        </p:nvSpPr>
        <p:spPr/>
        <p:txBody>
          <a:bodyPr/>
          <a:lstStyle/>
          <a:p>
            <a:fld id="{AF90E4FA-4E10-446B-9895-FE2FE0D6953C}" type="slidenum">
              <a:rPr lang="en-US" smtClean="0"/>
              <a:t>86</a:t>
            </a:fld>
            <a:endParaRPr lang="en-US"/>
          </a:p>
        </p:txBody>
      </p:sp>
    </p:spTree>
    <p:extLst>
      <p:ext uri="{BB962C8B-B14F-4D97-AF65-F5344CB8AC3E}">
        <p14:creationId xmlns:p14="http://schemas.microsoft.com/office/powerpoint/2010/main" val="5605887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Climate is to a school what personality is to an individual</a:t>
            </a:r>
          </a:p>
          <a:p>
            <a:endParaRPr lang="en-US" altLang="en-US" dirty="0"/>
          </a:p>
          <a:p>
            <a:pPr>
              <a:defRPr/>
            </a:pPr>
            <a:r>
              <a:rPr lang="en-US" sz="1200" dirty="0"/>
              <a:t>The communication of its beliefs, norms, and values through various behaviors and interactions and their effects on others, with the primary focus being on students. </a:t>
            </a:r>
          </a:p>
          <a:p>
            <a:pPr marL="0" indent="0">
              <a:buFontTx/>
              <a:buNone/>
              <a:defRPr/>
            </a:pPr>
            <a:endParaRPr lang="en-US" sz="1200" dirty="0"/>
          </a:p>
          <a:p>
            <a:pPr>
              <a:defRPr/>
            </a:pPr>
            <a:r>
              <a:rPr lang="en-US" sz="1200" dirty="0"/>
              <a:t>Is driven by and reflected in the daily interaction of staff, administration, support staff, students and the outside community.</a:t>
            </a:r>
          </a:p>
        </p:txBody>
      </p:sp>
      <p:sp>
        <p:nvSpPr>
          <p:cNvPr id="4" name="Slide Number Placeholder 3"/>
          <p:cNvSpPr>
            <a:spLocks noGrp="1"/>
          </p:cNvSpPr>
          <p:nvPr>
            <p:ph type="sldNum" sz="quarter" idx="10"/>
          </p:nvPr>
        </p:nvSpPr>
        <p:spPr/>
        <p:txBody>
          <a:bodyPr/>
          <a:lstStyle/>
          <a:p>
            <a:fld id="{AF90E4FA-4E10-446B-9895-FE2FE0D6953C}" type="slidenum">
              <a:rPr lang="en-US" smtClean="0"/>
              <a:t>87</a:t>
            </a:fld>
            <a:endParaRPr lang="en-US"/>
          </a:p>
        </p:txBody>
      </p:sp>
    </p:spTree>
    <p:extLst>
      <p:ext uri="{BB962C8B-B14F-4D97-AF65-F5344CB8AC3E}">
        <p14:creationId xmlns:p14="http://schemas.microsoft.com/office/powerpoint/2010/main" val="238853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AF90E4FA-4E10-446B-9895-FE2FE0D6953C}" type="slidenum">
              <a:rPr lang="en-US" smtClean="0"/>
              <a:t>6</a:t>
            </a:fld>
            <a:endParaRPr lang="en-US" dirty="0"/>
          </a:p>
        </p:txBody>
      </p:sp>
    </p:spTree>
    <p:extLst>
      <p:ext uri="{BB962C8B-B14F-4D97-AF65-F5344CB8AC3E}">
        <p14:creationId xmlns:p14="http://schemas.microsoft.com/office/powerpoint/2010/main" val="7782436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Verdana" panose="020B0604030504040204" pitchFamily="34" charset="0"/>
                <a:ea typeface="Verdana" panose="020B0604030504040204" pitchFamily="34" charset="0"/>
                <a:cs typeface="Verdana" panose="020B0604030504040204" pitchFamily="34" charset="0"/>
              </a:rPr>
              <a:t>3 minutes</a:t>
            </a:r>
          </a:p>
          <a:p>
            <a:r>
              <a:rPr lang="en-US" sz="1400" b="1" dirty="0">
                <a:latin typeface="Verdana" panose="020B0604030504040204" pitchFamily="34" charset="0"/>
                <a:ea typeface="Verdana" panose="020B0604030504040204" pitchFamily="34" charset="0"/>
                <a:cs typeface="Verdana" panose="020B0604030504040204" pitchFamily="34" charset="0"/>
              </a:rPr>
              <a:t>Facilitator Notes:</a:t>
            </a:r>
          </a:p>
          <a:p>
            <a:pPr eaLnBrk="1" hangingPunct="1"/>
            <a:r>
              <a:rPr lang="en-US" dirty="0">
                <a:latin typeface="Verdana" panose="020B0604030504040204" pitchFamily="34" charset="0"/>
                <a:ea typeface="Verdana" panose="020B0604030504040204" pitchFamily="34" charset="0"/>
                <a:cs typeface="Verdana" panose="020B0604030504040204" pitchFamily="34" charset="0"/>
              </a:rPr>
              <a:t>Whole group to focus on quote – Use this slide as a transition.</a:t>
            </a:r>
          </a:p>
          <a:p>
            <a:pPr eaLnBrk="1" hangingPunct="1"/>
            <a:endParaRPr lang="en-US" dirty="0">
              <a:latin typeface="Verdana" panose="020B0604030504040204" pitchFamily="34" charset="0"/>
              <a:ea typeface="Verdana" panose="020B0604030504040204" pitchFamily="34" charset="0"/>
              <a:cs typeface="Verdana" panose="020B0604030504040204" pitchFamily="34" charset="0"/>
            </a:endParaRPr>
          </a:p>
          <a:p>
            <a:pPr eaLnBrk="1" hangingPunct="1"/>
            <a:r>
              <a:rPr lang="en-US" b="1" dirty="0">
                <a:latin typeface="Verdana" panose="020B0604030504040204" pitchFamily="34" charset="0"/>
                <a:ea typeface="Verdana" panose="020B0604030504040204" pitchFamily="34" charset="0"/>
                <a:cs typeface="Verdana" panose="020B0604030504040204" pitchFamily="34" charset="0"/>
              </a:rPr>
              <a:t>Say:</a:t>
            </a:r>
            <a:r>
              <a:rPr lang="en-US" dirty="0">
                <a:latin typeface="Verdana" panose="020B0604030504040204" pitchFamily="34" charset="0"/>
                <a:ea typeface="Verdana" panose="020B0604030504040204" pitchFamily="34" charset="0"/>
                <a:cs typeface="Verdana" panose="020B0604030504040204" pitchFamily="34" charset="0"/>
              </a:rPr>
              <a:t>  Research findings reveal that when our classrooms or schools address all 3 of these needs – the whole human being – our students are more </a:t>
            </a:r>
            <a:r>
              <a:rPr lang="en-US" u="sng" dirty="0">
                <a:latin typeface="Verdana" panose="020B0604030504040204" pitchFamily="34" charset="0"/>
                <a:ea typeface="Verdana" panose="020B0604030504040204" pitchFamily="34" charset="0"/>
                <a:cs typeface="Verdana" panose="020B0604030504040204" pitchFamily="34" charset="0"/>
              </a:rPr>
              <a:t>engaged</a:t>
            </a:r>
            <a:r>
              <a:rPr lang="en-US" dirty="0">
                <a:latin typeface="Verdana" panose="020B0604030504040204" pitchFamily="34" charset="0"/>
                <a:ea typeface="Verdana" panose="020B0604030504040204" pitchFamily="34" charset="0"/>
                <a:cs typeface="Verdana" panose="020B0604030504040204" pitchFamily="34" charset="0"/>
              </a:rPr>
              <a:t> in academic work.  When they are more engaged in this way, they </a:t>
            </a:r>
            <a:r>
              <a:rPr lang="en-US" u="sng" dirty="0">
                <a:latin typeface="Verdana" panose="020B0604030504040204" pitchFamily="34" charset="0"/>
                <a:ea typeface="Verdana" panose="020B0604030504040204" pitchFamily="34" charset="0"/>
                <a:cs typeface="Verdana" panose="020B0604030504040204" pitchFamily="34" charset="0"/>
              </a:rPr>
              <a:t>learn in greater depth and breadth</a:t>
            </a:r>
            <a:r>
              <a:rPr lang="en-US" dirty="0">
                <a:latin typeface="Verdana" panose="020B0604030504040204" pitchFamily="34" charset="0"/>
                <a:ea typeface="Verdana" panose="020B0604030504040204" pitchFamily="34" charset="0"/>
                <a:cs typeface="Verdana" panose="020B0604030504040204" pitchFamily="34" charset="0"/>
              </a:rPr>
              <a:t>, and consequently move closer to realizing their potential as students.</a:t>
            </a:r>
          </a:p>
          <a:p>
            <a:pPr eaLnBrk="1" hangingPunct="1"/>
            <a:endParaRPr lang="en-US" dirty="0">
              <a:latin typeface="Verdana" panose="020B0604030504040204" pitchFamily="34" charset="0"/>
              <a:ea typeface="Verdana" panose="020B0604030504040204" pitchFamily="34" charset="0"/>
              <a:cs typeface="Verdana" panose="020B0604030504040204" pitchFamily="34" charset="0"/>
            </a:endParaRPr>
          </a:p>
          <a:p>
            <a:pPr algn="ctr" eaLnBrk="1" hangingPunct="1"/>
            <a:endParaRPr lang="en-US" sz="1400" b="1" dirty="0">
              <a:latin typeface="Verdana" panose="020B0604030504040204" pitchFamily="34" charset="0"/>
              <a:ea typeface="Verdana" panose="020B0604030504040204" pitchFamily="34" charset="0"/>
              <a:cs typeface="Verdana" panose="020B0604030504040204" pitchFamily="34" charset="0"/>
            </a:endParaRPr>
          </a:p>
          <a:p>
            <a:pPr eaLnBrk="1" hangingPunct="1"/>
            <a:r>
              <a:rPr lang="en-US" sz="1400" b="1" dirty="0">
                <a:latin typeface="Verdana" panose="020B0604030504040204" pitchFamily="34" charset="0"/>
                <a:ea typeface="Verdana" panose="020B0604030504040204" pitchFamily="34" charset="0"/>
                <a:cs typeface="Verdana" panose="020B0604030504040204" pitchFamily="34" charset="0"/>
              </a:rPr>
              <a:t>Move to Slide 32 - Three Basic Needs Defined</a:t>
            </a:r>
          </a:p>
        </p:txBody>
      </p:sp>
      <p:sp>
        <p:nvSpPr>
          <p:cNvPr id="4" name="Slide Number Placeholder 3"/>
          <p:cNvSpPr>
            <a:spLocks noGrp="1"/>
          </p:cNvSpPr>
          <p:nvPr>
            <p:ph type="sldNum" sz="quarter" idx="10"/>
          </p:nvPr>
        </p:nvSpPr>
        <p:spPr/>
        <p:txBody>
          <a:bodyPr/>
          <a:lstStyle/>
          <a:p>
            <a:fld id="{AF90E4FA-4E10-446B-9895-FE2FE0D6953C}" type="slidenum">
              <a:rPr lang="en-US" smtClean="0"/>
              <a:t>92</a:t>
            </a:fld>
            <a:endParaRPr lang="en-US"/>
          </a:p>
        </p:txBody>
      </p:sp>
    </p:spTree>
    <p:extLst>
      <p:ext uri="{BB962C8B-B14F-4D97-AF65-F5344CB8AC3E}">
        <p14:creationId xmlns:p14="http://schemas.microsoft.com/office/powerpoint/2010/main" val="36863708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latin typeface="Verdana" panose="020B0604030504040204" pitchFamily="34" charset="0"/>
                <a:ea typeface="Verdana" panose="020B0604030504040204" pitchFamily="34" charset="0"/>
                <a:cs typeface="Verdana" panose="020B0604030504040204" pitchFamily="34" charset="0"/>
              </a:rPr>
              <a:t>8 minutes</a:t>
            </a:r>
          </a:p>
          <a:p>
            <a:r>
              <a:rPr lang="en-US" sz="1600" b="1" dirty="0">
                <a:latin typeface="Verdana" panose="020B0604030504040204" pitchFamily="34" charset="0"/>
                <a:ea typeface="Verdana" panose="020B0604030504040204" pitchFamily="34" charset="0"/>
                <a:cs typeface="Verdana" panose="020B0604030504040204" pitchFamily="34" charset="0"/>
              </a:rPr>
              <a:t>Pages 15-16</a:t>
            </a:r>
          </a:p>
          <a:p>
            <a:r>
              <a:rPr lang="en-US" sz="1600" b="1" dirty="0">
                <a:latin typeface="Verdana" panose="020B0604030504040204" pitchFamily="34" charset="0"/>
                <a:ea typeface="Verdana" panose="020B0604030504040204" pitchFamily="34" charset="0"/>
                <a:cs typeface="Verdana" panose="020B0604030504040204" pitchFamily="34" charset="0"/>
              </a:rPr>
              <a:t>Facilitator Notes:</a:t>
            </a:r>
          </a:p>
          <a:p>
            <a:pPr eaLnBrk="1" hangingPunct="1">
              <a:lnSpc>
                <a:spcPct val="90000"/>
              </a:lnSpc>
            </a:pPr>
            <a:r>
              <a:rPr lang="en-US" sz="1200" b="1" dirty="0">
                <a:latin typeface="Verdana" panose="020B0604030504040204" pitchFamily="34" charset="0"/>
                <a:ea typeface="Verdana" panose="020B0604030504040204" pitchFamily="34" charset="0"/>
                <a:cs typeface="Verdana" panose="020B0604030504040204" pitchFamily="34" charset="0"/>
              </a:rPr>
              <a:t>Mini-lecture:</a:t>
            </a:r>
            <a:r>
              <a:rPr lang="en-US" sz="1200" dirty="0">
                <a:latin typeface="Verdana" panose="020B0604030504040204" pitchFamily="34" charset="0"/>
                <a:ea typeface="Verdana" panose="020B0604030504040204" pitchFamily="34" charset="0"/>
                <a:cs typeface="Verdana" panose="020B0604030504040204" pitchFamily="34" charset="0"/>
              </a:rPr>
              <a:t>  Decades of research affirm that human beings of all ages are more successful when these three interrelated and interdependent needs are met within the social context of a classroom, school, or other social environment.  </a:t>
            </a:r>
          </a:p>
          <a:p>
            <a:pPr eaLnBrk="1" hangingPunct="1">
              <a:lnSpc>
                <a:spcPct val="90000"/>
              </a:lnSpc>
            </a:pPr>
            <a:r>
              <a:rPr lang="en-US" sz="1200" b="1" dirty="0">
                <a:latin typeface="Verdana" panose="020B0604030504040204" pitchFamily="34" charset="0"/>
                <a:ea typeface="Verdana" panose="020B0604030504040204" pitchFamily="34" charset="0"/>
                <a:cs typeface="Verdana" panose="020B0604030504040204" pitchFamily="34" charset="0"/>
              </a:rPr>
              <a:t>Assign Reading:</a:t>
            </a:r>
            <a:r>
              <a:rPr lang="en-US" sz="1200" dirty="0">
                <a:latin typeface="Verdana" panose="020B0604030504040204" pitchFamily="34" charset="0"/>
                <a:ea typeface="Verdana" panose="020B0604030504040204" pitchFamily="34" charset="0"/>
                <a:cs typeface="Verdana" panose="020B0604030504040204" pitchFamily="34" charset="0"/>
              </a:rPr>
              <a:t>  Ask participants to read “Three Basic Needs” in their handbook, pages 15-16.</a:t>
            </a:r>
          </a:p>
          <a:p>
            <a:pPr eaLnBrk="1" hangingPunct="1">
              <a:lnSpc>
                <a:spcPct val="90000"/>
              </a:lnSpc>
            </a:pPr>
            <a:r>
              <a:rPr lang="en-US" sz="1200" b="1" dirty="0">
                <a:latin typeface="Verdana" panose="020B0604030504040204" pitchFamily="34" charset="0"/>
                <a:ea typeface="Verdana" panose="020B0604030504040204" pitchFamily="34" charset="0"/>
                <a:cs typeface="Verdana" panose="020B0604030504040204" pitchFamily="34" charset="0"/>
              </a:rPr>
              <a:t>Discussion:  </a:t>
            </a:r>
            <a:r>
              <a:rPr lang="en-US" sz="1200" dirty="0">
                <a:latin typeface="Verdana" panose="020B0604030504040204" pitchFamily="34" charset="0"/>
                <a:ea typeface="Verdana" panose="020B0604030504040204" pitchFamily="34" charset="0"/>
                <a:cs typeface="Verdana" panose="020B0604030504040204" pitchFamily="34" charset="0"/>
              </a:rPr>
              <a:t>Ensure that participants understand these three concepts in preparation for the next activities. One way is to ask them to define each in turn.</a:t>
            </a:r>
          </a:p>
          <a:p>
            <a:pPr marL="167661" indent="-167661">
              <a:lnSpc>
                <a:spcPct val="90000"/>
              </a:lnSpc>
              <a:buFont typeface="Arial" panose="020B0604020202020204" pitchFamily="34" charset="0"/>
              <a:buChar char="•"/>
            </a:pPr>
            <a:r>
              <a:rPr lang="en-US" sz="1200" b="1" dirty="0">
                <a:latin typeface="Verdana" panose="020B0604030504040204" pitchFamily="34" charset="0"/>
                <a:ea typeface="Verdana" panose="020B0604030504040204" pitchFamily="34" charset="0"/>
                <a:cs typeface="Verdana" panose="020B0604030504040204" pitchFamily="34" charset="0"/>
              </a:rPr>
              <a:t>Competence</a:t>
            </a:r>
            <a:r>
              <a:rPr lang="en-US" sz="1200" dirty="0">
                <a:latin typeface="Verdana" panose="020B0604030504040204" pitchFamily="34" charset="0"/>
                <a:ea typeface="Verdana" panose="020B0604030504040204" pitchFamily="34" charset="0"/>
                <a:cs typeface="Verdana" panose="020B0604030504040204" pitchFamily="34" charset="0"/>
              </a:rPr>
              <a:t> means knowing you have the skills and knowledge it takes to problem-solve successfully on a large percentage of the challenges you face, even if it means simply knowing where to go to find the answers at least half the time. Competence in a classroom may mean, for example, you know how to complete different tasks, either social or academic. It also means you know how to get the teacher’s attention without getting in trouble. It means you know how to resolve a variety of conflicts. It means you believe that the brain isn’t fixed in intelligence – that you can expand your abilities, skills, and knowledge.</a:t>
            </a:r>
          </a:p>
          <a:p>
            <a:pPr marL="167661" indent="-167661">
              <a:lnSpc>
                <a:spcPct val="90000"/>
              </a:lnSpc>
              <a:buFont typeface="Arial" panose="020B0604020202020204" pitchFamily="34" charset="0"/>
              <a:buChar char="•"/>
            </a:pPr>
            <a:r>
              <a:rPr lang="en-US" sz="1200" b="1" dirty="0">
                <a:latin typeface="Verdana" panose="020B0604030504040204" pitchFamily="34" charset="0"/>
                <a:ea typeface="Verdana" panose="020B0604030504040204" pitchFamily="34" charset="0"/>
                <a:cs typeface="Verdana" panose="020B0604030504040204" pitchFamily="34" charset="0"/>
              </a:rPr>
              <a:t>Autonomy</a:t>
            </a:r>
            <a:r>
              <a:rPr lang="en-US" sz="1200" dirty="0">
                <a:latin typeface="Verdana" panose="020B0604030504040204" pitchFamily="34" charset="0"/>
                <a:ea typeface="Verdana" panose="020B0604030504040204" pitchFamily="34" charset="0"/>
                <a:cs typeface="Verdana" panose="020B0604030504040204" pitchFamily="34" charset="0"/>
              </a:rPr>
              <a:t> is interrelated with the other two needs, and high-level autonomy means you have the skills and knowledge to operate successfully within the social context. This also means we know ourselves and can judge our own performance—and knowing ourselves means we have a sense of relatedness within the group.</a:t>
            </a:r>
          </a:p>
          <a:p>
            <a:pPr marL="167661" indent="-167661">
              <a:lnSpc>
                <a:spcPct val="90000"/>
              </a:lnSpc>
              <a:buFont typeface="Arial" panose="020B0604020202020204" pitchFamily="34" charset="0"/>
              <a:buChar char="•"/>
            </a:pPr>
            <a:r>
              <a:rPr lang="en-US" sz="1200" dirty="0">
                <a:latin typeface="Verdana" panose="020B0604030504040204" pitchFamily="34" charset="0"/>
                <a:ea typeface="Verdana" panose="020B0604030504040204" pitchFamily="34" charset="0"/>
                <a:cs typeface="Verdana" panose="020B0604030504040204" pitchFamily="34" charset="0"/>
              </a:rPr>
              <a:t> </a:t>
            </a:r>
            <a:r>
              <a:rPr lang="en-US" sz="1200" b="1" dirty="0">
                <a:latin typeface="Verdana" panose="020B0604030504040204" pitchFamily="34" charset="0"/>
                <a:ea typeface="Verdana" panose="020B0604030504040204" pitchFamily="34" charset="0"/>
                <a:cs typeface="Verdana" panose="020B0604030504040204" pitchFamily="34" charset="0"/>
              </a:rPr>
              <a:t>Relatedness</a:t>
            </a:r>
            <a:r>
              <a:rPr lang="en-US" sz="1200" dirty="0">
                <a:latin typeface="Verdana" panose="020B0604030504040204" pitchFamily="34" charset="0"/>
                <a:ea typeface="Verdana" panose="020B0604030504040204" pitchFamily="34" charset="0"/>
                <a:cs typeface="Verdana" panose="020B0604030504040204" pitchFamily="34" charset="0"/>
              </a:rPr>
              <a:t> allows us to learn about ourselves and our world through our interactions with others. Relatedness in a classroom, for example, allows us to get the teacher’s attention, ask for help, or make a mistake in front of the others in the room without fear. It also means that we have something of value to contribute to the group as well as to receive something of value from the group. </a:t>
            </a:r>
          </a:p>
          <a:p>
            <a:pPr marL="167661" indent="-167661">
              <a:lnSpc>
                <a:spcPct val="90000"/>
              </a:lnSpc>
              <a:buFont typeface="Arial" panose="020B0604020202020204" pitchFamily="34" charset="0"/>
              <a:buChar char="•"/>
            </a:pPr>
            <a:endParaRPr lang="en-US" sz="1200"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90000"/>
              </a:lnSpc>
            </a:pPr>
            <a:r>
              <a:rPr lang="en-US" sz="1600" b="1" dirty="0">
                <a:latin typeface="Verdana" panose="020B0604030504040204" pitchFamily="34" charset="0"/>
                <a:ea typeface="Verdana" panose="020B0604030504040204" pitchFamily="34" charset="0"/>
                <a:cs typeface="Verdana" panose="020B0604030504040204" pitchFamily="34" charset="0"/>
              </a:rPr>
              <a:t>Move to Slide 33 - Three Basic Needs Described</a:t>
            </a:r>
          </a:p>
        </p:txBody>
      </p:sp>
      <p:sp>
        <p:nvSpPr>
          <p:cNvPr id="4" name="Slide Number Placeholder 3"/>
          <p:cNvSpPr>
            <a:spLocks noGrp="1"/>
          </p:cNvSpPr>
          <p:nvPr>
            <p:ph type="sldNum" sz="quarter" idx="10"/>
          </p:nvPr>
        </p:nvSpPr>
        <p:spPr/>
        <p:txBody>
          <a:bodyPr/>
          <a:lstStyle/>
          <a:p>
            <a:fld id="{AF90E4FA-4E10-446B-9895-FE2FE0D6953C}" type="slidenum">
              <a:rPr lang="en-US" smtClean="0"/>
              <a:t>93</a:t>
            </a:fld>
            <a:endParaRPr lang="en-US"/>
          </a:p>
        </p:txBody>
      </p:sp>
    </p:spTree>
    <p:extLst>
      <p:ext uri="{BB962C8B-B14F-4D97-AF65-F5344CB8AC3E}">
        <p14:creationId xmlns:p14="http://schemas.microsoft.com/office/powerpoint/2010/main" val="39645982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Verdana" panose="020B0604030504040204" pitchFamily="34" charset="0"/>
                <a:ea typeface="Verdana" panose="020B0604030504040204" pitchFamily="34" charset="0"/>
                <a:cs typeface="Verdana" panose="020B0604030504040204" pitchFamily="34" charset="0"/>
              </a:rPr>
              <a:t>6 minutes</a:t>
            </a:r>
          </a:p>
          <a:p>
            <a:r>
              <a:rPr lang="en-US" b="1" dirty="0">
                <a:latin typeface="Verdana" panose="020B0604030504040204" pitchFamily="34" charset="0"/>
                <a:ea typeface="Verdana" panose="020B0604030504040204" pitchFamily="34" charset="0"/>
                <a:cs typeface="Verdana" panose="020B0604030504040204" pitchFamily="34" charset="0"/>
              </a:rPr>
              <a:t>Page 17</a:t>
            </a:r>
          </a:p>
          <a:p>
            <a:r>
              <a:rPr lang="en-US" b="1" dirty="0">
                <a:latin typeface="Verdana" panose="020B0604030504040204" pitchFamily="34" charset="0"/>
                <a:ea typeface="Verdana" panose="020B0604030504040204" pitchFamily="34" charset="0"/>
                <a:cs typeface="Verdana" panose="020B0604030504040204" pitchFamily="34" charset="0"/>
              </a:rPr>
              <a:t>Facilitator Notes:</a:t>
            </a:r>
          </a:p>
          <a:p>
            <a:r>
              <a:rPr lang="en-US" dirty="0">
                <a:latin typeface="Verdana" panose="020B0604030504040204" pitchFamily="34" charset="0"/>
                <a:ea typeface="Verdana" panose="020B0604030504040204" pitchFamily="34" charset="0"/>
                <a:cs typeface="Verdana" panose="020B0604030504040204" pitchFamily="34" charset="0"/>
              </a:rPr>
              <a:t>Mini-lecture:</a:t>
            </a:r>
            <a:r>
              <a:rPr lang="en-US" b="1" dirty="0">
                <a:latin typeface="Verdana" panose="020B0604030504040204" pitchFamily="34" charset="0"/>
                <a:ea typeface="Verdana" panose="020B0604030504040204" pitchFamily="34" charset="0"/>
                <a:cs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This research is an affirmation that we need to create a healthy learning environment, we need to ensure that we establish a </a:t>
            </a:r>
            <a:r>
              <a:rPr lang="en-US" i="1" dirty="0">
                <a:latin typeface="Verdana" panose="020B0604030504040204" pitchFamily="34" charset="0"/>
                <a:ea typeface="Verdana" panose="020B0604030504040204" pitchFamily="34" charset="0"/>
                <a:cs typeface="Verdana" panose="020B0604030504040204" pitchFamily="34" charset="0"/>
              </a:rPr>
              <a:t>predictable environment</a:t>
            </a:r>
            <a:r>
              <a:rPr lang="en-US" dirty="0">
                <a:latin typeface="Verdana" panose="020B0604030504040204" pitchFamily="34" charset="0"/>
                <a:ea typeface="Verdana" panose="020B0604030504040204" pitchFamily="34" charset="0"/>
                <a:cs typeface="Verdana" panose="020B0604030504040204" pitchFamily="34" charset="0"/>
              </a:rPr>
              <a:t>. Researchers have found that good teachers tend to structure their classrooms through such things as rules and procedures and instructional strategies chosen to fit our students’ specific needs in order to help students feel competent and comfortable.</a:t>
            </a:r>
          </a:p>
          <a:p>
            <a:pPr eaLnBrk="1" hangingPunct="1"/>
            <a:r>
              <a:rPr lang="en-US" dirty="0">
                <a:latin typeface="Verdana" panose="020B0604030504040204" pitchFamily="34" charset="0"/>
                <a:ea typeface="Verdana" panose="020B0604030504040204" pitchFamily="34" charset="0"/>
                <a:cs typeface="Verdana" panose="020B0604030504040204" pitchFamily="34" charset="0"/>
              </a:rPr>
              <a:t>For example, researchers observed that good teachers teach rules and procedures as content. They enforce them consistently and fairly, and they help students learn the reasons behind the rules.   They make sure that students know how to get their teacher’s attention. Students are taught things like how to get an assignment that was given when they were away from the classroom.  They’re taught how to behave when they’re frustrated and can’t solve a problem, or how to greet a new student coming into the classroom. </a:t>
            </a:r>
            <a:r>
              <a:rPr lang="en-US" i="1" dirty="0">
                <a:latin typeface="Verdana" panose="020B0604030504040204" pitchFamily="34" charset="0"/>
                <a:ea typeface="Verdana" panose="020B0604030504040204" pitchFamily="34" charset="0"/>
                <a:cs typeface="Verdana" panose="020B0604030504040204" pitchFamily="34" charset="0"/>
              </a:rPr>
              <a:t>Students learn to feel a sense of competence in the classroom – socially and academically. </a:t>
            </a:r>
            <a:r>
              <a:rPr lang="en-US" dirty="0">
                <a:latin typeface="Verdana" panose="020B0604030504040204" pitchFamily="34" charset="0"/>
                <a:ea typeface="Verdana" panose="020B0604030504040204" pitchFamily="34" charset="0"/>
                <a:cs typeface="Verdana" panose="020B0604030504040204" pitchFamily="34" charset="0"/>
              </a:rPr>
              <a:t> Teachers need to prepare students for success in lessons.</a:t>
            </a:r>
            <a:endParaRPr lang="en-US" i="1" dirty="0">
              <a:latin typeface="Verdana" panose="020B0604030504040204" pitchFamily="34" charset="0"/>
              <a:ea typeface="Verdana" panose="020B0604030504040204" pitchFamily="34" charset="0"/>
              <a:cs typeface="Verdana" panose="020B0604030504040204" pitchFamily="34" charset="0"/>
            </a:endParaRPr>
          </a:p>
          <a:p>
            <a:pPr eaLnBrk="1" hangingPunct="1"/>
            <a:r>
              <a:rPr lang="en-US" b="1" dirty="0">
                <a:latin typeface="Verdana" panose="020B0604030504040204" pitchFamily="34" charset="0"/>
                <a:ea typeface="Verdana" panose="020B0604030504040204" pitchFamily="34" charset="0"/>
                <a:cs typeface="Verdana" panose="020B0604030504040204" pitchFamily="34" charset="0"/>
              </a:rPr>
              <a:t>Popcorn a Guided Practice: </a:t>
            </a:r>
            <a:r>
              <a:rPr lang="en-US" dirty="0">
                <a:latin typeface="Verdana" panose="020B0604030504040204" pitchFamily="34" charset="0"/>
                <a:ea typeface="Verdana" panose="020B0604030504040204" pitchFamily="34" charset="0"/>
                <a:cs typeface="Verdana" panose="020B0604030504040204" pitchFamily="34" charset="0"/>
              </a:rPr>
              <a:t>Name one thing students need to know to feel competent.</a:t>
            </a:r>
          </a:p>
          <a:p>
            <a:pPr eaLnBrk="1" hangingPunct="1"/>
            <a:r>
              <a:rPr lang="en-US" b="1" dirty="0">
                <a:latin typeface="Verdana" panose="020B0604030504040204" pitchFamily="34" charset="0"/>
                <a:ea typeface="Verdana" panose="020B0604030504040204" pitchFamily="34" charset="0"/>
                <a:cs typeface="Verdana" panose="020B0604030504040204" pitchFamily="34" charset="0"/>
              </a:rPr>
              <a:t>Independent Practice:  </a:t>
            </a:r>
            <a:r>
              <a:rPr lang="en-US" dirty="0">
                <a:latin typeface="Verdana" panose="020B0604030504040204" pitchFamily="34" charset="0"/>
                <a:ea typeface="Verdana" panose="020B0604030504040204" pitchFamily="34" charset="0"/>
                <a:cs typeface="Verdana" panose="020B0604030504040204" pitchFamily="34" charset="0"/>
              </a:rPr>
              <a:t>In Table Groups, respond to the question in Box 1, Competence. Jot down notes in the box.</a:t>
            </a:r>
          </a:p>
          <a:p>
            <a:pPr eaLnBrk="1" hangingPunct="1"/>
            <a:r>
              <a:rPr lang="en-US" b="1" dirty="0">
                <a:latin typeface="Verdana" panose="020B0604030504040204" pitchFamily="34" charset="0"/>
                <a:ea typeface="Verdana" panose="020B0604030504040204" pitchFamily="34" charset="0"/>
                <a:cs typeface="Verdana" panose="020B0604030504040204" pitchFamily="34" charset="0"/>
              </a:rPr>
              <a:t>Debrief:  </a:t>
            </a:r>
            <a:r>
              <a:rPr lang="en-US" dirty="0">
                <a:latin typeface="Verdana" panose="020B0604030504040204" pitchFamily="34" charset="0"/>
                <a:ea typeface="Verdana" panose="020B0604030504040204" pitchFamily="34" charset="0"/>
                <a:cs typeface="Verdana" panose="020B0604030504040204" pitchFamily="34" charset="0"/>
              </a:rPr>
              <a:t>Get 1-2 sample responses from Table Groups.</a:t>
            </a:r>
            <a:endParaRPr lang="en-US" b="1" dirty="0">
              <a:latin typeface="Verdana" panose="020B0604030504040204" pitchFamily="34" charset="0"/>
              <a:ea typeface="Verdana" panose="020B0604030504040204" pitchFamily="34" charset="0"/>
              <a:cs typeface="Verdana" panose="020B0604030504040204" pitchFamily="34" charset="0"/>
            </a:endParaRPr>
          </a:p>
          <a:p>
            <a:pPr eaLnBrk="1" hangingPunct="1"/>
            <a:endParaRPr lang="en-US" b="1" dirty="0">
              <a:latin typeface="Verdana" panose="020B0604030504040204" pitchFamily="34" charset="0"/>
              <a:ea typeface="Verdana" panose="020B0604030504040204" pitchFamily="34" charset="0"/>
              <a:cs typeface="Verdana" panose="020B0604030504040204" pitchFamily="34" charset="0"/>
            </a:endParaRPr>
          </a:p>
          <a:p>
            <a:pPr eaLnBrk="1" hangingPunct="1"/>
            <a:r>
              <a:rPr lang="en-US" b="1" dirty="0">
                <a:latin typeface="Verdana" panose="020B0604030504040204" pitchFamily="34" charset="0"/>
                <a:ea typeface="Verdana" panose="020B0604030504040204" pitchFamily="34" charset="0"/>
                <a:cs typeface="Verdana" panose="020B0604030504040204" pitchFamily="34" charset="0"/>
              </a:rPr>
              <a:t>Move to Slide 35 - Autonomy Support</a:t>
            </a:r>
            <a:endParaRPr lang="en-US" dirty="0"/>
          </a:p>
        </p:txBody>
      </p:sp>
      <p:sp>
        <p:nvSpPr>
          <p:cNvPr id="4" name="Slide Number Placeholder 3"/>
          <p:cNvSpPr>
            <a:spLocks noGrp="1"/>
          </p:cNvSpPr>
          <p:nvPr>
            <p:ph type="sldNum" sz="quarter" idx="10"/>
          </p:nvPr>
        </p:nvSpPr>
        <p:spPr/>
        <p:txBody>
          <a:bodyPr/>
          <a:lstStyle/>
          <a:p>
            <a:fld id="{AF90E4FA-4E10-446B-9895-FE2FE0D6953C}" type="slidenum">
              <a:rPr lang="en-US" smtClean="0"/>
              <a:t>94</a:t>
            </a:fld>
            <a:endParaRPr lang="en-US"/>
          </a:p>
        </p:txBody>
      </p:sp>
    </p:spTree>
    <p:extLst>
      <p:ext uri="{BB962C8B-B14F-4D97-AF65-F5344CB8AC3E}">
        <p14:creationId xmlns:p14="http://schemas.microsoft.com/office/powerpoint/2010/main" val="17697546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Verdana" panose="020B0604030504040204" pitchFamily="34" charset="0"/>
                <a:ea typeface="Verdana" panose="020B0604030504040204" pitchFamily="34" charset="0"/>
                <a:cs typeface="Verdana" panose="020B0604030504040204" pitchFamily="34" charset="0"/>
              </a:rPr>
              <a:t>6 minutes</a:t>
            </a:r>
          </a:p>
          <a:p>
            <a:r>
              <a:rPr lang="en-US" b="1" dirty="0">
                <a:latin typeface="Verdana" panose="020B0604030504040204" pitchFamily="34" charset="0"/>
                <a:ea typeface="Verdana" panose="020B0604030504040204" pitchFamily="34" charset="0"/>
                <a:cs typeface="Verdana" panose="020B0604030504040204" pitchFamily="34" charset="0"/>
              </a:rPr>
              <a:t>Page 17</a:t>
            </a:r>
          </a:p>
          <a:p>
            <a:r>
              <a:rPr lang="en-US" b="1" dirty="0">
                <a:latin typeface="Verdana" panose="020B0604030504040204" pitchFamily="34" charset="0"/>
                <a:ea typeface="Verdana" panose="020B0604030504040204" pitchFamily="34" charset="0"/>
                <a:cs typeface="Verdana" panose="020B0604030504040204" pitchFamily="34" charset="0"/>
              </a:rPr>
              <a:t>Facilitator Notes:</a:t>
            </a:r>
          </a:p>
          <a:p>
            <a:pPr eaLnBrk="1" hangingPunct="1"/>
            <a:r>
              <a:rPr lang="en-US" b="1" dirty="0">
                <a:latin typeface="Cambria" pitchFamily="18" charset="0"/>
              </a:rPr>
              <a:t> </a:t>
            </a:r>
            <a:r>
              <a:rPr lang="en-US" dirty="0">
                <a:latin typeface="Verdana" panose="020B0604030504040204" pitchFamily="34" charset="0"/>
                <a:ea typeface="Verdana" panose="020B0604030504040204" pitchFamily="34" charset="0"/>
                <a:cs typeface="Verdana" panose="020B0604030504040204" pitchFamily="34" charset="0"/>
              </a:rPr>
              <a:t>Mini-lecture: Second, we support students’ sense of autonomy when we teach them where to find the resources they need to complete assignments, how to ask questions, how to do an assignment (getting all the necessary instructions), and when we ensure that they know how to succeed at one level of learning before they have to move to the next level, for example—learning the alphabet before going on to books; learning the rules of a game before playing the game.  We can also help them by providing options.</a:t>
            </a:r>
          </a:p>
          <a:p>
            <a:pPr eaLnBrk="1" hangingPunct="1"/>
            <a:endParaRPr lang="en-US" dirty="0">
              <a:latin typeface="Verdana" panose="020B0604030504040204" pitchFamily="34" charset="0"/>
              <a:ea typeface="Verdana" panose="020B0604030504040204" pitchFamily="34" charset="0"/>
              <a:cs typeface="Verdana" panose="020B0604030504040204" pitchFamily="34" charset="0"/>
            </a:endParaRPr>
          </a:p>
          <a:p>
            <a:pPr eaLnBrk="1" hangingPunct="1"/>
            <a:r>
              <a:rPr lang="en-US" b="1" dirty="0">
                <a:latin typeface="Verdana" panose="020B0604030504040204" pitchFamily="34" charset="0"/>
                <a:ea typeface="Verdana" panose="020B0604030504040204" pitchFamily="34" charset="0"/>
                <a:cs typeface="Verdana" panose="020B0604030504040204" pitchFamily="34" charset="0"/>
              </a:rPr>
              <a:t>Following the process used with </a:t>
            </a:r>
            <a:r>
              <a:rPr lang="en-US" b="1" i="1" dirty="0">
                <a:latin typeface="Verdana" panose="020B0604030504040204" pitchFamily="34" charset="0"/>
                <a:ea typeface="Verdana" panose="020B0604030504040204" pitchFamily="34" charset="0"/>
                <a:cs typeface="Verdana" panose="020B0604030504040204" pitchFamily="34" charset="0"/>
              </a:rPr>
              <a:t>Competence</a:t>
            </a:r>
            <a:r>
              <a:rPr lang="en-US" dirty="0">
                <a:latin typeface="Verdana" panose="020B0604030504040204" pitchFamily="34" charset="0"/>
                <a:ea typeface="Verdana" panose="020B0604030504040204" pitchFamily="34" charset="0"/>
                <a:cs typeface="Verdana" panose="020B0604030504040204" pitchFamily="34" charset="0"/>
              </a:rPr>
              <a:t>, ask Table Groups to identify one strategy for helping students feel a sense of autonomy when presented with some new content.  Jot group notes down in the box.</a:t>
            </a:r>
          </a:p>
          <a:p>
            <a:pPr eaLnBrk="1" hangingPunct="1"/>
            <a:r>
              <a:rPr lang="en-US" b="1" dirty="0">
                <a:latin typeface="Verdana" panose="020B0604030504040204" pitchFamily="34" charset="0"/>
                <a:ea typeface="Verdana" panose="020B0604030504040204" pitchFamily="34" charset="0"/>
                <a:cs typeface="Verdana" panose="020B0604030504040204" pitchFamily="34" charset="0"/>
              </a:rPr>
              <a:t>Debrief:  </a:t>
            </a:r>
            <a:r>
              <a:rPr lang="en-US" dirty="0">
                <a:latin typeface="Verdana" panose="020B0604030504040204" pitchFamily="34" charset="0"/>
                <a:ea typeface="Verdana" panose="020B0604030504040204" pitchFamily="34" charset="0"/>
                <a:cs typeface="Verdana" panose="020B0604030504040204" pitchFamily="34" charset="0"/>
              </a:rPr>
              <a:t>Get responses from Table Groups.</a:t>
            </a:r>
          </a:p>
          <a:p>
            <a:pPr eaLnBrk="1" hangingPunct="1"/>
            <a:endParaRPr lang="en-US" dirty="0">
              <a:solidFill>
                <a:srgbClr val="660033"/>
              </a:solidFill>
              <a:latin typeface="Verdana" panose="020B0604030504040204" pitchFamily="34" charset="0"/>
              <a:ea typeface="Verdana" panose="020B0604030504040204" pitchFamily="34" charset="0"/>
              <a:cs typeface="Verdana" panose="020B0604030504040204" pitchFamily="34" charset="0"/>
            </a:endParaRPr>
          </a:p>
          <a:p>
            <a:pPr algn="ctr" eaLnBrk="1" hangingPunct="1"/>
            <a:endParaRPr lang="en-US" b="1" dirty="0">
              <a:latin typeface="Verdana" panose="020B0604030504040204" pitchFamily="34" charset="0"/>
              <a:ea typeface="Verdana" panose="020B0604030504040204" pitchFamily="34" charset="0"/>
              <a:cs typeface="Verdana" panose="020B0604030504040204" pitchFamily="34" charset="0"/>
            </a:endParaRPr>
          </a:p>
          <a:p>
            <a:pPr eaLnBrk="1" hangingPunct="1"/>
            <a:r>
              <a:rPr lang="en-US" b="1" dirty="0">
                <a:latin typeface="Verdana" panose="020B0604030504040204" pitchFamily="34" charset="0"/>
                <a:ea typeface="Verdana" panose="020B0604030504040204" pitchFamily="34" charset="0"/>
                <a:cs typeface="Verdana" panose="020B0604030504040204" pitchFamily="34" charset="0"/>
              </a:rPr>
              <a:t>Move to Slide 36 - Relatedness Support</a:t>
            </a:r>
            <a:endParaRPr lang="en-US" dirty="0"/>
          </a:p>
        </p:txBody>
      </p:sp>
      <p:sp>
        <p:nvSpPr>
          <p:cNvPr id="4" name="Slide Number Placeholder 3"/>
          <p:cNvSpPr>
            <a:spLocks noGrp="1"/>
          </p:cNvSpPr>
          <p:nvPr>
            <p:ph type="sldNum" sz="quarter" idx="10"/>
          </p:nvPr>
        </p:nvSpPr>
        <p:spPr/>
        <p:txBody>
          <a:bodyPr/>
          <a:lstStyle/>
          <a:p>
            <a:fld id="{AF90E4FA-4E10-446B-9895-FE2FE0D6953C}" type="slidenum">
              <a:rPr lang="en-US" smtClean="0"/>
              <a:t>95</a:t>
            </a:fld>
            <a:endParaRPr lang="en-US"/>
          </a:p>
        </p:txBody>
      </p:sp>
    </p:spTree>
    <p:extLst>
      <p:ext uri="{BB962C8B-B14F-4D97-AF65-F5344CB8AC3E}">
        <p14:creationId xmlns:p14="http://schemas.microsoft.com/office/powerpoint/2010/main" val="23940104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Verdana" panose="020B0604030504040204" pitchFamily="34" charset="0"/>
                <a:ea typeface="Verdana" panose="020B0604030504040204" pitchFamily="34" charset="0"/>
                <a:cs typeface="Verdana" panose="020B0604030504040204" pitchFamily="34" charset="0"/>
              </a:rPr>
              <a:t>6 minutes</a:t>
            </a:r>
          </a:p>
          <a:p>
            <a:r>
              <a:rPr lang="en-US" b="1" dirty="0">
                <a:latin typeface="Verdana" panose="020B0604030504040204" pitchFamily="34" charset="0"/>
                <a:ea typeface="Verdana" panose="020B0604030504040204" pitchFamily="34" charset="0"/>
                <a:cs typeface="Verdana" panose="020B0604030504040204" pitchFamily="34" charset="0"/>
              </a:rPr>
              <a:t>Page 17</a:t>
            </a:r>
          </a:p>
          <a:p>
            <a:r>
              <a:rPr lang="en-US" b="1" dirty="0">
                <a:latin typeface="Verdana" panose="020B0604030504040204" pitchFamily="34" charset="0"/>
                <a:ea typeface="Verdana" panose="020B0604030504040204" pitchFamily="34" charset="0"/>
                <a:cs typeface="Verdana" panose="020B0604030504040204" pitchFamily="34" charset="0"/>
              </a:rPr>
              <a:t>Facilitator Notes:</a:t>
            </a:r>
          </a:p>
          <a:p>
            <a:pPr eaLnBrk="1" hangingPunct="1"/>
            <a:r>
              <a:rPr lang="en-US" dirty="0">
                <a:latin typeface="Verdana" panose="020B0604030504040204" pitchFamily="34" charset="0"/>
                <a:ea typeface="Verdana" panose="020B0604030504040204" pitchFamily="34" charset="0"/>
                <a:cs typeface="Verdana" panose="020B0604030504040204" pitchFamily="34" charset="0"/>
              </a:rPr>
              <a:t>Ask and discuss:  </a:t>
            </a:r>
          </a:p>
          <a:p>
            <a:pPr marL="223548" indent="-223548">
              <a:buFont typeface="+mj-lt"/>
              <a:buAutoNum type="arabicPeriod"/>
            </a:pPr>
            <a:r>
              <a:rPr lang="en-US" dirty="0">
                <a:latin typeface="Verdana" panose="020B0604030504040204" pitchFamily="34" charset="0"/>
                <a:ea typeface="Verdana" panose="020B0604030504040204" pitchFamily="34" charset="0"/>
                <a:cs typeface="Verdana" panose="020B0604030504040204" pitchFamily="34" charset="0"/>
              </a:rPr>
              <a:t>What are some examples you’ve experienced of students who’ve appeared to feel uninvolved with their fellow students in the classroom? How do they behave?  NOTE:  Feeling</a:t>
            </a:r>
            <a:r>
              <a:rPr lang="en-US" i="1" dirty="0">
                <a:latin typeface="Verdana" panose="020B0604030504040204" pitchFamily="34" charset="0"/>
                <a:ea typeface="Verdana" panose="020B0604030504040204" pitchFamily="34" charset="0"/>
                <a:cs typeface="Verdana" panose="020B0604030504040204" pitchFamily="34" charset="0"/>
              </a:rPr>
              <a:t> interrelated </a:t>
            </a:r>
            <a:r>
              <a:rPr lang="en-US" dirty="0">
                <a:latin typeface="Verdana" panose="020B0604030504040204" pitchFamily="34" charset="0"/>
                <a:ea typeface="Verdana" panose="020B0604030504040204" pitchFamily="34" charset="0"/>
                <a:cs typeface="Verdana" panose="020B0604030504040204" pitchFamily="34" charset="0"/>
              </a:rPr>
              <a:t>involves give-and-take on the part of all members of a group. (All individuals have something to give. No one person has all the skills and knowledge needed.)</a:t>
            </a:r>
          </a:p>
          <a:p>
            <a:pPr marL="223548" indent="-223548">
              <a:buFont typeface="+mj-lt"/>
              <a:buAutoNum type="arabicPeriod"/>
            </a:pPr>
            <a:r>
              <a:rPr lang="en-US" dirty="0">
                <a:latin typeface="Verdana" panose="020B0604030504040204" pitchFamily="34" charset="0"/>
                <a:ea typeface="Verdana" panose="020B0604030504040204" pitchFamily="34" charset="0"/>
                <a:cs typeface="Verdana" panose="020B0604030504040204" pitchFamily="34" charset="0"/>
              </a:rPr>
              <a:t>What social skills do students need, in order to build quality relationships with their peers and with adults?  </a:t>
            </a:r>
          </a:p>
          <a:p>
            <a:pPr marL="223548" indent="-223548">
              <a:buFont typeface="+mj-lt"/>
              <a:buAutoNum type="arabicPeriod"/>
            </a:pPr>
            <a:endParaRPr lang="en-US" dirty="0">
              <a:latin typeface="Verdana" panose="020B0604030504040204" pitchFamily="34" charset="0"/>
              <a:ea typeface="Verdana" panose="020B0604030504040204" pitchFamily="34" charset="0"/>
              <a:cs typeface="Verdana" panose="020B0604030504040204" pitchFamily="34" charset="0"/>
            </a:endParaRPr>
          </a:p>
          <a:p>
            <a:pPr eaLnBrk="1" hangingPunct="1"/>
            <a:r>
              <a:rPr lang="en-US" b="1" dirty="0">
                <a:latin typeface="Verdana" panose="020B0604030504040204" pitchFamily="34" charset="0"/>
                <a:ea typeface="Verdana" panose="020B0604030504040204" pitchFamily="34" charset="0"/>
                <a:cs typeface="Verdana" panose="020B0604030504040204" pitchFamily="34" charset="0"/>
              </a:rPr>
              <a:t>Continue the process:  </a:t>
            </a:r>
            <a:r>
              <a:rPr lang="en-US" dirty="0">
                <a:latin typeface="Verdana" panose="020B0604030504040204" pitchFamily="34" charset="0"/>
                <a:ea typeface="Verdana" panose="020B0604030504040204" pitchFamily="34" charset="0"/>
                <a:cs typeface="Verdana" panose="020B0604030504040204" pitchFamily="34" charset="0"/>
              </a:rPr>
              <a:t>Ask Table Groups to identify one strategy for building all students’ sense of relatedness.  Jot down the group strategy in the assigned box.</a:t>
            </a:r>
          </a:p>
          <a:p>
            <a:pPr eaLnBrk="1" hangingPunct="1"/>
            <a:r>
              <a:rPr lang="en-US" b="1" dirty="0">
                <a:latin typeface="Verdana" panose="020B0604030504040204" pitchFamily="34" charset="0"/>
                <a:ea typeface="Verdana" panose="020B0604030504040204" pitchFamily="34" charset="0"/>
                <a:cs typeface="Verdana" panose="020B0604030504040204" pitchFamily="34" charset="0"/>
              </a:rPr>
              <a:t>Debrief:  </a:t>
            </a:r>
            <a:r>
              <a:rPr lang="en-US" dirty="0">
                <a:latin typeface="Verdana" panose="020B0604030504040204" pitchFamily="34" charset="0"/>
                <a:ea typeface="Verdana" panose="020B0604030504040204" pitchFamily="34" charset="0"/>
                <a:cs typeface="Verdana" panose="020B0604030504040204" pitchFamily="34" charset="0"/>
              </a:rPr>
              <a:t>Get sample responses from Table Groups.</a:t>
            </a:r>
          </a:p>
          <a:p>
            <a:pPr eaLnBrk="1" hangingPunct="1"/>
            <a:endParaRPr lang="en-US" dirty="0">
              <a:latin typeface="Verdana" panose="020B0604030504040204" pitchFamily="34" charset="0"/>
              <a:ea typeface="Verdana" panose="020B0604030504040204" pitchFamily="34" charset="0"/>
              <a:cs typeface="Verdana" panose="020B0604030504040204" pitchFamily="34" charset="0"/>
            </a:endParaRPr>
          </a:p>
          <a:p>
            <a:pPr algn="ctr" eaLnBrk="1" hangingPunct="1"/>
            <a:endParaRPr lang="en-US" b="1" dirty="0">
              <a:latin typeface="Verdana" panose="020B0604030504040204" pitchFamily="34" charset="0"/>
              <a:ea typeface="Verdana" panose="020B0604030504040204" pitchFamily="34" charset="0"/>
              <a:cs typeface="Verdana" panose="020B0604030504040204" pitchFamily="34" charset="0"/>
            </a:endParaRPr>
          </a:p>
          <a:p>
            <a:pPr eaLnBrk="1" hangingPunct="1"/>
            <a:r>
              <a:rPr lang="en-US" b="1" dirty="0">
                <a:latin typeface="Verdana" panose="020B0604030504040204" pitchFamily="34" charset="0"/>
                <a:ea typeface="Verdana" panose="020B0604030504040204" pitchFamily="34" charset="0"/>
                <a:cs typeface="Verdana" panose="020B0604030504040204" pitchFamily="34" charset="0"/>
              </a:rPr>
              <a:t>Move to Slide 37 - A Metacognitive “Sound Check”</a:t>
            </a:r>
            <a:endParaRPr lang="en-US" dirty="0"/>
          </a:p>
        </p:txBody>
      </p:sp>
      <p:sp>
        <p:nvSpPr>
          <p:cNvPr id="4" name="Slide Number Placeholder 3"/>
          <p:cNvSpPr>
            <a:spLocks noGrp="1"/>
          </p:cNvSpPr>
          <p:nvPr>
            <p:ph type="sldNum" sz="quarter" idx="10"/>
          </p:nvPr>
        </p:nvSpPr>
        <p:spPr/>
        <p:txBody>
          <a:bodyPr/>
          <a:lstStyle/>
          <a:p>
            <a:fld id="{AF90E4FA-4E10-446B-9895-FE2FE0D6953C}" type="slidenum">
              <a:rPr lang="en-US" smtClean="0"/>
              <a:t>96</a:t>
            </a:fld>
            <a:endParaRPr lang="en-US"/>
          </a:p>
        </p:txBody>
      </p:sp>
    </p:spTree>
    <p:extLst>
      <p:ext uri="{BB962C8B-B14F-4D97-AF65-F5344CB8AC3E}">
        <p14:creationId xmlns:p14="http://schemas.microsoft.com/office/powerpoint/2010/main" val="1232407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Verdana" panose="020B0604030504040204" pitchFamily="34" charset="0"/>
                <a:ea typeface="Verdana" panose="020B0604030504040204" pitchFamily="34" charset="0"/>
                <a:cs typeface="Verdana" panose="020B0604030504040204" pitchFamily="34" charset="0"/>
              </a:rPr>
              <a:t>3 minutes</a:t>
            </a:r>
          </a:p>
          <a:p>
            <a:r>
              <a:rPr lang="en-US" b="1" dirty="0">
                <a:latin typeface="Verdana" panose="020B0604030504040204" pitchFamily="34" charset="0"/>
                <a:ea typeface="Verdana" panose="020B0604030504040204" pitchFamily="34" charset="0"/>
                <a:cs typeface="Verdana" panose="020B0604030504040204" pitchFamily="34" charset="0"/>
              </a:rPr>
              <a:t>Facilitator Notes:</a:t>
            </a:r>
          </a:p>
          <a:p>
            <a:r>
              <a:rPr lang="en-US" dirty="0">
                <a:latin typeface="Verdana" panose="020B0604030504040204" pitchFamily="34" charset="0"/>
                <a:ea typeface="Verdana" panose="020B0604030504040204" pitchFamily="34" charset="0"/>
                <a:cs typeface="Verdana" panose="020B0604030504040204" pitchFamily="34" charset="0"/>
              </a:rPr>
              <a:t>Facilitate a short discussion to answer the question on the slide after participants have read the first paragraph about Mary.</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Depending on the available time, this could be a whole-group discussion, or Think-Pair-Share.</a:t>
            </a:r>
            <a:endParaRPr lang="en-US" b="1" dirty="0">
              <a:latin typeface="Verdana" panose="020B0604030504040204" pitchFamily="34" charset="0"/>
              <a:ea typeface="Verdana" panose="020B0604030504040204" pitchFamily="34" charset="0"/>
              <a:cs typeface="Verdana" panose="020B0604030504040204" pitchFamily="34" charset="0"/>
            </a:endParaRPr>
          </a:p>
          <a:p>
            <a:endParaRPr lang="en-US" b="1" dirty="0">
              <a:latin typeface="Verdana" panose="020B0604030504040204" pitchFamily="34" charset="0"/>
              <a:ea typeface="Verdana" panose="020B0604030504040204" pitchFamily="34" charset="0"/>
              <a:cs typeface="Verdana" panose="020B0604030504040204" pitchFamily="34" charset="0"/>
            </a:endParaRPr>
          </a:p>
          <a:p>
            <a:endParaRPr lang="en-US" b="1" dirty="0">
              <a:latin typeface="Verdana" panose="020B0604030504040204" pitchFamily="34" charset="0"/>
              <a:ea typeface="Verdana" panose="020B0604030504040204" pitchFamily="34" charset="0"/>
              <a:cs typeface="Verdana" panose="020B0604030504040204" pitchFamily="34" charset="0"/>
            </a:endParaRPr>
          </a:p>
          <a:p>
            <a:r>
              <a:rPr lang="en-US" b="1" dirty="0">
                <a:latin typeface="Verdana" panose="020B0604030504040204" pitchFamily="34" charset="0"/>
                <a:ea typeface="Verdana" panose="020B0604030504040204" pitchFamily="34" charset="0"/>
                <a:cs typeface="Verdana" panose="020B0604030504040204" pitchFamily="34" charset="0"/>
              </a:rPr>
              <a:t>Move to Slide 41 - What Are We Modeling?</a:t>
            </a:r>
          </a:p>
        </p:txBody>
      </p:sp>
      <p:sp>
        <p:nvSpPr>
          <p:cNvPr id="4" name="Slide Number Placeholder 3"/>
          <p:cNvSpPr>
            <a:spLocks noGrp="1"/>
          </p:cNvSpPr>
          <p:nvPr>
            <p:ph type="sldNum" sz="quarter" idx="10"/>
          </p:nvPr>
        </p:nvSpPr>
        <p:spPr/>
        <p:txBody>
          <a:bodyPr/>
          <a:lstStyle/>
          <a:p>
            <a:fld id="{AF90E4FA-4E10-446B-9895-FE2FE0D6953C}" type="slidenum">
              <a:rPr lang="en-US" smtClean="0"/>
              <a:t>97</a:t>
            </a:fld>
            <a:endParaRPr lang="en-US"/>
          </a:p>
        </p:txBody>
      </p:sp>
    </p:spTree>
    <p:extLst>
      <p:ext uri="{BB962C8B-B14F-4D97-AF65-F5344CB8AC3E}">
        <p14:creationId xmlns:p14="http://schemas.microsoft.com/office/powerpoint/2010/main" val="13218591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Verdana" panose="020B0604030504040204" pitchFamily="34" charset="0"/>
                <a:ea typeface="Verdana" panose="020B0604030504040204" pitchFamily="34" charset="0"/>
                <a:cs typeface="Verdana" panose="020B0604030504040204" pitchFamily="34" charset="0"/>
              </a:rPr>
              <a:t>2 minutes</a:t>
            </a:r>
          </a:p>
          <a:p>
            <a:r>
              <a:rPr lang="en-US" sz="1400" b="1" dirty="0">
                <a:latin typeface="Verdana" panose="020B0604030504040204" pitchFamily="34" charset="0"/>
                <a:ea typeface="Verdana" panose="020B0604030504040204" pitchFamily="34" charset="0"/>
                <a:cs typeface="Verdana" panose="020B0604030504040204" pitchFamily="34" charset="0"/>
              </a:rPr>
              <a:t>Page 9</a:t>
            </a:r>
          </a:p>
          <a:p>
            <a:r>
              <a:rPr lang="en-US" sz="1400" b="1" dirty="0">
                <a:latin typeface="Verdana" panose="020B0604030504040204" pitchFamily="34" charset="0"/>
                <a:ea typeface="Verdana" panose="020B0604030504040204" pitchFamily="34" charset="0"/>
                <a:cs typeface="Verdana" panose="020B0604030504040204" pitchFamily="34" charset="0"/>
              </a:rPr>
              <a:t>Facilitator Notes:</a:t>
            </a:r>
          </a:p>
          <a:p>
            <a:r>
              <a:rPr lang="en-US" dirty="0">
                <a:latin typeface="Verdana" panose="020B0604030504040204" pitchFamily="34" charset="0"/>
                <a:ea typeface="Verdana" panose="020B0604030504040204" pitchFamily="34" charset="0"/>
                <a:cs typeface="Verdana" panose="020B0604030504040204" pitchFamily="34" charset="0"/>
              </a:rPr>
              <a:t>Mini-lecture:  This research finding has been affirmed many times over in research.  Ask participants to read silently to themselves or ask for a volunteer to read it aloud.  Emphasize that more and more research studies are coming to the same conclusions – that teachers need to work on social and emotional needs as well as academic needs, because one helps the other.</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i="1" dirty="0">
                <a:latin typeface="Verdana" panose="020B0604030504040204" pitchFamily="34" charset="0"/>
                <a:ea typeface="Verdana" panose="020B0604030504040204" pitchFamily="34" charset="0"/>
                <a:cs typeface="Verdana" panose="020B0604030504040204" pitchFamily="34" charset="0"/>
              </a:rPr>
              <a:t>(Note the date</a:t>
            </a:r>
            <a:r>
              <a:rPr lang="en-US" dirty="0">
                <a:latin typeface="Verdana" panose="020B0604030504040204" pitchFamily="34" charset="0"/>
                <a:ea typeface="Verdana" panose="020B0604030504040204" pitchFamily="34" charset="0"/>
                <a:cs typeface="Verdana" panose="020B0604030504040204" pitchFamily="34" charset="0"/>
              </a:rPr>
              <a:t>, because the next slide is a conclusion drawn from many studies showing connections between mind, body, and relationships.)</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b="1" dirty="0">
                <a:latin typeface="Verdana" panose="020B0604030504040204" pitchFamily="34" charset="0"/>
                <a:ea typeface="Verdana" panose="020B0604030504040204" pitchFamily="34" charset="0"/>
                <a:cs typeface="Verdana" panose="020B0604030504040204" pitchFamily="34" charset="0"/>
              </a:rPr>
              <a:t>Debrief:</a:t>
            </a:r>
            <a:r>
              <a:rPr lang="en-US" dirty="0">
                <a:latin typeface="Verdana" panose="020B0604030504040204" pitchFamily="34" charset="0"/>
                <a:ea typeface="Verdana" panose="020B0604030504040204" pitchFamily="34" charset="0"/>
                <a:cs typeface="Verdana" panose="020B0604030504040204" pitchFamily="34" charset="0"/>
              </a:rPr>
              <a:t>  What are some examples of any evidence of this finding that you’ve seen in your own professional experience?  Share out in whole group – one or two examples.</a:t>
            </a:r>
          </a:p>
          <a:p>
            <a:endParaRPr lang="en-US" dirty="0">
              <a:latin typeface="Verdana" panose="020B0604030504040204" pitchFamily="34" charset="0"/>
              <a:ea typeface="Verdana" panose="020B0604030504040204" pitchFamily="34" charset="0"/>
              <a:cs typeface="Verdana" panose="020B0604030504040204" pitchFamily="34" charset="0"/>
            </a:endParaRPr>
          </a:p>
          <a:p>
            <a:pPr algn="ctr"/>
            <a:endParaRPr lang="en-US" b="1" dirty="0">
              <a:latin typeface="Verdana" panose="020B0604030504040204" pitchFamily="34" charset="0"/>
              <a:ea typeface="Verdana" panose="020B0604030504040204" pitchFamily="34" charset="0"/>
              <a:cs typeface="Verdana" panose="020B0604030504040204" pitchFamily="34" charset="0"/>
            </a:endParaRPr>
          </a:p>
          <a:p>
            <a:r>
              <a:rPr lang="en-US" sz="1400" b="1" dirty="0">
                <a:latin typeface="Verdana" panose="020B0604030504040204" pitchFamily="34" charset="0"/>
                <a:ea typeface="Verdana" panose="020B0604030504040204" pitchFamily="34" charset="0"/>
                <a:cs typeface="Verdana" panose="020B0604030504040204" pitchFamily="34" charset="0"/>
              </a:rPr>
              <a:t>Move to Slide 22 - Emotions and the Brain</a:t>
            </a:r>
            <a:endParaRPr lang="en-US" dirty="0"/>
          </a:p>
        </p:txBody>
      </p:sp>
      <p:sp>
        <p:nvSpPr>
          <p:cNvPr id="4" name="Slide Number Placeholder 3"/>
          <p:cNvSpPr>
            <a:spLocks noGrp="1"/>
          </p:cNvSpPr>
          <p:nvPr>
            <p:ph type="sldNum" sz="quarter" idx="10"/>
          </p:nvPr>
        </p:nvSpPr>
        <p:spPr/>
        <p:txBody>
          <a:bodyPr/>
          <a:lstStyle/>
          <a:p>
            <a:fld id="{AF90E4FA-4E10-446B-9895-FE2FE0D6953C}" type="slidenum">
              <a:rPr lang="en-US" smtClean="0"/>
              <a:t>101</a:t>
            </a:fld>
            <a:endParaRPr lang="en-US"/>
          </a:p>
        </p:txBody>
      </p:sp>
    </p:spTree>
    <p:extLst>
      <p:ext uri="{BB962C8B-B14F-4D97-AF65-F5344CB8AC3E}">
        <p14:creationId xmlns:p14="http://schemas.microsoft.com/office/powerpoint/2010/main" val="21438299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A teacher shared this story as an example of what it means to be trauma-sensitive in the classroom. One day, a student in his World History class placed a post-it note on her forehead reading “I’m bored and I hate this class!” In the past, Mr. Smith explained, he would have sent the student out of class immediately and recommend a one-day suspension. Instead, as part of the school’s trauma-informed approach, he turned to the student and asked her to hand out post-it notes to all of her classmates. </a:t>
            </a:r>
          </a:p>
          <a:p>
            <a:pPr marL="0" indent="0">
              <a:buNone/>
            </a:pPr>
            <a:r>
              <a:rPr lang="en-US" sz="1200" dirty="0"/>
              <a:t>He told the students to write down how they felt at that moment, and then place the post-it note on their foreheads. Then, he went around the room and asked each student to explain what they wrote and why. One student wrote “I’m angry my father left.” Mr. Smith was shocked to read notes stating “I am sad that Mr. Smith doesn’t even know my name” or “I wish Mr. Smith liked us.” The experience gave Mr. Smith new insights and the opportunity to connect to his students and share his own perspective in a way he never had before. He explained that the exercise of post-it notes changed his relationship with his students and made them feel more connected. It improved the classroom dynamic and re-engaged students in learning. “It was a great investment of time that continues to pay dividends.” </a:t>
            </a:r>
          </a:p>
          <a:p>
            <a:endParaRPr lang="en-US" dirty="0"/>
          </a:p>
        </p:txBody>
      </p:sp>
      <p:sp>
        <p:nvSpPr>
          <p:cNvPr id="4" name="Slide Number Placeholder 3"/>
          <p:cNvSpPr>
            <a:spLocks noGrp="1"/>
          </p:cNvSpPr>
          <p:nvPr>
            <p:ph type="sldNum" sz="quarter" idx="10"/>
          </p:nvPr>
        </p:nvSpPr>
        <p:spPr/>
        <p:txBody>
          <a:bodyPr/>
          <a:lstStyle/>
          <a:p>
            <a:fld id="{AF90E4FA-4E10-446B-9895-FE2FE0D6953C}" type="slidenum">
              <a:rPr lang="en-US" smtClean="0"/>
              <a:t>103</a:t>
            </a:fld>
            <a:endParaRPr lang="en-US"/>
          </a:p>
        </p:txBody>
      </p:sp>
    </p:spTree>
    <p:extLst>
      <p:ext uri="{BB962C8B-B14F-4D97-AF65-F5344CB8AC3E}">
        <p14:creationId xmlns:p14="http://schemas.microsoft.com/office/powerpoint/2010/main" val="14077821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Verdana" panose="020B0604030504040204" pitchFamily="34" charset="0"/>
                <a:ea typeface="Verdana" panose="020B0604030504040204" pitchFamily="34" charset="0"/>
                <a:cs typeface="Verdana" panose="020B0604030504040204" pitchFamily="34" charset="0"/>
              </a:rPr>
              <a:t>3 minutes</a:t>
            </a:r>
          </a:p>
          <a:p>
            <a:r>
              <a:rPr lang="en-US" sz="1400" b="1" dirty="0">
                <a:latin typeface="Verdana" panose="020B0604030504040204" pitchFamily="34" charset="0"/>
                <a:ea typeface="Verdana" panose="020B0604030504040204" pitchFamily="34" charset="0"/>
                <a:cs typeface="Verdana" panose="020B0604030504040204" pitchFamily="34" charset="0"/>
              </a:rPr>
              <a:t>Facilitator’s Notes:</a:t>
            </a:r>
          </a:p>
          <a:p>
            <a:r>
              <a:rPr lang="en-US" dirty="0">
                <a:latin typeface="Verdana" panose="020B0604030504040204" pitchFamily="34" charset="0"/>
                <a:ea typeface="Verdana" panose="020B0604030504040204" pitchFamily="34" charset="0"/>
                <a:cs typeface="Verdana" panose="020B0604030504040204" pitchFamily="34" charset="0"/>
              </a:rPr>
              <a:t>Mini-lecture:  </a:t>
            </a:r>
            <a:r>
              <a:rPr lang="en-US" b="1" dirty="0">
                <a:latin typeface="Verdana" panose="020B0604030504040204" pitchFamily="34" charset="0"/>
                <a:ea typeface="Verdana" panose="020B0604030504040204" pitchFamily="34" charset="0"/>
                <a:cs typeface="Verdana" panose="020B0604030504040204" pitchFamily="34" charset="0"/>
              </a:rPr>
              <a:t>  </a:t>
            </a:r>
          </a:p>
          <a:p>
            <a:pPr lvl="1"/>
            <a:r>
              <a:rPr lang="en-US" dirty="0" err="1">
                <a:latin typeface="Verdana" panose="020B0604030504040204" pitchFamily="34" charset="0"/>
                <a:ea typeface="Verdana" panose="020B0604030504040204" pitchFamily="34" charset="0"/>
                <a:cs typeface="Verdana" panose="020B0604030504040204" pitchFamily="34" charset="0"/>
              </a:rPr>
              <a:t>Bryk</a:t>
            </a:r>
            <a:r>
              <a:rPr lang="en-US" dirty="0">
                <a:latin typeface="Verdana" panose="020B0604030504040204" pitchFamily="34" charset="0"/>
                <a:ea typeface="Verdana" panose="020B0604030504040204" pitchFamily="34" charset="0"/>
                <a:cs typeface="Verdana" panose="020B0604030504040204" pitchFamily="34" charset="0"/>
              </a:rPr>
              <a:t> and Schneider found in their research that effective schools requires that all members of the school community learn to trust each other – and to </a:t>
            </a:r>
            <a:r>
              <a:rPr lang="en-US" u="sng" dirty="0">
                <a:latin typeface="Verdana" panose="020B0604030504040204" pitchFamily="34" charset="0"/>
                <a:ea typeface="Verdana" panose="020B0604030504040204" pitchFamily="34" charset="0"/>
                <a:cs typeface="Verdana" panose="020B0604030504040204" pitchFamily="34" charset="0"/>
              </a:rPr>
              <a:t>model </a:t>
            </a:r>
            <a:r>
              <a:rPr lang="en-US" dirty="0">
                <a:latin typeface="Verdana" panose="020B0604030504040204" pitchFamily="34" charset="0"/>
                <a:ea typeface="Verdana" panose="020B0604030504040204" pitchFamily="34" charset="0"/>
                <a:cs typeface="Verdana" panose="020B0604030504040204" pitchFamily="34" charset="0"/>
              </a:rPr>
              <a:t>the behaviors that students need to learn to automaticity.</a:t>
            </a:r>
          </a:p>
          <a:p>
            <a:r>
              <a:rPr lang="en-US" b="1" dirty="0">
                <a:latin typeface="Verdana" panose="020B0604030504040204" pitchFamily="34" charset="0"/>
                <a:ea typeface="Verdana" panose="020B0604030504040204" pitchFamily="34" charset="0"/>
                <a:cs typeface="Verdana" panose="020B0604030504040204" pitchFamily="34" charset="0"/>
              </a:rPr>
              <a:t>Debrief (Popcorn answers): </a:t>
            </a:r>
          </a:p>
          <a:p>
            <a:pPr marL="223548" indent="-223548">
              <a:buFont typeface="+mj-lt"/>
              <a:buAutoNum type="arabicPeriod"/>
            </a:pPr>
            <a:r>
              <a:rPr lang="en-US" dirty="0">
                <a:latin typeface="Verdana" panose="020B0604030504040204" pitchFamily="34" charset="0"/>
                <a:ea typeface="Verdana" panose="020B0604030504040204" pitchFamily="34" charset="0"/>
                <a:cs typeface="Verdana" panose="020B0604030504040204" pitchFamily="34" charset="0"/>
              </a:rPr>
              <a:t>Why is it important that we model these behaviors, in your own words?</a:t>
            </a:r>
          </a:p>
          <a:p>
            <a:r>
              <a:rPr lang="en-US" b="1" dirty="0">
                <a:latin typeface="Verdana" panose="020B0604030504040204" pitchFamily="34" charset="0"/>
                <a:ea typeface="Verdana" panose="020B0604030504040204" pitchFamily="34" charset="0"/>
                <a:cs typeface="Verdana" panose="020B0604030504040204" pitchFamily="34" charset="0"/>
              </a:rPr>
              <a:t>If time allows: </a:t>
            </a:r>
          </a:p>
          <a:p>
            <a:pPr marL="223548" indent="-223548">
              <a:buFont typeface="+mj-lt"/>
              <a:buAutoNum type="arabicPeriod"/>
            </a:pPr>
            <a:r>
              <a:rPr lang="en-US" dirty="0">
                <a:latin typeface="Verdana" panose="020B0604030504040204" pitchFamily="34" charset="0"/>
                <a:ea typeface="Verdana" panose="020B0604030504040204" pitchFamily="34" charset="0"/>
                <a:cs typeface="Verdana" panose="020B0604030504040204" pitchFamily="34" charset="0"/>
              </a:rPr>
              <a:t>What’s Already Working:  What’s working in your school or district right now, to promote this ideal?</a:t>
            </a:r>
          </a:p>
          <a:p>
            <a:pPr marL="223548" indent="-223548">
              <a:buFont typeface="+mj-lt"/>
              <a:buAutoNum type="arabicPeriod"/>
            </a:pPr>
            <a:r>
              <a:rPr lang="en-US" dirty="0">
                <a:latin typeface="Verdana" panose="020B0604030504040204" pitchFamily="34" charset="0"/>
                <a:ea typeface="Verdana" panose="020B0604030504040204" pitchFamily="34" charset="0"/>
                <a:cs typeface="Verdana" panose="020B0604030504040204" pitchFamily="34" charset="0"/>
              </a:rPr>
              <a:t>Challenges:  What are the challenges in creating an environment of trust among adults in school/district? What are the challenges of modeling the right behaviors for students?  What is one way you can meet one of the challenges you’ve mentioned?</a:t>
            </a:r>
          </a:p>
          <a:p>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sz="1400" b="1" dirty="0">
                <a:latin typeface="Verdana" panose="020B0604030504040204" pitchFamily="34" charset="0"/>
                <a:ea typeface="Verdana" panose="020B0604030504040204" pitchFamily="34" charset="0"/>
                <a:cs typeface="Verdana" panose="020B0604030504040204" pitchFamily="34" charset="0"/>
              </a:rPr>
              <a:t>Move to Slide 42 - Working Together</a:t>
            </a:r>
          </a:p>
        </p:txBody>
      </p:sp>
      <p:sp>
        <p:nvSpPr>
          <p:cNvPr id="4" name="Slide Number Placeholder 3"/>
          <p:cNvSpPr>
            <a:spLocks noGrp="1"/>
          </p:cNvSpPr>
          <p:nvPr>
            <p:ph type="sldNum" sz="quarter" idx="10"/>
          </p:nvPr>
        </p:nvSpPr>
        <p:spPr/>
        <p:txBody>
          <a:bodyPr/>
          <a:lstStyle/>
          <a:p>
            <a:fld id="{AF90E4FA-4E10-446B-9895-FE2FE0D6953C}" type="slidenum">
              <a:rPr lang="en-US" smtClean="0"/>
              <a:t>104</a:t>
            </a:fld>
            <a:endParaRPr lang="en-US"/>
          </a:p>
        </p:txBody>
      </p:sp>
    </p:spTree>
    <p:extLst>
      <p:ext uri="{BB962C8B-B14F-4D97-AF65-F5344CB8AC3E}">
        <p14:creationId xmlns:p14="http://schemas.microsoft.com/office/powerpoint/2010/main" val="4502819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Verdana" panose="020B0604030504040204" pitchFamily="34" charset="0"/>
                <a:ea typeface="Verdana" panose="020B0604030504040204" pitchFamily="34" charset="0"/>
                <a:cs typeface="Verdana" panose="020B0604030504040204" pitchFamily="34" charset="0"/>
              </a:rPr>
              <a:t>4 minutes</a:t>
            </a:r>
          </a:p>
          <a:p>
            <a:r>
              <a:rPr lang="en-US" b="1" dirty="0">
                <a:latin typeface="Verdana" panose="020B0604030504040204" pitchFamily="34" charset="0"/>
                <a:ea typeface="Verdana" panose="020B0604030504040204" pitchFamily="34" charset="0"/>
                <a:cs typeface="Verdana" panose="020B0604030504040204" pitchFamily="34" charset="0"/>
              </a:rPr>
              <a:t>Facilitator Notes:</a:t>
            </a:r>
          </a:p>
          <a:p>
            <a:r>
              <a:rPr lang="en-US" dirty="0">
                <a:latin typeface="Verdana" panose="020B0604030504040204" pitchFamily="34" charset="0"/>
                <a:ea typeface="Verdana" panose="020B0604030504040204" pitchFamily="34" charset="0"/>
                <a:cs typeface="Verdana" panose="020B0604030504040204" pitchFamily="34" charset="0"/>
              </a:rPr>
              <a:t>Say:  Knowing what we know so far, about perceptions and wishes, it’s important to begin examining some more pieces of the “elephant” and ways of taking action in the classroom that creates the optimum environment (social and physical) for learning.</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b="1" dirty="0">
                <a:latin typeface="Verdana" panose="020B0604030504040204" pitchFamily="34" charset="0"/>
                <a:ea typeface="Verdana" panose="020B0604030504040204" pitchFamily="34" charset="0"/>
                <a:cs typeface="Verdana" panose="020B0604030504040204" pitchFamily="34" charset="0"/>
              </a:rPr>
              <a:t>Debrief: </a:t>
            </a:r>
            <a:r>
              <a:rPr lang="en-US" dirty="0">
                <a:latin typeface="Verdana" panose="020B0604030504040204" pitchFamily="34" charset="0"/>
                <a:ea typeface="Verdana" panose="020B0604030504040204" pitchFamily="34" charset="0"/>
                <a:cs typeface="Verdana" panose="020B0604030504040204" pitchFamily="34" charset="0"/>
              </a:rPr>
              <a:t>This quote was addressed earlier, but it’s serving as a transition and for deeper study here.</a:t>
            </a:r>
          </a:p>
          <a:p>
            <a:pPr marL="223548" indent="-223548">
              <a:buFont typeface="+mj-lt"/>
              <a:buAutoNum type="arabicPeriod"/>
            </a:pPr>
            <a:r>
              <a:rPr lang="en-US" dirty="0">
                <a:latin typeface="Verdana" panose="020B0604030504040204" pitchFamily="34" charset="0"/>
                <a:ea typeface="Verdana" panose="020B0604030504040204" pitchFamily="34" charset="0"/>
                <a:cs typeface="Verdana" panose="020B0604030504040204" pitchFamily="34" charset="0"/>
              </a:rPr>
              <a:t>First, what could the researchers mean by the term “social context”?  </a:t>
            </a:r>
          </a:p>
          <a:p>
            <a:pPr marL="223548" indent="-223548">
              <a:buFont typeface="+mj-lt"/>
              <a:buAutoNum type="arabicPeriod"/>
            </a:pPr>
            <a:r>
              <a:rPr lang="en-US" dirty="0">
                <a:latin typeface="Verdana" panose="020B0604030504040204" pitchFamily="34" charset="0"/>
                <a:ea typeface="Verdana" panose="020B0604030504040204" pitchFamily="34" charset="0"/>
                <a:cs typeface="Verdana" panose="020B0604030504040204" pitchFamily="34" charset="0"/>
              </a:rPr>
              <a:t>Second, what are the individual components of a classroom that comprise the context for learning?  </a:t>
            </a:r>
          </a:p>
          <a:p>
            <a:pPr lvl="1"/>
            <a:r>
              <a:rPr lang="en-US" i="1" dirty="0">
                <a:latin typeface="Verdana" panose="020B0604030504040204" pitchFamily="34" charset="0"/>
                <a:ea typeface="Verdana" panose="020B0604030504040204" pitchFamily="34" charset="0"/>
                <a:cs typeface="Verdana" panose="020B0604030504040204" pitchFamily="34" charset="0"/>
              </a:rPr>
              <a:t>Examples:</a:t>
            </a:r>
            <a:r>
              <a:rPr lang="en-US" dirty="0">
                <a:latin typeface="Verdana" panose="020B0604030504040204" pitchFamily="34" charset="0"/>
                <a:ea typeface="Verdana" panose="020B0604030504040204" pitchFamily="34" charset="0"/>
                <a:cs typeface="Verdana" panose="020B0604030504040204" pitchFamily="34" charset="0"/>
              </a:rPr>
              <a:t>  other students, yourself and your teaching style, physical situation, classroom arrangement, differences in student achievement levels, social differences (“in” as opposed to “out” groups)</a:t>
            </a:r>
          </a:p>
          <a:p>
            <a:pPr marL="223548" indent="-223548">
              <a:buFont typeface="+mj-lt"/>
              <a:buAutoNum type="arabicPeriod"/>
            </a:pPr>
            <a:endParaRPr lang="en-US" dirty="0">
              <a:latin typeface="Verdana" panose="020B0604030504040204" pitchFamily="34" charset="0"/>
              <a:ea typeface="Verdana" panose="020B0604030504040204" pitchFamily="34" charset="0"/>
              <a:cs typeface="Verdana" panose="020B0604030504040204" pitchFamily="34" charset="0"/>
            </a:endParaRPr>
          </a:p>
          <a:p>
            <a:r>
              <a:rPr lang="en-US" b="1" dirty="0">
                <a:latin typeface="Verdana" panose="020B0604030504040204" pitchFamily="34" charset="0"/>
                <a:ea typeface="Verdana" panose="020B0604030504040204" pitchFamily="34" charset="0"/>
                <a:cs typeface="Verdana" panose="020B0604030504040204" pitchFamily="34" charset="0"/>
              </a:rPr>
              <a:t>Move to Slide 25 - Achievement is Related to the Quality of Social Skills</a:t>
            </a:r>
          </a:p>
          <a:p>
            <a:pPr marL="223548" indent="-223548">
              <a:buFont typeface="+mj-lt"/>
              <a:buAutoNum type="arabicPeriod"/>
            </a:pPr>
            <a:endParaRPr lang="en-US" b="1" dirty="0">
              <a:latin typeface="Verdana" panose="020B0604030504040204" pitchFamily="34" charset="0"/>
              <a:ea typeface="Verdana" panose="020B0604030504040204" pitchFamily="34" charset="0"/>
              <a:cs typeface="Verdana" panose="020B0604030504040204" pitchFamily="34" charset="0"/>
            </a:endParaRPr>
          </a:p>
          <a:p>
            <a:endParaRPr lang="en-US" dirty="0">
              <a:latin typeface="Cambria" pitchFamily="18" charset="0"/>
            </a:endParaRPr>
          </a:p>
          <a:p>
            <a:endParaRPr lang="en-US" dirty="0"/>
          </a:p>
        </p:txBody>
      </p:sp>
      <p:sp>
        <p:nvSpPr>
          <p:cNvPr id="4" name="Slide Number Placeholder 3"/>
          <p:cNvSpPr>
            <a:spLocks noGrp="1"/>
          </p:cNvSpPr>
          <p:nvPr>
            <p:ph type="sldNum" sz="quarter" idx="10"/>
          </p:nvPr>
        </p:nvSpPr>
        <p:spPr/>
        <p:txBody>
          <a:bodyPr/>
          <a:lstStyle/>
          <a:p>
            <a:fld id="{AF90E4FA-4E10-446B-9895-FE2FE0D6953C}" type="slidenum">
              <a:rPr lang="en-US" smtClean="0"/>
              <a:t>108</a:t>
            </a:fld>
            <a:endParaRPr lang="en-US"/>
          </a:p>
        </p:txBody>
      </p:sp>
    </p:spTree>
    <p:extLst>
      <p:ext uri="{BB962C8B-B14F-4D97-AF65-F5344CB8AC3E}">
        <p14:creationId xmlns:p14="http://schemas.microsoft.com/office/powerpoint/2010/main" val="3937679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kids have experienced ruptures in the attachment process or never had the opportunity to form secure attachments or, by extension, an effective stress regulation system.</a:t>
            </a:r>
          </a:p>
        </p:txBody>
      </p:sp>
      <p:sp>
        <p:nvSpPr>
          <p:cNvPr id="4" name="Slide Number Placeholder 3"/>
          <p:cNvSpPr>
            <a:spLocks noGrp="1"/>
          </p:cNvSpPr>
          <p:nvPr>
            <p:ph type="sldNum" sz="quarter" idx="10"/>
          </p:nvPr>
        </p:nvSpPr>
        <p:spPr/>
        <p:txBody>
          <a:bodyPr/>
          <a:lstStyle/>
          <a:p>
            <a:fld id="{AF90E4FA-4E10-446B-9895-FE2FE0D6953C}" type="slidenum">
              <a:rPr lang="en-US" smtClean="0"/>
              <a:t>9</a:t>
            </a:fld>
            <a:endParaRPr lang="en-US" dirty="0"/>
          </a:p>
        </p:txBody>
      </p:sp>
    </p:spTree>
    <p:extLst>
      <p:ext uri="{BB962C8B-B14F-4D97-AF65-F5344CB8AC3E}">
        <p14:creationId xmlns:p14="http://schemas.microsoft.com/office/powerpoint/2010/main" val="19346285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Verdana" panose="020B0604030504040204" pitchFamily="34" charset="0"/>
              </a:rPr>
              <a:t>Students with a </a:t>
            </a:r>
            <a:r>
              <a:rPr lang="en-US" b="1" i="1" dirty="0">
                <a:latin typeface="Verdana" panose="020B0604030504040204" pitchFamily="34" charset="0"/>
              </a:rPr>
              <a:t>fixed mindset </a:t>
            </a:r>
            <a:r>
              <a:rPr lang="en-US" dirty="0">
                <a:latin typeface="Verdana" panose="020B0604030504040204" pitchFamily="34" charset="0"/>
              </a:rPr>
              <a:t>believe that their intelligence and talent are innate traits that don’t change. For example, they might say “I just can’t learn math.” These students typically worry about not looking smart, get upset by mistakes, and give up sooner on tough tasks.</a:t>
            </a:r>
          </a:p>
          <a:p>
            <a:endParaRPr lang="en-US" dirty="0"/>
          </a:p>
          <a:p>
            <a:r>
              <a:rPr lang="en-US" dirty="0">
                <a:latin typeface="Verdana" panose="020B0604030504040204" pitchFamily="34" charset="0"/>
              </a:rPr>
              <a:t>Students with a </a:t>
            </a:r>
            <a:r>
              <a:rPr lang="en-US" b="1" i="1" dirty="0">
                <a:latin typeface="Verdana" panose="020B0604030504040204" pitchFamily="34" charset="0"/>
              </a:rPr>
              <a:t>growth mindset</a:t>
            </a:r>
            <a:r>
              <a:rPr lang="en-US" dirty="0">
                <a:latin typeface="Verdana" panose="020B0604030504040204" pitchFamily="34" charset="0"/>
              </a:rPr>
              <a:t> believe that ability can change as a result of effort, perseverance, and practice. You might hear them say, “Math is hard, but if I keep trying, I can get better at it.” Students with a growth mindset see mistakes as ways to learn, embrace challenges, and persist in the face of setbacks. High-performing students and low-performing students may have either mindset.</a:t>
            </a:r>
          </a:p>
          <a:p>
            <a:endParaRPr lang="en-US" b="1" dirty="0"/>
          </a:p>
          <a:p>
            <a:r>
              <a:rPr lang="en-US" b="1" dirty="0">
                <a:latin typeface="Verdana" panose="020B0604030504040204" pitchFamily="34" charset="0"/>
              </a:rPr>
              <a:t>Studies show students with a growth mindset:</a:t>
            </a:r>
            <a:endParaRPr lang="en-US" dirty="0">
              <a:latin typeface="Verdana" panose="020B0604030504040204" pitchFamily="34" charset="0"/>
            </a:endParaRPr>
          </a:p>
          <a:p>
            <a:r>
              <a:rPr lang="en-US" dirty="0">
                <a:latin typeface="Verdana" panose="020B0604030504040204" pitchFamily="34" charset="0"/>
              </a:rPr>
              <a:t>Are more motivated and engaged, even when work is challenging</a:t>
            </a:r>
          </a:p>
          <a:p>
            <a:r>
              <a:rPr lang="en-US" dirty="0">
                <a:latin typeface="Verdana" panose="020B0604030504040204" pitchFamily="34" charset="0"/>
              </a:rPr>
              <a:t>Are more likely to review or revise their work</a:t>
            </a:r>
          </a:p>
          <a:p>
            <a:r>
              <a:rPr lang="en-US" dirty="0">
                <a:latin typeface="Verdana" panose="020B0604030504040204" pitchFamily="34" charset="0"/>
              </a:rPr>
              <a:t>Score better on math and verbal standardized tests</a:t>
            </a:r>
          </a:p>
          <a:p>
            <a:r>
              <a:rPr lang="en-US" dirty="0">
                <a:latin typeface="Verdana" panose="020B0604030504040204" pitchFamily="34" charset="0"/>
              </a:rPr>
              <a:t>Fail fewer classes and have higher GPAs</a:t>
            </a:r>
          </a:p>
          <a:p>
            <a:r>
              <a:rPr lang="en-US" dirty="0">
                <a:latin typeface="Verdana" panose="020B0604030504040204" pitchFamily="34" charset="0"/>
              </a:rPr>
              <a:t>Are more likely to persist in high school and college</a:t>
            </a:r>
          </a:p>
          <a:p>
            <a:r>
              <a:rPr lang="en-US" b="1" cap="all" dirty="0">
                <a:latin typeface="Verdana" panose="020B0604030504040204" pitchFamily="34" charset="0"/>
                <a:hlinkClick r:id="rId3"/>
              </a:rPr>
              <a:t>GET THE FREE TOOLKIT</a:t>
            </a:r>
            <a:endParaRPr lang="en-US" dirty="0">
              <a:latin typeface="Verdan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fld id="{AF90E4FA-4E10-446B-9895-FE2FE0D6953C}" type="slidenum">
              <a:rPr lang="en-US" smtClean="0"/>
              <a:t>109</a:t>
            </a:fld>
            <a:endParaRPr lang="en-US"/>
          </a:p>
        </p:txBody>
      </p:sp>
    </p:spTree>
    <p:extLst>
      <p:ext uri="{BB962C8B-B14F-4D97-AF65-F5344CB8AC3E}">
        <p14:creationId xmlns:p14="http://schemas.microsoft.com/office/powerpoint/2010/main" val="32852700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Verdana" panose="020B0604030504040204" pitchFamily="34" charset="0"/>
              </a:rPr>
              <a:t>Academic behaviors are those behaviors commonly associated with being a “good student.”</a:t>
            </a:r>
          </a:p>
          <a:p>
            <a:endParaRPr lang="en-US" dirty="0">
              <a:latin typeface="Verdana" panose="020B0604030504040204" pitchFamily="34" charset="0"/>
            </a:endParaRPr>
          </a:p>
          <a:p>
            <a:r>
              <a:rPr lang="en-US" dirty="0">
                <a:latin typeface="Verdana" panose="020B0604030504040204" pitchFamily="34" charset="0"/>
              </a:rPr>
              <a:t>Academic behaviors are extremely important for achievement.</a:t>
            </a:r>
          </a:p>
          <a:p>
            <a:r>
              <a:rPr lang="en-US" dirty="0">
                <a:latin typeface="Verdana" panose="020B0604030504040204" pitchFamily="34" charset="0"/>
              </a:rPr>
              <a:t>Strong evidence that academic behaviors are malleable and affected by classroom context.</a:t>
            </a:r>
          </a:p>
          <a:p>
            <a:endParaRPr lang="en-US" dirty="0"/>
          </a:p>
        </p:txBody>
      </p:sp>
      <p:sp>
        <p:nvSpPr>
          <p:cNvPr id="4" name="Slide Number Placeholder 3"/>
          <p:cNvSpPr>
            <a:spLocks noGrp="1"/>
          </p:cNvSpPr>
          <p:nvPr>
            <p:ph type="sldNum" sz="quarter" idx="10"/>
          </p:nvPr>
        </p:nvSpPr>
        <p:spPr/>
        <p:txBody>
          <a:bodyPr/>
          <a:lstStyle/>
          <a:p>
            <a:fld id="{AF90E4FA-4E10-446B-9895-FE2FE0D6953C}" type="slidenum">
              <a:rPr lang="en-US" smtClean="0"/>
              <a:t>111</a:t>
            </a:fld>
            <a:endParaRPr lang="en-US"/>
          </a:p>
        </p:txBody>
      </p:sp>
    </p:spTree>
    <p:extLst>
      <p:ext uri="{BB962C8B-B14F-4D97-AF65-F5344CB8AC3E}">
        <p14:creationId xmlns:p14="http://schemas.microsoft.com/office/powerpoint/2010/main" val="2997859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Bowlby Attachment Theory</a:t>
            </a:r>
          </a:p>
        </p:txBody>
      </p:sp>
      <p:sp>
        <p:nvSpPr>
          <p:cNvPr id="4" name="Slide Number Placeholder 3"/>
          <p:cNvSpPr>
            <a:spLocks noGrp="1"/>
          </p:cNvSpPr>
          <p:nvPr>
            <p:ph type="sldNum" sz="quarter" idx="10"/>
          </p:nvPr>
        </p:nvSpPr>
        <p:spPr/>
        <p:txBody>
          <a:bodyPr/>
          <a:lstStyle/>
          <a:p>
            <a:fld id="{AF90E4FA-4E10-446B-9895-FE2FE0D6953C}" type="slidenum">
              <a:rPr lang="en-US" smtClean="0"/>
              <a:t>10</a:t>
            </a:fld>
            <a:endParaRPr lang="en-US"/>
          </a:p>
        </p:txBody>
      </p:sp>
    </p:spTree>
    <p:extLst>
      <p:ext uri="{BB962C8B-B14F-4D97-AF65-F5344CB8AC3E}">
        <p14:creationId xmlns:p14="http://schemas.microsoft.com/office/powerpoint/2010/main" val="3399717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90E4FA-4E10-446B-9895-FE2FE0D6953C}" type="slidenum">
              <a:rPr lang="en-US" smtClean="0"/>
              <a:t>13</a:t>
            </a:fld>
            <a:endParaRPr lang="en-US" dirty="0"/>
          </a:p>
        </p:txBody>
      </p:sp>
    </p:spTree>
    <p:extLst>
      <p:ext uri="{BB962C8B-B14F-4D97-AF65-F5344CB8AC3E}">
        <p14:creationId xmlns:p14="http://schemas.microsoft.com/office/powerpoint/2010/main" val="965653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90E4FA-4E10-446B-9895-FE2FE0D6953C}" type="slidenum">
              <a:rPr lang="en-US" smtClean="0"/>
              <a:t>14</a:t>
            </a:fld>
            <a:endParaRPr lang="en-US"/>
          </a:p>
        </p:txBody>
      </p:sp>
    </p:spTree>
    <p:extLst>
      <p:ext uri="{BB962C8B-B14F-4D97-AF65-F5344CB8AC3E}">
        <p14:creationId xmlns:p14="http://schemas.microsoft.com/office/powerpoint/2010/main" val="31525088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descr="AFT_29A_Natl.png                                               0014D214home                           BC877B2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ctrTitle"/>
          </p:nvPr>
        </p:nvSpPr>
        <p:spPr>
          <a:xfrm>
            <a:off x="381000" y="1524000"/>
            <a:ext cx="8382000" cy="1828800"/>
          </a:xfrm>
        </p:spPr>
        <p:txBody>
          <a:bodyPr anchor="ctr"/>
          <a:lstStyle>
            <a:lvl1pPr algn="ctr">
              <a:defRPr sz="4400"/>
            </a:lvl1pPr>
          </a:lstStyle>
          <a:p>
            <a:r>
              <a:rPr lang="en-US"/>
              <a:t>Click to edit Master title style</a:t>
            </a:r>
          </a:p>
        </p:txBody>
      </p:sp>
      <p:sp>
        <p:nvSpPr>
          <p:cNvPr id="4100" name="Rectangle 4"/>
          <p:cNvSpPr>
            <a:spLocks noGrp="1" noChangeArrowheads="1"/>
          </p:cNvSpPr>
          <p:nvPr>
            <p:ph type="subTitle" idx="1"/>
          </p:nvPr>
        </p:nvSpPr>
        <p:spPr>
          <a:xfrm>
            <a:off x="1371600" y="3733800"/>
            <a:ext cx="6400800" cy="1447800"/>
          </a:xfrm>
        </p:spPr>
        <p:txBody>
          <a:bodyPr/>
          <a:lstStyle>
            <a:lvl1pPr marL="0" indent="0" algn="ctr">
              <a:buFontTx/>
              <a:buNone/>
              <a:defRPr>
                <a:solidFill>
                  <a:schemeClr val="accent2"/>
                </a:solidFill>
              </a:defRPr>
            </a:lvl1pPr>
          </a:lstStyle>
          <a:p>
            <a:r>
              <a:rPr lang="en-US"/>
              <a:t>Click to edit Master subtitle style</a:t>
            </a:r>
          </a:p>
        </p:txBody>
      </p:sp>
    </p:spTree>
    <p:extLst>
      <p:ext uri="{BB962C8B-B14F-4D97-AF65-F5344CB8AC3E}">
        <p14:creationId xmlns:p14="http://schemas.microsoft.com/office/powerpoint/2010/main" val="2355957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65B3C565-D1FE-470C-B493-CF2E2DB6CF31}" type="datetime1">
              <a:rPr lang="en-US"/>
              <a:pPr>
                <a:defRPr/>
              </a:pPr>
              <a:t>8/15/2019</a:t>
            </a:fld>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89680FC1-6B34-49D6-9CCB-ADE4F4053F3B}" type="slidenum">
              <a:rPr lang="en-US"/>
              <a:pPr>
                <a:defRPr/>
              </a:pPr>
              <a:t>‹#›</a:t>
            </a:fld>
            <a:endParaRPr lang="en-US" dirty="0"/>
          </a:p>
        </p:txBody>
      </p:sp>
    </p:spTree>
    <p:extLst>
      <p:ext uri="{BB962C8B-B14F-4D97-AF65-F5344CB8AC3E}">
        <p14:creationId xmlns:p14="http://schemas.microsoft.com/office/powerpoint/2010/main" val="664850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04800"/>
            <a:ext cx="215265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304800"/>
            <a:ext cx="630555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1DAAC60D-E9BD-43F4-B9C8-592E0680165C}" type="datetime1">
              <a:rPr lang="en-US"/>
              <a:pPr>
                <a:defRPr/>
              </a:pPr>
              <a:t>8/15/2019</a:t>
            </a:fld>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792CCC02-DFB7-41B9-B96F-4D3E2E6D647E}" type="slidenum">
              <a:rPr lang="en-US"/>
              <a:pPr>
                <a:defRPr/>
              </a:pPr>
              <a:t>‹#›</a:t>
            </a:fld>
            <a:endParaRPr lang="en-US" dirty="0"/>
          </a:p>
        </p:txBody>
      </p:sp>
    </p:spTree>
    <p:extLst>
      <p:ext uri="{BB962C8B-B14F-4D97-AF65-F5344CB8AC3E}">
        <p14:creationId xmlns:p14="http://schemas.microsoft.com/office/powerpoint/2010/main" val="104939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1371600"/>
          </a:xfrm>
        </p:spPr>
        <p:txBody>
          <a:bodyPr/>
          <a:lstStyle/>
          <a:p>
            <a:r>
              <a:rPr lang="en-US"/>
              <a:t>Click to edit Master title style</a:t>
            </a:r>
          </a:p>
        </p:txBody>
      </p:sp>
      <p:sp>
        <p:nvSpPr>
          <p:cNvPr id="3" name="Text Placeholder 2"/>
          <p:cNvSpPr>
            <a:spLocks noGrp="1"/>
          </p:cNvSpPr>
          <p:nvPr>
            <p:ph type="body" sz="half" idx="1"/>
          </p:nvPr>
        </p:nvSpPr>
        <p:spPr>
          <a:xfrm>
            <a:off x="228600" y="1828800"/>
            <a:ext cx="4229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828800"/>
            <a:ext cx="4229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A0AD22B2-1944-441A-A095-36F8E373E225}" type="datetime1">
              <a:rPr lang="en-US"/>
              <a:pPr>
                <a:defRPr/>
              </a:pPr>
              <a:t>8/15/2019</a:t>
            </a:fld>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B036A36B-28F4-41B3-8B3E-FCEA616357CD}" type="slidenum">
              <a:rPr lang="en-US"/>
              <a:pPr>
                <a:defRPr/>
              </a:pPr>
              <a:t>‹#›</a:t>
            </a:fld>
            <a:endParaRPr lang="en-US" dirty="0"/>
          </a:p>
        </p:txBody>
      </p:sp>
    </p:spTree>
    <p:extLst>
      <p:ext uri="{BB962C8B-B14F-4D97-AF65-F5344CB8AC3E}">
        <p14:creationId xmlns:p14="http://schemas.microsoft.com/office/powerpoint/2010/main" val="3585426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1371600"/>
          </a:xfrm>
        </p:spPr>
        <p:txBody>
          <a:bodyPr/>
          <a:lstStyle/>
          <a:p>
            <a:r>
              <a:rPr lang="en-US"/>
              <a:t>Click to edit Master title style</a:t>
            </a:r>
          </a:p>
        </p:txBody>
      </p:sp>
      <p:sp>
        <p:nvSpPr>
          <p:cNvPr id="3" name="Table Placeholder 2"/>
          <p:cNvSpPr>
            <a:spLocks noGrp="1"/>
          </p:cNvSpPr>
          <p:nvPr>
            <p:ph type="tbl" idx="1"/>
          </p:nvPr>
        </p:nvSpPr>
        <p:spPr>
          <a:xfrm>
            <a:off x="228600" y="1828800"/>
            <a:ext cx="86106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fld id="{E2B14453-F8E7-4702-9EB8-8EB97FF976A0}" type="datetime1">
              <a:rPr lang="en-US"/>
              <a:pPr>
                <a:defRPr/>
              </a:pPr>
              <a:t>8/15/2019</a:t>
            </a:fld>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46748535-0D05-4FDD-8430-55A036373716}" type="slidenum">
              <a:rPr lang="en-US"/>
              <a:pPr>
                <a:defRPr/>
              </a:pPr>
              <a:t>‹#›</a:t>
            </a:fld>
            <a:endParaRPr lang="en-US" dirty="0"/>
          </a:p>
        </p:txBody>
      </p:sp>
    </p:spTree>
    <p:extLst>
      <p:ext uri="{BB962C8B-B14F-4D97-AF65-F5344CB8AC3E}">
        <p14:creationId xmlns:p14="http://schemas.microsoft.com/office/powerpoint/2010/main" val="3193399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fld id="{0F07924B-12E1-426A-AEB2-9593A28ECB6C}" type="datetime1">
              <a:rPr lang="en-US"/>
              <a:pPr>
                <a:defRPr/>
              </a:pPr>
              <a:t>8/15/2019</a:t>
            </a:fld>
            <a:endParaRPr lang="en-US" dirty="0"/>
          </a:p>
        </p:txBody>
      </p:sp>
      <p:sp>
        <p:nvSpPr>
          <p:cNvPr id="6" name="Footer Placeholder 5"/>
          <p:cNvSpPr>
            <a:spLocks noGrp="1" noChangeArrowheads="1"/>
          </p:cNvSpPr>
          <p:nvPr>
            <p:ph type="ftr" sz="quarter" idx="11"/>
          </p:nvPr>
        </p:nvSpPr>
        <p:spPr>
          <a:xfrm>
            <a:off x="2667000" y="6356350"/>
            <a:ext cx="3352800" cy="365125"/>
          </a:xfrm>
          <a:prstGeom prst="rect">
            <a:avLst/>
          </a:prstGeom>
        </p:spPr>
        <p:txBody>
          <a:bodyPr/>
          <a:lstStyle>
            <a:lvl1pPr eaLnBrk="1" hangingPunct="1">
              <a:defRPr>
                <a:solidFill>
                  <a:srgbClr val="000000"/>
                </a:solidFill>
                <a:latin typeface="Times" charset="0"/>
                <a:cs typeface="Arial" pitchFamily="34" charset="0"/>
              </a:defRPr>
            </a:lvl1pPr>
          </a:lstStyle>
          <a:p>
            <a:pPr fontAlgn="base">
              <a:spcBef>
                <a:spcPct val="0"/>
              </a:spcBef>
              <a:spcAft>
                <a:spcPct val="0"/>
              </a:spcAft>
              <a:defRPr/>
            </a:pPr>
            <a:r>
              <a:rPr lang="en-US" sz="2400"/>
              <a:t>American Federation of Teachers -- ESAL </a:t>
            </a:r>
          </a:p>
        </p:txBody>
      </p:sp>
      <p:sp>
        <p:nvSpPr>
          <p:cNvPr id="7" name="Rectangle 6"/>
          <p:cNvSpPr>
            <a:spLocks noGrp="1" noChangeArrowheads="1"/>
          </p:cNvSpPr>
          <p:nvPr>
            <p:ph type="sldNum" sz="quarter" idx="12"/>
          </p:nvPr>
        </p:nvSpPr>
        <p:spPr/>
        <p:txBody>
          <a:bodyPr/>
          <a:lstStyle>
            <a:lvl1pPr>
              <a:defRPr/>
            </a:lvl1pPr>
          </a:lstStyle>
          <a:p>
            <a:pPr>
              <a:defRPr/>
            </a:pPr>
            <a:fld id="{E496C674-C02F-482E-943C-047F0548B003}" type="slidenum">
              <a:rPr lang="en-US"/>
              <a:pPr>
                <a:defRPr/>
              </a:pPr>
              <a:t>‹#›</a:t>
            </a:fld>
            <a:endParaRPr lang="en-US" dirty="0"/>
          </a:p>
        </p:txBody>
      </p:sp>
    </p:spTree>
    <p:extLst>
      <p:ext uri="{BB962C8B-B14F-4D97-AF65-F5344CB8AC3E}">
        <p14:creationId xmlns:p14="http://schemas.microsoft.com/office/powerpoint/2010/main" val="1273429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descr="AFT_29A_Natl.png                                               0014D214home                           BC877B2D:"/>
          <p:cNvPicPr>
            <a:picLocks noChangeAspect="1" noChangeArrowheads="1"/>
          </p:cNvPicPr>
          <p:nvPr/>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4099" name="Rectangle 3"/>
          <p:cNvSpPr>
            <a:spLocks noGrp="1" noChangeArrowheads="1"/>
          </p:cNvSpPr>
          <p:nvPr>
            <p:ph type="ctrTitle"/>
          </p:nvPr>
        </p:nvSpPr>
        <p:spPr>
          <a:xfrm>
            <a:off x="381000" y="1524000"/>
            <a:ext cx="8382000" cy="1828800"/>
          </a:xfrm>
        </p:spPr>
        <p:txBody>
          <a:bodyPr anchor="ctr"/>
          <a:lstStyle>
            <a:lvl1pPr algn="ctr">
              <a:defRPr sz="4400"/>
            </a:lvl1pPr>
          </a:lstStyle>
          <a:p>
            <a:r>
              <a:rPr lang="en-US"/>
              <a:t>Click to edit Master title style</a:t>
            </a:r>
          </a:p>
        </p:txBody>
      </p:sp>
      <p:sp>
        <p:nvSpPr>
          <p:cNvPr id="4100" name="Rectangle 4"/>
          <p:cNvSpPr>
            <a:spLocks noGrp="1" noChangeArrowheads="1"/>
          </p:cNvSpPr>
          <p:nvPr>
            <p:ph type="subTitle" idx="1"/>
          </p:nvPr>
        </p:nvSpPr>
        <p:spPr>
          <a:xfrm>
            <a:off x="1371600" y="3733800"/>
            <a:ext cx="6400800" cy="1447800"/>
          </a:xfrm>
        </p:spPr>
        <p:txBody>
          <a:bodyPr/>
          <a:lstStyle>
            <a:lvl1pPr marL="0" indent="0" algn="ctr">
              <a:buFontTx/>
              <a:buNone/>
              <a:defRPr>
                <a:solidFill>
                  <a:schemeClr val="accent2"/>
                </a:solidFill>
              </a:defRPr>
            </a:lvl1pPr>
          </a:lstStyle>
          <a:p>
            <a:r>
              <a:rPr lang="en-US"/>
              <a:t>Click to edit Master subtitle style</a:t>
            </a:r>
          </a:p>
        </p:txBody>
      </p:sp>
    </p:spTree>
    <p:extLst>
      <p:ext uri="{BB962C8B-B14F-4D97-AF65-F5344CB8AC3E}">
        <p14:creationId xmlns:p14="http://schemas.microsoft.com/office/powerpoint/2010/main" val="252702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1BCFCF64-4678-4354-9D3E-D3D5A611816D}" type="datetime1">
              <a:rPr lang="en-US">
                <a:solidFill>
                  <a:srgbClr val="000000"/>
                </a:solidFill>
              </a:rPr>
              <a:pPr>
                <a:defRPr/>
              </a:pPr>
              <a:t>8/15/2019</a:t>
            </a:fld>
            <a:endParaRPr lang="en-US" dirty="0">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E81BE64-6F02-42D0-8F26-A535004A2A8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46179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8247752-E8F9-419B-9747-01796581F2CB}" type="datetime1">
              <a:rPr lang="en-US">
                <a:solidFill>
                  <a:srgbClr val="000000"/>
                </a:solidFill>
              </a:rPr>
              <a:pPr>
                <a:defRPr/>
              </a:pPr>
              <a:t>8/15/2019</a:t>
            </a:fld>
            <a:endParaRPr lang="en-US" dirty="0">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F83A6617-4D6C-4F43-BAFF-EA8137EFE49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19192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828800"/>
            <a:ext cx="42291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828800"/>
            <a:ext cx="42291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1550A9A3-534E-4E68-AC87-7C334A8EE6C8}" type="datetime1">
              <a:rPr lang="en-US">
                <a:solidFill>
                  <a:srgbClr val="000000"/>
                </a:solidFill>
              </a:rPr>
              <a:pPr>
                <a:defRPr/>
              </a:pPr>
              <a:t>8/15/2019</a:t>
            </a:fld>
            <a:endParaRPr lang="en-US" dirty="0">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29B1944D-E724-41C0-8B18-2BA2696E4E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29531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90ABE2E4-E1FA-4CCC-9E98-B260C04E3437}" type="datetime1">
              <a:rPr lang="en-US">
                <a:solidFill>
                  <a:srgbClr val="000000"/>
                </a:solidFill>
              </a:rPr>
              <a:pPr>
                <a:defRPr/>
              </a:pPr>
              <a:t>8/15/2019</a:t>
            </a:fld>
            <a:endParaRPr lang="en-US" dirty="0">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E46E5105-8966-48F7-A9F4-A4EBCA3DA4A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85712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1754D181-6D37-46D8-8408-D28B4B5DA99A}" type="datetime1">
              <a:rPr lang="en-US"/>
              <a:pPr>
                <a:defRPr/>
              </a:pPr>
              <a:t>8/15/2019</a:t>
            </a:fld>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C683DD77-4698-4C4B-B86B-27A3A7792493}" type="slidenum">
              <a:rPr lang="en-US"/>
              <a:pPr>
                <a:defRPr/>
              </a:pPr>
              <a:t>‹#›</a:t>
            </a:fld>
            <a:endParaRPr lang="en-US" dirty="0"/>
          </a:p>
        </p:txBody>
      </p:sp>
    </p:spTree>
    <p:extLst>
      <p:ext uri="{BB962C8B-B14F-4D97-AF65-F5344CB8AC3E}">
        <p14:creationId xmlns:p14="http://schemas.microsoft.com/office/powerpoint/2010/main" val="3811090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E56BD115-E83E-4410-A356-EA2622E2C9DE}" type="datetime1">
              <a:rPr lang="en-US">
                <a:solidFill>
                  <a:srgbClr val="000000"/>
                </a:solidFill>
              </a:rPr>
              <a:pPr>
                <a:defRPr/>
              </a:pPr>
              <a:t>8/15/2019</a:t>
            </a:fld>
            <a:endParaRPr lang="en-US" dirty="0">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F6EA2ECD-73D9-40E9-86B5-1A818CB11F8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896142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8467443-A751-4630-A83C-5F34556BCF7E}" type="datetime1">
              <a:rPr lang="en-US">
                <a:solidFill>
                  <a:srgbClr val="000000"/>
                </a:solidFill>
              </a:rPr>
              <a:pPr>
                <a:defRPr/>
              </a:pPr>
              <a:t>8/15/2019</a:t>
            </a:fld>
            <a:endParaRPr lang="en-US" dirty="0">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B41C38DB-937B-4792-A394-0E7DC3A056E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67372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D386C2A-095B-476F-8E44-965ACFFCEF42}" type="datetime1">
              <a:rPr lang="en-US">
                <a:solidFill>
                  <a:srgbClr val="000000"/>
                </a:solidFill>
              </a:rPr>
              <a:pPr>
                <a:defRPr/>
              </a:pPr>
              <a:t>8/15/2019</a:t>
            </a:fld>
            <a:endParaRPr lang="en-US" dirty="0">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85B77183-AA6A-4A03-B276-3DD882A86F6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45171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F705D0D-790E-4701-8C8D-FCD90A5CB626}" type="datetime1">
              <a:rPr lang="en-US">
                <a:solidFill>
                  <a:srgbClr val="000000"/>
                </a:solidFill>
              </a:rPr>
              <a:pPr>
                <a:defRPr/>
              </a:pPr>
              <a:t>8/15/2019</a:t>
            </a:fld>
            <a:endParaRPr lang="en-US" dirty="0">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7BDD14C5-CD1D-414D-B296-EDD3382DD8E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905741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5295ECB-D05D-4CBC-8148-8CBF7AA7D311}" type="datetime1">
              <a:rPr lang="en-US">
                <a:solidFill>
                  <a:srgbClr val="000000"/>
                </a:solidFill>
              </a:rPr>
              <a:pPr>
                <a:defRPr/>
              </a:pPr>
              <a:t>8/15/2019</a:t>
            </a:fld>
            <a:endParaRPr lang="en-US" dirty="0">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149CA16-E2DB-4AC5-9781-3AB2E6A58F1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301130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04800"/>
            <a:ext cx="215265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304800"/>
            <a:ext cx="630555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9087B01-5B29-4A38-A6D1-50E803D71FD1}" type="datetime1">
              <a:rPr lang="en-US">
                <a:solidFill>
                  <a:srgbClr val="000000"/>
                </a:solidFill>
              </a:rPr>
              <a:pPr>
                <a:defRPr/>
              </a:pPr>
              <a:t>8/15/2019</a:t>
            </a:fld>
            <a:endParaRPr lang="en-US" dirty="0">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835B266-62FE-463D-8458-3609051ECDB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23411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1371600"/>
          </a:xfrm>
        </p:spPr>
        <p:txBody>
          <a:bodyPr/>
          <a:lstStyle/>
          <a:p>
            <a:r>
              <a:rPr lang="en-US"/>
              <a:t>Click to edit Master title style</a:t>
            </a:r>
          </a:p>
        </p:txBody>
      </p:sp>
      <p:sp>
        <p:nvSpPr>
          <p:cNvPr id="3" name="Text Placeholder 2"/>
          <p:cNvSpPr>
            <a:spLocks noGrp="1"/>
          </p:cNvSpPr>
          <p:nvPr>
            <p:ph type="body" sz="half" idx="1"/>
          </p:nvPr>
        </p:nvSpPr>
        <p:spPr>
          <a:xfrm>
            <a:off x="228600" y="1828800"/>
            <a:ext cx="4229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828800"/>
            <a:ext cx="4229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40078112-7208-4E0A-AD24-D1C57B0A4426}" type="datetime1">
              <a:rPr lang="en-US">
                <a:solidFill>
                  <a:srgbClr val="000000"/>
                </a:solidFill>
              </a:rPr>
              <a:pPr>
                <a:defRPr/>
              </a:pPr>
              <a:t>8/15/2019</a:t>
            </a:fld>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9D3127AD-6005-485D-8C53-C68328C54B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34756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1371600"/>
          </a:xfrm>
        </p:spPr>
        <p:txBody>
          <a:bodyPr/>
          <a:lstStyle/>
          <a:p>
            <a:r>
              <a:rPr lang="en-US"/>
              <a:t>Click to edit Master title style</a:t>
            </a:r>
          </a:p>
        </p:txBody>
      </p:sp>
      <p:sp>
        <p:nvSpPr>
          <p:cNvPr id="3" name="Table Placeholder 2"/>
          <p:cNvSpPr>
            <a:spLocks noGrp="1"/>
          </p:cNvSpPr>
          <p:nvPr>
            <p:ph type="tbl" idx="1"/>
          </p:nvPr>
        </p:nvSpPr>
        <p:spPr>
          <a:xfrm>
            <a:off x="228600" y="1828800"/>
            <a:ext cx="8610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fld id="{487535B6-7922-4DA7-BB67-41E27148C425}" type="datetime1">
              <a:rPr lang="en-US" altLang="en-US">
                <a:solidFill>
                  <a:srgbClr val="000000"/>
                </a:solidFill>
              </a:rPr>
              <a:pPr>
                <a:defRPr/>
              </a:pPr>
              <a:t>8/15/2019</a:t>
            </a:fld>
            <a:endParaRPr lang="en-US" alt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9C7037DC-DCF3-47EB-A3D1-4B294DA5FAF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03457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608E5C59-2F7A-458C-B704-B4DAF8466F2A}" type="datetime1">
              <a:rPr lang="en-US" smtClean="0">
                <a:solidFill>
                  <a:srgbClr val="000000"/>
                </a:solidFill>
              </a:rPr>
              <a:pPr>
                <a:defRPr/>
              </a:pPr>
              <a:t>8/15/2019</a:t>
            </a:fld>
            <a:endParaRPr lang="en-US">
              <a:solidFill>
                <a:srgbClr val="000000"/>
              </a:solidFill>
            </a:endParaRPr>
          </a:p>
        </p:txBody>
      </p:sp>
      <p:sp>
        <p:nvSpPr>
          <p:cNvPr id="6" name="Footer Placeholder 5"/>
          <p:cNvSpPr>
            <a:spLocks noGrp="1" noChangeArrowheads="1"/>
          </p:cNvSpPr>
          <p:nvPr>
            <p:ph type="ftr" sz="quarter" idx="11"/>
          </p:nvPr>
        </p:nvSpPr>
        <p:spPr>
          <a:xfrm>
            <a:off x="2667000" y="6356350"/>
            <a:ext cx="3352800" cy="365125"/>
          </a:xfrm>
          <a:prstGeom prst="rect">
            <a:avLst/>
          </a:prstGeom>
          <a:ln/>
        </p:spPr>
        <p:txBody>
          <a:bodyPr/>
          <a:lstStyle>
            <a:lvl1pPr>
              <a:defRPr/>
            </a:lvl1pPr>
          </a:lstStyle>
          <a:p>
            <a:pPr fontAlgn="base">
              <a:spcBef>
                <a:spcPct val="0"/>
              </a:spcBef>
              <a:spcAft>
                <a:spcPct val="0"/>
              </a:spcAft>
              <a:defRPr/>
            </a:pPr>
            <a:r>
              <a:rPr lang="en-US" sz="2400">
                <a:solidFill>
                  <a:srgbClr val="000000"/>
                </a:solidFill>
                <a:latin typeface="Times" charset="0"/>
                <a:cs typeface="Arial" pitchFamily="34" charset="0"/>
              </a:rPr>
              <a:t>American Federation of Teachers -- ESAL </a:t>
            </a:r>
          </a:p>
        </p:txBody>
      </p:sp>
      <p:sp>
        <p:nvSpPr>
          <p:cNvPr id="7" name="Rectangle 6"/>
          <p:cNvSpPr>
            <a:spLocks noGrp="1" noChangeArrowheads="1"/>
          </p:cNvSpPr>
          <p:nvPr>
            <p:ph type="sldNum" sz="quarter" idx="12"/>
          </p:nvPr>
        </p:nvSpPr>
        <p:spPr>
          <a:ln/>
        </p:spPr>
        <p:txBody>
          <a:bodyPr/>
          <a:lstStyle>
            <a:lvl1pPr>
              <a:defRPr/>
            </a:lvl1pPr>
          </a:lstStyle>
          <a:p>
            <a:pPr>
              <a:defRPr/>
            </a:pPr>
            <a:fld id="{1E69B263-31C5-4AA4-9FB8-075B826C9D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7249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961306A2-1B90-4B0D-A25E-698D209F3843}" type="datetime1">
              <a:rPr lang="en-US"/>
              <a:pPr>
                <a:defRPr/>
              </a:pPr>
              <a:t>8/15/2019</a:t>
            </a:fld>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198EA74B-823F-4D2B-9DCA-BA0460614CC1}" type="slidenum">
              <a:rPr lang="en-US"/>
              <a:pPr>
                <a:defRPr/>
              </a:pPr>
              <a:t>‹#›</a:t>
            </a:fld>
            <a:endParaRPr lang="en-US" dirty="0"/>
          </a:p>
        </p:txBody>
      </p:sp>
    </p:spTree>
    <p:extLst>
      <p:ext uri="{BB962C8B-B14F-4D97-AF65-F5344CB8AC3E}">
        <p14:creationId xmlns:p14="http://schemas.microsoft.com/office/powerpoint/2010/main" val="3509922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828800"/>
            <a:ext cx="42291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828800"/>
            <a:ext cx="42291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40A6066F-BEEE-48D8-813C-42144BC8599D}" type="datetime1">
              <a:rPr lang="en-US"/>
              <a:pPr>
                <a:defRPr/>
              </a:pPr>
              <a:t>8/15/2019</a:t>
            </a:fld>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EAAC81CF-E025-47E7-B575-FCF94C93F810}" type="slidenum">
              <a:rPr lang="en-US"/>
              <a:pPr>
                <a:defRPr/>
              </a:pPr>
              <a:t>‹#›</a:t>
            </a:fld>
            <a:endParaRPr lang="en-US" dirty="0"/>
          </a:p>
        </p:txBody>
      </p:sp>
    </p:spTree>
    <p:extLst>
      <p:ext uri="{BB962C8B-B14F-4D97-AF65-F5344CB8AC3E}">
        <p14:creationId xmlns:p14="http://schemas.microsoft.com/office/powerpoint/2010/main" val="3129633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C04FB142-C02A-4A01-BF14-66FDB1B6C33D}" type="datetime1">
              <a:rPr lang="en-US"/>
              <a:pPr>
                <a:defRPr/>
              </a:pPr>
              <a:t>8/15/2019</a:t>
            </a:fld>
            <a:endParaRPr 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7F75F5A9-D263-4774-98E7-6ACEABA447AF}" type="slidenum">
              <a:rPr lang="en-US"/>
              <a:pPr>
                <a:defRPr/>
              </a:pPr>
              <a:t>‹#›</a:t>
            </a:fld>
            <a:endParaRPr lang="en-US" dirty="0"/>
          </a:p>
        </p:txBody>
      </p:sp>
    </p:spTree>
    <p:extLst>
      <p:ext uri="{BB962C8B-B14F-4D97-AF65-F5344CB8AC3E}">
        <p14:creationId xmlns:p14="http://schemas.microsoft.com/office/powerpoint/2010/main" val="1752682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85D4C355-5D5E-4400-BAFB-EB7CCF78B632}" type="datetime1">
              <a:rPr lang="en-US"/>
              <a:pPr>
                <a:defRPr/>
              </a:pPr>
              <a:t>8/15/2019</a:t>
            </a:fld>
            <a:endParaRPr 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E2CAD599-C3A8-4576-8D11-47D8FC1DCD24}" type="slidenum">
              <a:rPr lang="en-US"/>
              <a:pPr>
                <a:defRPr/>
              </a:pPr>
              <a:t>‹#›</a:t>
            </a:fld>
            <a:endParaRPr lang="en-US" dirty="0"/>
          </a:p>
        </p:txBody>
      </p:sp>
    </p:spTree>
    <p:extLst>
      <p:ext uri="{BB962C8B-B14F-4D97-AF65-F5344CB8AC3E}">
        <p14:creationId xmlns:p14="http://schemas.microsoft.com/office/powerpoint/2010/main" val="3775081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2B639A6-1AA7-4409-B3AE-8AAE1BF45FD3}" type="datetime1">
              <a:rPr lang="en-US"/>
              <a:pPr>
                <a:defRPr/>
              </a:pPr>
              <a:t>8/15/2019</a:t>
            </a:fld>
            <a:endParaRPr 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6131D167-9215-4924-8065-365FC3D7DE7E}" type="slidenum">
              <a:rPr lang="en-US"/>
              <a:pPr>
                <a:defRPr/>
              </a:pPr>
              <a:t>‹#›</a:t>
            </a:fld>
            <a:endParaRPr lang="en-US" dirty="0"/>
          </a:p>
        </p:txBody>
      </p:sp>
    </p:spTree>
    <p:extLst>
      <p:ext uri="{BB962C8B-B14F-4D97-AF65-F5344CB8AC3E}">
        <p14:creationId xmlns:p14="http://schemas.microsoft.com/office/powerpoint/2010/main" val="900854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AAA982B-284F-494C-A5B4-BF62CA4BCCE4}" type="datetime1">
              <a:rPr lang="en-US"/>
              <a:pPr>
                <a:defRPr/>
              </a:pPr>
              <a:t>8/15/2019</a:t>
            </a:fld>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D2B54139-5CFC-400F-8F9A-AD7FD884B0C6}" type="slidenum">
              <a:rPr lang="en-US"/>
              <a:pPr>
                <a:defRPr/>
              </a:pPr>
              <a:t>‹#›</a:t>
            </a:fld>
            <a:endParaRPr lang="en-US" dirty="0"/>
          </a:p>
        </p:txBody>
      </p:sp>
    </p:spTree>
    <p:extLst>
      <p:ext uri="{BB962C8B-B14F-4D97-AF65-F5344CB8AC3E}">
        <p14:creationId xmlns:p14="http://schemas.microsoft.com/office/powerpoint/2010/main" val="185278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BBDD8BF-C2D3-4A93-B2E6-B56107DC2D99}" type="datetime1">
              <a:rPr lang="en-US"/>
              <a:pPr>
                <a:defRPr/>
              </a:pPr>
              <a:t>8/15/2019</a:t>
            </a:fld>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77DD4B6F-2F39-49B2-81BF-533084C3C126}" type="slidenum">
              <a:rPr lang="en-US"/>
              <a:pPr>
                <a:defRPr/>
              </a:pPr>
              <a:t>‹#›</a:t>
            </a:fld>
            <a:endParaRPr lang="en-US" dirty="0"/>
          </a:p>
        </p:txBody>
      </p:sp>
    </p:spTree>
    <p:extLst>
      <p:ext uri="{BB962C8B-B14F-4D97-AF65-F5344CB8AC3E}">
        <p14:creationId xmlns:p14="http://schemas.microsoft.com/office/powerpoint/2010/main" val="4056035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7" descr="AFT_29B_Natl.png                                               0014D214home                           BC877B2D:"/>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228600" y="304800"/>
            <a:ext cx="8610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2" name="Rectangle 3"/>
          <p:cNvSpPr>
            <a:spLocks noGrp="1" noChangeArrowheads="1"/>
          </p:cNvSpPr>
          <p:nvPr>
            <p:ph type="body" idx="1"/>
          </p:nvPr>
        </p:nvSpPr>
        <p:spPr bwMode="auto">
          <a:xfrm>
            <a:off x="228600" y="1828800"/>
            <a:ext cx="8610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p:cNvSpPr>
            <a:spLocks noGrp="1" noChangeArrowheads="1"/>
          </p:cNvSpPr>
          <p:nvPr>
            <p:ph type="dt" sz="half" idx="2"/>
          </p:nvPr>
        </p:nvSpPr>
        <p:spPr bwMode="auto">
          <a:xfrm>
            <a:off x="6934200" y="60198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000">
                <a:solidFill>
                  <a:srgbClr val="000000"/>
                </a:solidFill>
                <a:latin typeface="+mn-lt"/>
                <a:cs typeface="+mn-cs"/>
              </a:defRPr>
            </a:lvl1pPr>
          </a:lstStyle>
          <a:p>
            <a:pPr fontAlgn="base">
              <a:spcBef>
                <a:spcPct val="0"/>
              </a:spcBef>
              <a:spcAft>
                <a:spcPct val="0"/>
              </a:spcAft>
              <a:defRPr/>
            </a:pPr>
            <a:fld id="{C4F28FB5-AAE2-4CE2-AA80-7DB680F1D8B5}" type="datetime1">
              <a:rPr lang="en-US"/>
              <a:pPr fontAlgn="base">
                <a:spcBef>
                  <a:spcPct val="0"/>
                </a:spcBef>
                <a:spcAft>
                  <a:spcPct val="0"/>
                </a:spcAft>
                <a:defRPr/>
              </a:pPr>
              <a:t>8/15/2019</a:t>
            </a:fld>
            <a:endParaRPr lang="en-US" dirty="0"/>
          </a:p>
        </p:txBody>
      </p:sp>
      <p:sp>
        <p:nvSpPr>
          <p:cNvPr id="1030" name="Rectangle 6"/>
          <p:cNvSpPr>
            <a:spLocks noGrp="1" noChangeArrowheads="1"/>
          </p:cNvSpPr>
          <p:nvPr>
            <p:ph type="sldNum" sz="quarter" idx="4"/>
          </p:nvPr>
        </p:nvSpPr>
        <p:spPr bwMode="auto">
          <a:xfrm>
            <a:off x="6934200" y="63246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a:solidFill>
                  <a:srgbClr val="000000"/>
                </a:solidFill>
                <a:latin typeface="+mn-lt"/>
                <a:cs typeface="+mn-cs"/>
              </a:defRPr>
            </a:lvl1pPr>
          </a:lstStyle>
          <a:p>
            <a:pPr fontAlgn="base">
              <a:spcBef>
                <a:spcPct val="0"/>
              </a:spcBef>
              <a:spcAft>
                <a:spcPct val="0"/>
              </a:spcAft>
              <a:defRPr/>
            </a:pPr>
            <a:fld id="{9BCA4B0C-21D8-4497-B906-65959A273250}" type="slidenum">
              <a:rPr lang="en-US"/>
              <a:pPr fontAlgn="base">
                <a:spcBef>
                  <a:spcPct val="0"/>
                </a:spcBef>
                <a:spcAft>
                  <a:spcPct val="0"/>
                </a:spcAft>
                <a:defRPr/>
              </a:pPr>
              <a:t>‹#›</a:t>
            </a:fld>
            <a:endParaRPr lang="en-US" dirty="0"/>
          </a:p>
        </p:txBody>
      </p:sp>
    </p:spTree>
    <p:extLst>
      <p:ext uri="{BB962C8B-B14F-4D97-AF65-F5344CB8AC3E}">
        <p14:creationId xmlns:p14="http://schemas.microsoft.com/office/powerpoint/2010/main" val="17127482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Verdana" charset="0"/>
        </a:defRPr>
      </a:lvl2pPr>
      <a:lvl3pPr algn="l" rtl="0" eaLnBrk="0" fontAlgn="base" hangingPunct="0">
        <a:spcBef>
          <a:spcPct val="0"/>
        </a:spcBef>
        <a:spcAft>
          <a:spcPct val="0"/>
        </a:spcAft>
        <a:defRPr sz="4000">
          <a:solidFill>
            <a:schemeClr val="tx2"/>
          </a:solidFill>
          <a:latin typeface="Verdana" charset="0"/>
        </a:defRPr>
      </a:lvl3pPr>
      <a:lvl4pPr algn="l" rtl="0" eaLnBrk="0" fontAlgn="base" hangingPunct="0">
        <a:spcBef>
          <a:spcPct val="0"/>
        </a:spcBef>
        <a:spcAft>
          <a:spcPct val="0"/>
        </a:spcAft>
        <a:defRPr sz="4000">
          <a:solidFill>
            <a:schemeClr val="tx2"/>
          </a:solidFill>
          <a:latin typeface="Verdana" charset="0"/>
        </a:defRPr>
      </a:lvl4pPr>
      <a:lvl5pPr algn="l" rtl="0" eaLnBrk="0" fontAlgn="base" hangingPunct="0">
        <a:spcBef>
          <a:spcPct val="0"/>
        </a:spcBef>
        <a:spcAft>
          <a:spcPct val="0"/>
        </a:spcAft>
        <a:defRPr sz="4000">
          <a:solidFill>
            <a:schemeClr val="tx2"/>
          </a:solidFill>
          <a:latin typeface="Verdana" charset="0"/>
        </a:defRPr>
      </a:lvl5pPr>
      <a:lvl6pPr marL="457200" algn="l" rtl="0" eaLnBrk="1" fontAlgn="base" hangingPunct="1">
        <a:spcBef>
          <a:spcPct val="0"/>
        </a:spcBef>
        <a:spcAft>
          <a:spcPct val="0"/>
        </a:spcAft>
        <a:defRPr sz="4000">
          <a:solidFill>
            <a:schemeClr val="tx2"/>
          </a:solidFill>
          <a:latin typeface="Verdana" charset="0"/>
        </a:defRPr>
      </a:lvl6pPr>
      <a:lvl7pPr marL="914400" algn="l" rtl="0" eaLnBrk="1" fontAlgn="base" hangingPunct="1">
        <a:spcBef>
          <a:spcPct val="0"/>
        </a:spcBef>
        <a:spcAft>
          <a:spcPct val="0"/>
        </a:spcAft>
        <a:defRPr sz="4000">
          <a:solidFill>
            <a:schemeClr val="tx2"/>
          </a:solidFill>
          <a:latin typeface="Verdana" charset="0"/>
        </a:defRPr>
      </a:lvl7pPr>
      <a:lvl8pPr marL="1371600" algn="l" rtl="0" eaLnBrk="1" fontAlgn="base" hangingPunct="1">
        <a:spcBef>
          <a:spcPct val="0"/>
        </a:spcBef>
        <a:spcAft>
          <a:spcPct val="0"/>
        </a:spcAft>
        <a:defRPr sz="4000">
          <a:solidFill>
            <a:schemeClr val="tx2"/>
          </a:solidFill>
          <a:latin typeface="Verdana" charset="0"/>
        </a:defRPr>
      </a:lvl8pPr>
      <a:lvl9pPr marL="1828800" algn="l" rtl="0" eaLnBrk="1" fontAlgn="base" hangingPunct="1">
        <a:spcBef>
          <a:spcPct val="0"/>
        </a:spcBef>
        <a:spcAft>
          <a:spcPct val="0"/>
        </a:spcAft>
        <a:defRPr sz="4000">
          <a:solidFill>
            <a:schemeClr val="tx2"/>
          </a:solidFill>
          <a:latin typeface="Verdana" charset="0"/>
        </a:defRPr>
      </a:lvl9pPr>
    </p:titleStyle>
    <p:bodyStyle>
      <a:lvl1pPr marL="342900" indent="-342900" algn="l" rtl="0" eaLnBrk="0" fontAlgn="base" hangingPunct="0">
        <a:spcBef>
          <a:spcPct val="20000"/>
        </a:spcBef>
        <a:spcAft>
          <a:spcPct val="0"/>
        </a:spcAft>
        <a:buClr>
          <a:schemeClr val="accent2"/>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Char char="–"/>
        <a:defRPr sz="24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0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a:solidFill>
            <a:schemeClr val="tx1"/>
          </a:solidFill>
          <a:latin typeface="+mn-lt"/>
        </a:defRPr>
      </a:lvl4pPr>
      <a:lvl5pPr marL="2057400" indent="-228600" algn="l" rtl="0" eaLnBrk="0" fontAlgn="base" hangingPunct="0">
        <a:spcBef>
          <a:spcPct val="20000"/>
        </a:spcBef>
        <a:spcAft>
          <a:spcPct val="0"/>
        </a:spcAft>
        <a:buClr>
          <a:schemeClr val="accent2"/>
        </a:buClr>
        <a:buChar char="»"/>
        <a:defRPr>
          <a:solidFill>
            <a:schemeClr val="tx1"/>
          </a:solidFill>
          <a:latin typeface="+mn-lt"/>
        </a:defRPr>
      </a:lvl5pPr>
      <a:lvl6pPr marL="2514600" indent="-228600" algn="l" rtl="0" eaLnBrk="1" fontAlgn="base" hangingPunct="1">
        <a:spcBef>
          <a:spcPct val="20000"/>
        </a:spcBef>
        <a:spcAft>
          <a:spcPct val="0"/>
        </a:spcAft>
        <a:buClr>
          <a:schemeClr val="accent2"/>
        </a:buClr>
        <a:buChar char="»"/>
        <a:defRPr>
          <a:solidFill>
            <a:schemeClr val="tx1"/>
          </a:solidFill>
          <a:latin typeface="+mn-lt"/>
        </a:defRPr>
      </a:lvl6pPr>
      <a:lvl7pPr marL="2971800" indent="-228600" algn="l" rtl="0" eaLnBrk="1" fontAlgn="base" hangingPunct="1">
        <a:spcBef>
          <a:spcPct val="20000"/>
        </a:spcBef>
        <a:spcAft>
          <a:spcPct val="0"/>
        </a:spcAft>
        <a:buClr>
          <a:schemeClr val="accent2"/>
        </a:buClr>
        <a:buChar char="»"/>
        <a:defRPr>
          <a:solidFill>
            <a:schemeClr val="tx1"/>
          </a:solidFill>
          <a:latin typeface="+mn-lt"/>
        </a:defRPr>
      </a:lvl7pPr>
      <a:lvl8pPr marL="3429000" indent="-228600" algn="l" rtl="0" eaLnBrk="1" fontAlgn="base" hangingPunct="1">
        <a:spcBef>
          <a:spcPct val="20000"/>
        </a:spcBef>
        <a:spcAft>
          <a:spcPct val="0"/>
        </a:spcAft>
        <a:buClr>
          <a:schemeClr val="accent2"/>
        </a:buClr>
        <a:buChar char="»"/>
        <a:defRPr>
          <a:solidFill>
            <a:schemeClr val="tx1"/>
          </a:solidFill>
          <a:latin typeface="+mn-lt"/>
        </a:defRPr>
      </a:lvl8pPr>
      <a:lvl9pPr marL="3886200" indent="-228600" algn="l" rtl="0" eaLnBrk="1" fontAlgn="base" hangingPunct="1">
        <a:spcBef>
          <a:spcPct val="20000"/>
        </a:spcBef>
        <a:spcAft>
          <a:spcPct val="0"/>
        </a:spcAft>
        <a:buClr>
          <a:schemeClr val="accent2"/>
        </a:buClr>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122" name="Picture 17" descr="AFT_29B_Natl.png                                               0014D214home                           BC877B2D:"/>
          <p:cNvPicPr>
            <a:picLocks noChangeAspect="1" noChangeArrowheads="1"/>
          </p:cNvPicPr>
          <p:nvPr/>
        </p:nvPicPr>
        <p:blipFill>
          <a:blip r:embed="rId16" cstate="print"/>
          <a:srcRect/>
          <a:stretch>
            <a:fillRect/>
          </a:stretch>
        </p:blipFill>
        <p:spPr bwMode="auto">
          <a:xfrm>
            <a:off x="0" y="0"/>
            <a:ext cx="9145588" cy="6859588"/>
          </a:xfrm>
          <a:prstGeom prst="rect">
            <a:avLst/>
          </a:prstGeom>
          <a:noFill/>
          <a:ln w="9525">
            <a:noFill/>
            <a:miter lim="800000"/>
            <a:headEnd/>
            <a:tailEnd/>
          </a:ln>
        </p:spPr>
      </p:pic>
      <p:sp>
        <p:nvSpPr>
          <p:cNvPr id="5123" name="Rectangle 2"/>
          <p:cNvSpPr>
            <a:spLocks noGrp="1" noChangeArrowheads="1"/>
          </p:cNvSpPr>
          <p:nvPr>
            <p:ph type="title"/>
          </p:nvPr>
        </p:nvSpPr>
        <p:spPr bwMode="auto">
          <a:xfrm>
            <a:off x="228600" y="304800"/>
            <a:ext cx="8610600"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5124" name="Rectangle 3"/>
          <p:cNvSpPr>
            <a:spLocks noGrp="1" noChangeArrowheads="1"/>
          </p:cNvSpPr>
          <p:nvPr>
            <p:ph type="body" idx="1"/>
          </p:nvPr>
        </p:nvSpPr>
        <p:spPr bwMode="auto">
          <a:xfrm>
            <a:off x="228600" y="1828800"/>
            <a:ext cx="86106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934200" y="60198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000">
                <a:latin typeface="+mn-lt"/>
                <a:cs typeface="+mn-cs"/>
              </a:defRPr>
            </a:lvl1pPr>
          </a:lstStyle>
          <a:p>
            <a:pPr fontAlgn="base">
              <a:spcBef>
                <a:spcPct val="0"/>
              </a:spcBef>
              <a:spcAft>
                <a:spcPct val="0"/>
              </a:spcAft>
              <a:defRPr/>
            </a:pPr>
            <a:fld id="{FEB9A663-6193-47AE-A585-A06142CB922F}" type="datetime1">
              <a:rPr lang="en-US">
                <a:solidFill>
                  <a:srgbClr val="000000"/>
                </a:solidFill>
              </a:rPr>
              <a:pPr fontAlgn="base">
                <a:spcBef>
                  <a:spcPct val="0"/>
                </a:spcBef>
                <a:spcAft>
                  <a:spcPct val="0"/>
                </a:spcAft>
                <a:defRPr/>
              </a:pPr>
              <a:t>8/15/2019</a:t>
            </a:fld>
            <a:endParaRPr lang="en-US" dirty="0">
              <a:solidFill>
                <a:srgbClr val="000000"/>
              </a:solidFill>
            </a:endParaRPr>
          </a:p>
        </p:txBody>
      </p:sp>
      <p:sp>
        <p:nvSpPr>
          <p:cNvPr id="1030" name="Rectangle 6"/>
          <p:cNvSpPr>
            <a:spLocks noGrp="1" noChangeArrowheads="1"/>
          </p:cNvSpPr>
          <p:nvPr>
            <p:ph type="sldNum" sz="quarter" idx="4"/>
          </p:nvPr>
        </p:nvSpPr>
        <p:spPr bwMode="auto">
          <a:xfrm>
            <a:off x="6934200" y="63246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a:latin typeface="+mn-lt"/>
                <a:cs typeface="+mn-cs"/>
              </a:defRPr>
            </a:lvl1pPr>
          </a:lstStyle>
          <a:p>
            <a:pPr fontAlgn="base">
              <a:spcBef>
                <a:spcPct val="0"/>
              </a:spcBef>
              <a:spcAft>
                <a:spcPct val="0"/>
              </a:spcAft>
              <a:defRPr/>
            </a:pPr>
            <a:fld id="{D3631543-531F-435B-83E8-4D6256FFBA0F}"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7038328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Ls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Verdana" charset="0"/>
        </a:defRPr>
      </a:lvl2pPr>
      <a:lvl3pPr algn="l" rtl="0" eaLnBrk="0" fontAlgn="base" hangingPunct="0">
        <a:spcBef>
          <a:spcPct val="0"/>
        </a:spcBef>
        <a:spcAft>
          <a:spcPct val="0"/>
        </a:spcAft>
        <a:defRPr sz="4000">
          <a:solidFill>
            <a:schemeClr val="tx2"/>
          </a:solidFill>
          <a:latin typeface="Verdana" charset="0"/>
        </a:defRPr>
      </a:lvl3pPr>
      <a:lvl4pPr algn="l" rtl="0" eaLnBrk="0" fontAlgn="base" hangingPunct="0">
        <a:spcBef>
          <a:spcPct val="0"/>
        </a:spcBef>
        <a:spcAft>
          <a:spcPct val="0"/>
        </a:spcAft>
        <a:defRPr sz="4000">
          <a:solidFill>
            <a:schemeClr val="tx2"/>
          </a:solidFill>
          <a:latin typeface="Verdana" charset="0"/>
        </a:defRPr>
      </a:lvl4pPr>
      <a:lvl5pPr algn="l" rtl="0" eaLnBrk="0" fontAlgn="base" hangingPunct="0">
        <a:spcBef>
          <a:spcPct val="0"/>
        </a:spcBef>
        <a:spcAft>
          <a:spcPct val="0"/>
        </a:spcAft>
        <a:defRPr sz="4000">
          <a:solidFill>
            <a:schemeClr val="tx2"/>
          </a:solidFill>
          <a:latin typeface="Verdana" charset="0"/>
        </a:defRPr>
      </a:lvl5pPr>
      <a:lvl6pPr marL="457200" algn="l" rtl="0" eaLnBrk="1" fontAlgn="base" hangingPunct="1">
        <a:spcBef>
          <a:spcPct val="0"/>
        </a:spcBef>
        <a:spcAft>
          <a:spcPct val="0"/>
        </a:spcAft>
        <a:defRPr sz="4000">
          <a:solidFill>
            <a:schemeClr val="tx2"/>
          </a:solidFill>
          <a:latin typeface="Verdana" charset="0"/>
        </a:defRPr>
      </a:lvl6pPr>
      <a:lvl7pPr marL="914400" algn="l" rtl="0" eaLnBrk="1" fontAlgn="base" hangingPunct="1">
        <a:spcBef>
          <a:spcPct val="0"/>
        </a:spcBef>
        <a:spcAft>
          <a:spcPct val="0"/>
        </a:spcAft>
        <a:defRPr sz="4000">
          <a:solidFill>
            <a:schemeClr val="tx2"/>
          </a:solidFill>
          <a:latin typeface="Verdana" charset="0"/>
        </a:defRPr>
      </a:lvl7pPr>
      <a:lvl8pPr marL="1371600" algn="l" rtl="0" eaLnBrk="1" fontAlgn="base" hangingPunct="1">
        <a:spcBef>
          <a:spcPct val="0"/>
        </a:spcBef>
        <a:spcAft>
          <a:spcPct val="0"/>
        </a:spcAft>
        <a:defRPr sz="4000">
          <a:solidFill>
            <a:schemeClr val="tx2"/>
          </a:solidFill>
          <a:latin typeface="Verdana" charset="0"/>
        </a:defRPr>
      </a:lvl8pPr>
      <a:lvl9pPr marL="1828800" algn="l" rtl="0" eaLnBrk="1" fontAlgn="base" hangingPunct="1">
        <a:spcBef>
          <a:spcPct val="0"/>
        </a:spcBef>
        <a:spcAft>
          <a:spcPct val="0"/>
        </a:spcAft>
        <a:defRPr sz="4000">
          <a:solidFill>
            <a:schemeClr val="tx2"/>
          </a:solidFill>
          <a:latin typeface="Verdana" charset="0"/>
        </a:defRPr>
      </a:lvl9pPr>
    </p:titleStyle>
    <p:bodyStyle>
      <a:lvl1pPr marL="342900" indent="-342900" algn="l" rtl="0" eaLnBrk="0" fontAlgn="base" hangingPunct="0">
        <a:spcBef>
          <a:spcPct val="20000"/>
        </a:spcBef>
        <a:spcAft>
          <a:spcPct val="0"/>
        </a:spcAft>
        <a:buClr>
          <a:schemeClr val="accent2"/>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Char char="–"/>
        <a:defRPr sz="24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0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a:solidFill>
            <a:schemeClr val="tx1"/>
          </a:solidFill>
          <a:latin typeface="+mn-lt"/>
        </a:defRPr>
      </a:lvl4pPr>
      <a:lvl5pPr marL="2057400" indent="-228600" algn="l" rtl="0" eaLnBrk="0" fontAlgn="base" hangingPunct="0">
        <a:spcBef>
          <a:spcPct val="20000"/>
        </a:spcBef>
        <a:spcAft>
          <a:spcPct val="0"/>
        </a:spcAft>
        <a:buClr>
          <a:schemeClr val="accent2"/>
        </a:buClr>
        <a:buChar char="»"/>
        <a:defRPr>
          <a:solidFill>
            <a:schemeClr val="tx1"/>
          </a:solidFill>
          <a:latin typeface="+mn-lt"/>
        </a:defRPr>
      </a:lvl5pPr>
      <a:lvl6pPr marL="2514600" indent="-228600" algn="l" rtl="0" eaLnBrk="1" fontAlgn="base" hangingPunct="1">
        <a:spcBef>
          <a:spcPct val="20000"/>
        </a:spcBef>
        <a:spcAft>
          <a:spcPct val="0"/>
        </a:spcAft>
        <a:buClr>
          <a:schemeClr val="accent2"/>
        </a:buClr>
        <a:buChar char="»"/>
        <a:defRPr>
          <a:solidFill>
            <a:schemeClr val="tx1"/>
          </a:solidFill>
          <a:latin typeface="+mn-lt"/>
        </a:defRPr>
      </a:lvl6pPr>
      <a:lvl7pPr marL="2971800" indent="-228600" algn="l" rtl="0" eaLnBrk="1" fontAlgn="base" hangingPunct="1">
        <a:spcBef>
          <a:spcPct val="20000"/>
        </a:spcBef>
        <a:spcAft>
          <a:spcPct val="0"/>
        </a:spcAft>
        <a:buClr>
          <a:schemeClr val="accent2"/>
        </a:buClr>
        <a:buChar char="»"/>
        <a:defRPr>
          <a:solidFill>
            <a:schemeClr val="tx1"/>
          </a:solidFill>
          <a:latin typeface="+mn-lt"/>
        </a:defRPr>
      </a:lvl7pPr>
      <a:lvl8pPr marL="3429000" indent="-228600" algn="l" rtl="0" eaLnBrk="1" fontAlgn="base" hangingPunct="1">
        <a:spcBef>
          <a:spcPct val="20000"/>
        </a:spcBef>
        <a:spcAft>
          <a:spcPct val="0"/>
        </a:spcAft>
        <a:buClr>
          <a:schemeClr val="accent2"/>
        </a:buClr>
        <a:buChar char="»"/>
        <a:defRPr>
          <a:solidFill>
            <a:schemeClr val="tx1"/>
          </a:solidFill>
          <a:latin typeface="+mn-lt"/>
        </a:defRPr>
      </a:lvl8pPr>
      <a:lvl9pPr marL="3886200" indent="-228600" algn="l" rtl="0" eaLnBrk="1" fontAlgn="base" hangingPunct="1">
        <a:spcBef>
          <a:spcPct val="20000"/>
        </a:spcBef>
        <a:spcAft>
          <a:spcPct val="0"/>
        </a:spcAft>
        <a:buClr>
          <a:schemeClr val="accent2"/>
        </a:buClr>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5" Type="http://schemas.openxmlformats.org/officeDocument/2006/relationships/image" Target="../media/image114.jpeg"/><Relationship Id="rId4" Type="http://schemas.openxmlformats.org/officeDocument/2006/relationships/image" Target="../media/image113.jpeg"/></Relationships>
</file>

<file path=ppt/slides/_rels/slide10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wmf"/><Relationship Id="rId4" Type="http://schemas.openxmlformats.org/officeDocument/2006/relationships/image" Target="../media/image116.jpeg"/></Relationships>
</file>

<file path=ppt/slides/_rels/slide10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11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11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en.wikipedia.org/wiki/Cathexis"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6seconds.or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acestoohigh.files.wordpress.com/2011/11/aceslist1.jpg"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acestoohigh.files.wordpress.com/2011/11/acescores.png"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3.jpeg"/><Relationship Id="rId7"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hyperlink" Target="https://www.google.com/url?sa=i&amp;rct=j&amp;q=&amp;esrc=s&amp;frm=1&amp;source=images&amp;cd=&amp;cad=rja&amp;uact=8&amp;ved=0CAcQjRw&amp;url=https://ihateketchup.wordpress.com/category/news/&amp;ei=O4adVcuwJIHs-AG_ioCQBQ&amp;bvm=bv.96952980,d.cWw&amp;psig=AFQjCNH8qIbQWBQbcasteKnNLzN__HLvgg&amp;ust=1436473262633497" TargetMode="External"/><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58.jpe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7.w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hyperlink" Target="http://images.google.com/imgres?imgurl=http://pro.corbis.com/images/42-17759934.jpg?size%3D572%26uid%3D%7b20E95028-85E8-4070-8155-4714AF0F13FE%7d&amp;imgrefurl=http://pro.corbis.com/search/Enlargement.aspx?CID%3Disg%26mediauid%3D20E95028-85E8-4070-8155-4714AF0F13FE&amp;h=267&amp;w=400&amp;sz=27&amp;hl=en&amp;start=15&amp;usg=__JUI6DLu5gYvUqCleBKE49r44is4=&amp;tbnid=pVstgoyl87720M:&amp;tbnh=83&amp;tbnw=124&amp;prev=/images?q%3DGirls%2Bfighting%26gbv%3D2%26hl%3Den%26sa%3D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5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6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9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10.jpeg"/><Relationship Id="rId4" Type="http://schemas.openxmlformats.org/officeDocument/2006/relationships/image" Target="../media/image109.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0060" y="533400"/>
            <a:ext cx="8305800" cy="1143000"/>
          </a:xfrm>
        </p:spPr>
        <p:txBody>
          <a:bodyPr/>
          <a:lstStyle/>
          <a:p>
            <a:r>
              <a:rPr lang="en-US" sz="4000" b="1" dirty="0">
                <a:solidFill>
                  <a:schemeClr val="tx1"/>
                </a:solidFill>
              </a:rPr>
              <a:t>The World of Social </a:t>
            </a:r>
            <a:br>
              <a:rPr lang="en-US" sz="4000" b="1" dirty="0">
                <a:solidFill>
                  <a:schemeClr val="tx1"/>
                </a:solidFill>
              </a:rPr>
            </a:br>
            <a:r>
              <a:rPr lang="en-US" sz="4000" b="1" dirty="0">
                <a:solidFill>
                  <a:schemeClr val="tx1"/>
                </a:solidFill>
              </a:rPr>
              <a:t>and Emotional Learning</a:t>
            </a:r>
          </a:p>
        </p:txBody>
      </p:sp>
      <p:sp>
        <p:nvSpPr>
          <p:cNvPr id="3" name="Subtitle 2"/>
          <p:cNvSpPr>
            <a:spLocks noGrp="1"/>
          </p:cNvSpPr>
          <p:nvPr>
            <p:ph type="subTitle" idx="1"/>
          </p:nvPr>
        </p:nvSpPr>
        <p:spPr>
          <a:xfrm>
            <a:off x="1143000" y="4572000"/>
            <a:ext cx="6477000" cy="1981200"/>
          </a:xfrm>
        </p:spPr>
        <p:txBody>
          <a:bodyPr/>
          <a:lstStyle/>
          <a:p>
            <a:r>
              <a:rPr lang="en-US" sz="1800" b="1" dirty="0">
                <a:solidFill>
                  <a:schemeClr val="tx1"/>
                </a:solidFill>
              </a:rPr>
              <a:t>Leonard Edmonds, Associate Director</a:t>
            </a:r>
          </a:p>
          <a:p>
            <a:r>
              <a:rPr lang="en-US" sz="1800" b="1" dirty="0">
                <a:solidFill>
                  <a:schemeClr val="tx1"/>
                </a:solidFill>
              </a:rPr>
              <a:t>AFT Paraprofessional</a:t>
            </a:r>
            <a:r>
              <a:rPr lang="en-US" sz="1800" b="1" baseline="0" dirty="0">
                <a:solidFill>
                  <a:schemeClr val="tx1"/>
                </a:solidFill>
              </a:rPr>
              <a:t> and School-Related Personnel</a:t>
            </a:r>
            <a:r>
              <a:rPr lang="en-US" sz="1800" b="1" dirty="0">
                <a:solidFill>
                  <a:schemeClr val="tx1"/>
                </a:solidFill>
              </a:rPr>
              <a:t> Department</a:t>
            </a:r>
          </a:p>
          <a:p>
            <a:br>
              <a:rPr lang="en-US" dirty="0">
                <a:solidFill>
                  <a:schemeClr val="tx1"/>
                </a:solidFill>
              </a:rPr>
            </a:br>
            <a:endParaRPr lang="en-US" dirty="0">
              <a:solidFill>
                <a:schemeClr val="tx1"/>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7880" y="1701586"/>
            <a:ext cx="4846320" cy="2870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9042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10600" cy="762000"/>
          </a:xfrm>
        </p:spPr>
        <p:txBody>
          <a:bodyPr/>
          <a:lstStyle/>
          <a:p>
            <a:pPr algn="ctr"/>
            <a:r>
              <a:rPr lang="en-US" dirty="0"/>
              <a:t>Four Types of Attachment</a:t>
            </a:r>
          </a:p>
        </p:txBody>
      </p:sp>
      <p:sp>
        <p:nvSpPr>
          <p:cNvPr id="3" name="Content Placeholder 2"/>
          <p:cNvSpPr>
            <a:spLocks noGrp="1"/>
          </p:cNvSpPr>
          <p:nvPr>
            <p:ph idx="1"/>
          </p:nvPr>
        </p:nvSpPr>
        <p:spPr>
          <a:xfrm>
            <a:off x="76200" y="1143000"/>
            <a:ext cx="8915400" cy="4800600"/>
          </a:xfrm>
        </p:spPr>
        <p:txBody>
          <a:bodyPr/>
          <a:lstStyle/>
          <a:p>
            <a:endParaRPr lang="en-US" sz="1000" dirty="0"/>
          </a:p>
          <a:p>
            <a:r>
              <a:rPr lang="en-US" sz="2400" b="1" i="1" dirty="0"/>
              <a:t>Secure</a:t>
            </a:r>
            <a:r>
              <a:rPr lang="en-US" sz="2400" dirty="0"/>
              <a:t>—upset when parent leaves, easily soothed upon return</a:t>
            </a:r>
          </a:p>
          <a:p>
            <a:endParaRPr lang="en-US" sz="1000" dirty="0"/>
          </a:p>
          <a:p>
            <a:r>
              <a:rPr lang="en-US" sz="2400" b="1" i="1" dirty="0"/>
              <a:t>Insecure Anxious</a:t>
            </a:r>
            <a:r>
              <a:rPr lang="en-US" sz="2400" dirty="0"/>
              <a:t>—upset when parent leaves, difficult to soothe when they return</a:t>
            </a:r>
          </a:p>
          <a:p>
            <a:endParaRPr lang="en-US" sz="1000" dirty="0"/>
          </a:p>
          <a:p>
            <a:r>
              <a:rPr lang="en-US" sz="2400" b="1" i="1" dirty="0"/>
              <a:t>Insecure Avoidant</a:t>
            </a:r>
            <a:r>
              <a:rPr lang="en-US" sz="2400" i="1" dirty="0"/>
              <a:t>—</a:t>
            </a:r>
            <a:r>
              <a:rPr lang="en-US" sz="2400" dirty="0"/>
              <a:t>does not register outward distress when parent leaves, ignores them when they return</a:t>
            </a:r>
          </a:p>
          <a:p>
            <a:endParaRPr lang="en-US" sz="1000" dirty="0"/>
          </a:p>
          <a:p>
            <a:r>
              <a:rPr lang="en-US" sz="2400" b="1" i="1" dirty="0"/>
              <a:t>Insecure Disorganized</a:t>
            </a:r>
            <a:r>
              <a:rPr lang="en-US" sz="2400" dirty="0"/>
              <a:t>—displays anxious and avoidance characteristics in an unpredictable way</a:t>
            </a:r>
          </a:p>
          <a:p>
            <a:endParaRPr lang="en-US" sz="3600" dirty="0"/>
          </a:p>
          <a:p>
            <a:pPr marL="0" indent="0">
              <a:buNone/>
            </a:pPr>
            <a:endParaRPr lang="en-US" sz="3600"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10</a:t>
            </a:fld>
            <a:endParaRPr lang="en-US" dirty="0"/>
          </a:p>
        </p:txBody>
      </p:sp>
    </p:spTree>
    <p:extLst>
      <p:ext uri="{BB962C8B-B14F-4D97-AF65-F5344CB8AC3E}">
        <p14:creationId xmlns:p14="http://schemas.microsoft.com/office/powerpoint/2010/main" val="25696213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100</a:t>
            </a:fld>
            <a:endParaRPr lang="en-US" dirty="0"/>
          </a:p>
        </p:txBody>
      </p:sp>
      <p:sp>
        <p:nvSpPr>
          <p:cNvPr id="5" name="Rectangle 4"/>
          <p:cNvSpPr/>
          <p:nvPr/>
        </p:nvSpPr>
        <p:spPr>
          <a:xfrm>
            <a:off x="2286000" y="2551837"/>
            <a:ext cx="4572000" cy="984885"/>
          </a:xfrm>
          <a:prstGeom prst="rect">
            <a:avLst/>
          </a:prstGeom>
        </p:spPr>
        <p:txBody>
          <a:bodyPr>
            <a:spAutoFit/>
          </a:bodyPr>
          <a:lstStyle/>
          <a:p>
            <a:endParaRPr lang="en-US" dirty="0"/>
          </a:p>
          <a:p>
            <a:pPr algn="ctr" eaLnBrk="0" fontAlgn="base" hangingPunct="0">
              <a:spcBef>
                <a:spcPct val="0"/>
              </a:spcBef>
              <a:spcAft>
                <a:spcPct val="0"/>
              </a:spcAft>
            </a:pPr>
            <a:r>
              <a:rPr lang="en-US" sz="4000" dirty="0">
                <a:solidFill>
                  <a:schemeClr val="tx2"/>
                </a:solidFill>
                <a:latin typeface="+mj-lt"/>
                <a:ea typeface="+mj-ea"/>
                <a:cs typeface="+mj-cs"/>
              </a:rPr>
              <a:t>Relationships</a:t>
            </a:r>
          </a:p>
        </p:txBody>
      </p:sp>
      <p:pic>
        <p:nvPicPr>
          <p:cNvPr id="6" name="Picture 5" descr="Image result for teacher student relationship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60575"/>
            <a:ext cx="2819400" cy="2057400"/>
          </a:xfrm>
          <a:prstGeom prst="rect">
            <a:avLst/>
          </a:prstGeom>
          <a:noFill/>
          <a:ln w="28575">
            <a:solidFill>
              <a:schemeClr val="tx2"/>
            </a:solidFill>
          </a:ln>
        </p:spPr>
      </p:pic>
      <p:pic>
        <p:nvPicPr>
          <p:cNvPr id="7" name="Picture 2" descr="Image result for teacher student relationship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4941" y="436775"/>
            <a:ext cx="2856028" cy="1905000"/>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pic>
        <p:nvPicPr>
          <p:cNvPr id="8" name="Picture 4" descr="Image result for teacher student relationshi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010025"/>
            <a:ext cx="3120390" cy="1733550"/>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pic>
        <p:nvPicPr>
          <p:cNvPr id="9" name="Picture 8" descr="Image result for teacher student relationship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0640" y="3998241"/>
            <a:ext cx="3044630" cy="1733550"/>
          </a:xfrm>
          <a:prstGeom prst="rect">
            <a:avLst/>
          </a:prstGeom>
          <a:noFill/>
          <a:ln w="28575">
            <a:solidFill>
              <a:schemeClr val="tx2"/>
            </a:solidFill>
          </a:ln>
        </p:spPr>
      </p:pic>
    </p:spTree>
    <p:extLst>
      <p:ext uri="{BB962C8B-B14F-4D97-AF65-F5344CB8AC3E}">
        <p14:creationId xmlns:p14="http://schemas.microsoft.com/office/powerpoint/2010/main" val="229305771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1143000"/>
          </a:xfrm>
        </p:spPr>
        <p:txBody>
          <a:bodyPr/>
          <a:lstStyle/>
          <a:p>
            <a:pPr algn="ctr"/>
            <a:r>
              <a:rPr lang="en-US" dirty="0"/>
              <a:t>Relationships Matter</a:t>
            </a:r>
          </a:p>
        </p:txBody>
      </p:sp>
      <p:sp>
        <p:nvSpPr>
          <p:cNvPr id="3" name="Content Placeholder 2"/>
          <p:cNvSpPr>
            <a:spLocks noGrp="1"/>
          </p:cNvSpPr>
          <p:nvPr>
            <p:ph idx="1"/>
          </p:nvPr>
        </p:nvSpPr>
        <p:spPr>
          <a:xfrm>
            <a:off x="228600" y="1143000"/>
            <a:ext cx="8610600" cy="4724400"/>
          </a:xfrm>
        </p:spPr>
        <p:txBody>
          <a:bodyPr/>
          <a:lstStyle/>
          <a:p>
            <a:r>
              <a:rPr lang="en-US" sz="2400" dirty="0"/>
              <a:t>The problems of schooling (low achievement, dropout rates, teaching issues) were the consequences of the deeper issues of human relationships.</a:t>
            </a:r>
          </a:p>
          <a:p>
            <a:pPr marL="0" indent="0" algn="r">
              <a:buNone/>
            </a:pPr>
            <a:r>
              <a:rPr lang="en-US" sz="2000" dirty="0"/>
              <a:t>Poplin &amp; </a:t>
            </a:r>
            <a:r>
              <a:rPr lang="en-US" sz="2000" dirty="0" err="1"/>
              <a:t>Weere</a:t>
            </a:r>
            <a:r>
              <a:rPr lang="en-US" sz="2000" dirty="0"/>
              <a:t> </a:t>
            </a:r>
          </a:p>
          <a:p>
            <a:pPr algn="r">
              <a:spcBef>
                <a:spcPts val="0"/>
              </a:spcBef>
              <a:buNone/>
            </a:pPr>
            <a:r>
              <a:rPr lang="en-US" sz="2000" dirty="0"/>
              <a:t>Claremont Graduate School Study (1992)</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101</a:t>
            </a:fld>
            <a:endParaRPr lang="en-US" dirty="0"/>
          </a:p>
        </p:txBody>
      </p:sp>
      <p:pic>
        <p:nvPicPr>
          <p:cNvPr id="5" name="Picture 3" descr="C:\Users\D.G. Woods\AppData\Local\Microsoft\Windows\Temporary Internet Files\Content.IE5\YUUQ314Q\MP90044847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465922"/>
            <a:ext cx="1602432" cy="10682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Documents and Settings\Deanna Woods\Local Settings\Temporary Internet Files\Content.IE5\Z6W4JOEF\MPj04019510000[1].jpg"/>
          <p:cNvPicPr>
            <a:picLocks noChangeAspect="1" noChangeArrowheads="1"/>
          </p:cNvPicPr>
          <p:nvPr/>
        </p:nvPicPr>
        <p:blipFill>
          <a:blip r:embed="rId4" cstate="print"/>
          <a:srcRect/>
          <a:stretch>
            <a:fillRect/>
          </a:stretch>
        </p:blipFill>
        <p:spPr bwMode="auto">
          <a:xfrm>
            <a:off x="3239616" y="4000066"/>
            <a:ext cx="988368" cy="1484001"/>
          </a:xfrm>
          <a:prstGeom prst="rect">
            <a:avLst/>
          </a:prstGeom>
          <a:noFill/>
        </p:spPr>
      </p:pic>
      <p:pic>
        <p:nvPicPr>
          <p:cNvPr id="8" name="Picture 3" descr="C:\Documents and Settings\Deanna Woods\Local Settings\Temporary Internet Files\Content.IE5\FSCZ9MEK\MCj04376190000[1].wmf"/>
          <p:cNvPicPr>
            <a:picLocks noChangeAspect="1" noChangeArrowheads="1"/>
          </p:cNvPicPr>
          <p:nvPr/>
        </p:nvPicPr>
        <p:blipFill>
          <a:blip r:embed="rId5" cstate="print"/>
          <a:srcRect/>
          <a:stretch>
            <a:fillRect/>
          </a:stretch>
        </p:blipFill>
        <p:spPr bwMode="auto">
          <a:xfrm>
            <a:off x="5715000" y="3578756"/>
            <a:ext cx="892175" cy="930275"/>
          </a:xfrm>
          <a:prstGeom prst="rect">
            <a:avLst/>
          </a:prstGeom>
          <a:noFill/>
        </p:spPr>
      </p:pic>
      <p:pic>
        <p:nvPicPr>
          <p:cNvPr id="9" name="Picture 4" descr="C:\Documents and Settings\Deanna Woods\Local Settings\Temporary Internet Files\Content.IE5\QRQ4HZBM\MCj04395860000[1].png"/>
          <p:cNvPicPr>
            <a:picLocks noChangeAspect="1" noChangeArrowheads="1"/>
          </p:cNvPicPr>
          <p:nvPr/>
        </p:nvPicPr>
        <p:blipFill>
          <a:blip r:embed="rId6" cstate="print"/>
          <a:srcRect/>
          <a:stretch>
            <a:fillRect/>
          </a:stretch>
        </p:blipFill>
        <p:spPr bwMode="auto">
          <a:xfrm>
            <a:off x="7847216" y="4534210"/>
            <a:ext cx="1143000" cy="1143000"/>
          </a:xfrm>
          <a:prstGeom prst="rect">
            <a:avLst/>
          </a:prstGeom>
          <a:noFill/>
        </p:spPr>
      </p:pic>
    </p:spTree>
    <p:extLst>
      <p:ext uri="{BB962C8B-B14F-4D97-AF65-F5344CB8AC3E}">
        <p14:creationId xmlns:p14="http://schemas.microsoft.com/office/powerpoint/2010/main" val="12852249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102</a:t>
            </a:fld>
            <a:endParaRPr lang="en-US" dirty="0"/>
          </a:p>
        </p:txBody>
      </p:sp>
      <p:pic>
        <p:nvPicPr>
          <p:cNvPr id="5" name="Content Placeholder 4" descr="Image result for teacher student relationships"/>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981199" y="762000"/>
            <a:ext cx="5760720" cy="4389120"/>
          </a:xfrm>
          <a:prstGeom prst="rect">
            <a:avLst/>
          </a:prstGeom>
          <a:noFill/>
          <a:ln>
            <a:noFill/>
          </a:ln>
        </p:spPr>
      </p:pic>
    </p:spTree>
    <p:extLst>
      <p:ext uri="{BB962C8B-B14F-4D97-AF65-F5344CB8AC3E}">
        <p14:creationId xmlns:p14="http://schemas.microsoft.com/office/powerpoint/2010/main" val="28995721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686800" cy="685800"/>
          </a:xfrm>
        </p:spPr>
        <p:txBody>
          <a:bodyPr/>
          <a:lstStyle/>
          <a:p>
            <a:pPr algn="ctr"/>
            <a:r>
              <a:rPr lang="en-US" dirty="0"/>
              <a:t>The Post-It Note Story</a:t>
            </a:r>
          </a:p>
        </p:txBody>
      </p:sp>
      <p:sp>
        <p:nvSpPr>
          <p:cNvPr id="3" name="Content Placeholder 2"/>
          <p:cNvSpPr>
            <a:spLocks noGrp="1"/>
          </p:cNvSpPr>
          <p:nvPr>
            <p:ph idx="1"/>
          </p:nvPr>
        </p:nvSpPr>
        <p:spPr>
          <a:xfrm>
            <a:off x="152400" y="1219200"/>
            <a:ext cx="8686800" cy="4648200"/>
          </a:xfrm>
        </p:spPr>
        <p:txBody>
          <a:bodyPr/>
          <a:lstStyle/>
          <a:p>
            <a:pPr marL="0" indent="0">
              <a:buNone/>
            </a:pPr>
            <a:r>
              <a:rPr lang="en-US" sz="1600" dirty="0"/>
              <a:t>One day, a student in his World History class placed a post-it note on her forehead reading “I’m bored and I hate this class!” In the past, Mr. Smith explained, he would have sent the student out of class immediately and recommend a one-day suspension. Instead, as part of the school’s trauma-informed approach, he turned to the student and asked her to hand out post-it notes to all of her classmates. </a:t>
            </a:r>
            <a:br>
              <a:rPr lang="en-US" sz="1600" dirty="0"/>
            </a:br>
            <a:endParaRPr lang="en-US" sz="1600" dirty="0"/>
          </a:p>
          <a:p>
            <a:pPr marL="0" indent="0">
              <a:buNone/>
            </a:pPr>
            <a:r>
              <a:rPr lang="en-US" sz="1600" dirty="0"/>
              <a:t>He told the students to write down how they felt at that moment, and then place the post-it note on their foreheads. Then, he went around the room and asked each student to explain what they wrote and why. One student wrote “I’m angry my father left.” Mr. Smith was shocked to read notes stating “I am sad that Mr. Smith doesn’t even know my name” or “I wish Mr. Smith liked us.” </a:t>
            </a:r>
            <a:br>
              <a:rPr lang="en-US" sz="1600" dirty="0"/>
            </a:br>
            <a:br>
              <a:rPr lang="en-US" sz="1600" dirty="0"/>
            </a:br>
            <a:r>
              <a:rPr lang="en-US" sz="1600" dirty="0"/>
              <a:t>The experience gave Mr. Smith new insights and the opportunity to connect to his students and share his own perspective in a way he never had before. He explained that the exercise of post-it notes changed his relationship with his students and made them feel more connected. It improved the classroom dynamic and re-engaged students in learning. “It was a great investment of time that continues to pay dividends.” </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103</a:t>
            </a:fld>
            <a:endParaRPr lang="en-US" dirty="0"/>
          </a:p>
        </p:txBody>
      </p:sp>
    </p:spTree>
    <p:extLst>
      <p:ext uri="{BB962C8B-B14F-4D97-AF65-F5344CB8AC3E}">
        <p14:creationId xmlns:p14="http://schemas.microsoft.com/office/powerpoint/2010/main" val="36363947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1066800"/>
          </a:xfrm>
        </p:spPr>
        <p:txBody>
          <a:bodyPr/>
          <a:lstStyle/>
          <a:p>
            <a:pPr algn="ctr"/>
            <a:r>
              <a:rPr lang="en-US" dirty="0"/>
              <a:t>What Are We Modeling?</a:t>
            </a:r>
          </a:p>
        </p:txBody>
      </p:sp>
      <p:sp>
        <p:nvSpPr>
          <p:cNvPr id="3" name="Content Placeholder 2"/>
          <p:cNvSpPr>
            <a:spLocks noGrp="1"/>
          </p:cNvSpPr>
          <p:nvPr>
            <p:ph idx="1"/>
          </p:nvPr>
        </p:nvSpPr>
        <p:spPr>
          <a:xfrm>
            <a:off x="228600" y="1600200"/>
            <a:ext cx="8610600" cy="4267200"/>
          </a:xfrm>
        </p:spPr>
        <p:txBody>
          <a:bodyPr/>
          <a:lstStyle/>
          <a:p>
            <a:pPr marL="0" indent="0">
              <a:lnSpc>
                <a:spcPct val="120000"/>
              </a:lnSpc>
              <a:spcBef>
                <a:spcPts val="0"/>
              </a:spcBef>
              <a:buNone/>
            </a:pPr>
            <a:endParaRPr lang="en-US" sz="1000" dirty="0">
              <a:ea typeface="Verdana" panose="020B0604030504040204" pitchFamily="34" charset="0"/>
              <a:cs typeface="Verdana" panose="020B0604030504040204" pitchFamily="34" charset="0"/>
            </a:endParaRPr>
          </a:p>
          <a:p>
            <a:pPr marL="0" indent="0">
              <a:lnSpc>
                <a:spcPct val="120000"/>
              </a:lnSpc>
              <a:spcBef>
                <a:spcPts val="0"/>
              </a:spcBef>
              <a:buNone/>
            </a:pPr>
            <a:r>
              <a:rPr lang="en-US" sz="2400" dirty="0" err="1">
                <a:ea typeface="Verdana" panose="020B0604030504040204" pitchFamily="34" charset="0"/>
                <a:cs typeface="Verdana" panose="020B0604030504040204" pitchFamily="34" charset="0"/>
              </a:rPr>
              <a:t>Bryk</a:t>
            </a:r>
            <a:r>
              <a:rPr lang="en-US" sz="2400" dirty="0">
                <a:ea typeface="Verdana" panose="020B0604030504040204" pitchFamily="34" charset="0"/>
                <a:cs typeface="Verdana" panose="020B0604030504040204" pitchFamily="34" charset="0"/>
              </a:rPr>
              <a:t> &amp; Schneider’s extensive study of Chicago schools (2002) found that “relational trust” was an </a:t>
            </a:r>
            <a:r>
              <a:rPr lang="en-US" sz="2400" u="sng" dirty="0">
                <a:ea typeface="Verdana" panose="020B0604030504040204" pitchFamily="34" charset="0"/>
                <a:cs typeface="Verdana" panose="020B0604030504040204" pitchFamily="34" charset="0"/>
              </a:rPr>
              <a:t>essential </a:t>
            </a:r>
            <a:r>
              <a:rPr lang="en-US" sz="2400" dirty="0">
                <a:ea typeface="Verdana" panose="020B0604030504040204" pitchFamily="34" charset="0"/>
                <a:cs typeface="Verdana" panose="020B0604030504040204" pitchFamily="34" charset="0"/>
              </a:rPr>
              <a:t>ingredient in improving education, involving:</a:t>
            </a:r>
          </a:p>
          <a:p>
            <a:pPr marL="0" indent="0">
              <a:lnSpc>
                <a:spcPct val="120000"/>
              </a:lnSpc>
              <a:spcBef>
                <a:spcPts val="0"/>
              </a:spcBef>
              <a:buNone/>
            </a:pPr>
            <a:endParaRPr lang="en-US" sz="1000" dirty="0"/>
          </a:p>
          <a:p>
            <a:pPr lvl="1">
              <a:buFont typeface="Wingdings" panose="05000000000000000000" pitchFamily="2" charset="2"/>
              <a:buChar char="§"/>
            </a:pPr>
            <a:r>
              <a:rPr lang="en-US" dirty="0"/>
              <a:t>Respect</a:t>
            </a:r>
          </a:p>
          <a:p>
            <a:pPr lvl="1">
              <a:buFont typeface="Wingdings" panose="05000000000000000000" pitchFamily="2" charset="2"/>
              <a:buChar char="§"/>
            </a:pPr>
            <a:endParaRPr lang="en-US" sz="1000" dirty="0"/>
          </a:p>
          <a:p>
            <a:pPr lvl="1">
              <a:buFont typeface="Wingdings" panose="05000000000000000000" pitchFamily="2" charset="2"/>
              <a:buChar char="§"/>
            </a:pPr>
            <a:r>
              <a:rPr lang="en-US" dirty="0"/>
              <a:t>Competence (doing our jobs well)</a:t>
            </a:r>
          </a:p>
          <a:p>
            <a:pPr lvl="1">
              <a:buFont typeface="Wingdings" panose="05000000000000000000" pitchFamily="2" charset="2"/>
              <a:buChar char="§"/>
            </a:pPr>
            <a:endParaRPr lang="en-US" sz="1000" dirty="0"/>
          </a:p>
          <a:p>
            <a:pPr lvl="1">
              <a:buFont typeface="Wingdings" panose="05000000000000000000" pitchFamily="2" charset="2"/>
              <a:buChar char="§"/>
            </a:pPr>
            <a:r>
              <a:rPr lang="en-US" dirty="0"/>
              <a:t>Personal regard for others</a:t>
            </a:r>
          </a:p>
          <a:p>
            <a:pPr lvl="1">
              <a:buFont typeface="Wingdings" panose="05000000000000000000" pitchFamily="2" charset="2"/>
              <a:buChar char="§"/>
            </a:pPr>
            <a:endParaRPr lang="en-US" sz="1000" dirty="0"/>
          </a:p>
          <a:p>
            <a:pPr lvl="1">
              <a:buFont typeface="Wingdings" panose="05000000000000000000" pitchFamily="2" charset="2"/>
              <a:buChar char="§"/>
            </a:pPr>
            <a:r>
              <a:rPr lang="en-US" dirty="0"/>
              <a:t>Integrity</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104</a:t>
            </a:fld>
            <a:endParaRPr lang="en-US" dirty="0"/>
          </a:p>
        </p:txBody>
      </p:sp>
      <p:cxnSp>
        <p:nvCxnSpPr>
          <p:cNvPr id="5" name="Straight Connector 4"/>
          <p:cNvCxnSpPr/>
          <p:nvPr/>
        </p:nvCxnSpPr>
        <p:spPr>
          <a:xfrm>
            <a:off x="365289" y="1295400"/>
            <a:ext cx="8305800" cy="158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6" name="Picture 2" descr="C:\Documents and Settings\Deanna Woods\Local Settings\Temporary Internet Files\Content.IE5\V2S911UO\MPj04373240000[1].jpg"/>
          <p:cNvPicPr>
            <a:picLocks noChangeAspect="1" noChangeArrowheads="1"/>
          </p:cNvPicPr>
          <p:nvPr/>
        </p:nvPicPr>
        <p:blipFill>
          <a:blip r:embed="rId3" cstate="print"/>
          <a:srcRect/>
          <a:stretch>
            <a:fillRect/>
          </a:stretch>
        </p:blipFill>
        <p:spPr bwMode="auto">
          <a:xfrm>
            <a:off x="6966857" y="3581400"/>
            <a:ext cx="1362891" cy="1524000"/>
          </a:xfrm>
          <a:prstGeom prst="rect">
            <a:avLst/>
          </a:prstGeom>
          <a:noFill/>
        </p:spPr>
      </p:pic>
    </p:spTree>
    <p:extLst>
      <p:ext uri="{BB962C8B-B14F-4D97-AF65-F5344CB8AC3E}">
        <p14:creationId xmlns:p14="http://schemas.microsoft.com/office/powerpoint/2010/main" val="11702232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685800"/>
          </a:xfrm>
        </p:spPr>
        <p:txBody>
          <a:bodyPr/>
          <a:lstStyle/>
          <a:p>
            <a:pPr algn="ctr"/>
            <a:r>
              <a:rPr lang="en-US" dirty="0"/>
              <a:t>Learning</a:t>
            </a:r>
          </a:p>
        </p:txBody>
      </p:sp>
      <p:sp>
        <p:nvSpPr>
          <p:cNvPr id="3" name="Content Placeholder 2"/>
          <p:cNvSpPr>
            <a:spLocks noGrp="1"/>
          </p:cNvSpPr>
          <p:nvPr>
            <p:ph idx="1"/>
          </p:nvPr>
        </p:nvSpPr>
        <p:spPr>
          <a:xfrm>
            <a:off x="152400" y="1219200"/>
            <a:ext cx="8686800" cy="4648200"/>
          </a:xfrm>
        </p:spPr>
        <p:txBody>
          <a:bodyPr/>
          <a:lstStyle/>
          <a:p>
            <a:r>
              <a:rPr lang="en-US" sz="2400" dirty="0"/>
              <a:t>Relationships affect student achievement </a:t>
            </a:r>
          </a:p>
          <a:p>
            <a:endParaRPr lang="en-US" sz="1000" dirty="0"/>
          </a:p>
          <a:p>
            <a:r>
              <a:rPr lang="en-US" sz="2400" dirty="0"/>
              <a:t>Student’s of teaching and teacher’s matter</a:t>
            </a:r>
          </a:p>
          <a:p>
            <a:endParaRPr lang="en-US" sz="1000" dirty="0"/>
          </a:p>
          <a:p>
            <a:r>
              <a:rPr lang="en-US" sz="2400" dirty="0"/>
              <a:t>Teachers and students see things differently in reason’s for schools, what caring is and what is important.</a:t>
            </a:r>
          </a:p>
          <a:p>
            <a:endParaRPr lang="en-US" sz="1000" dirty="0"/>
          </a:p>
          <a:p>
            <a:r>
              <a:rPr lang="en-US" sz="2400" dirty="0"/>
              <a:t>Differences in student’s and teacher’s perceptions affect academic learning</a:t>
            </a:r>
          </a:p>
          <a:p>
            <a:endParaRPr lang="en-US" sz="1000" dirty="0"/>
          </a:p>
          <a:p>
            <a:r>
              <a:rPr lang="en-US" sz="2400" dirty="0"/>
              <a:t>Student’s perceptions are tied to maturity levels, which influence learning</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105</a:t>
            </a:fld>
            <a:endParaRPr lang="en-US" dirty="0"/>
          </a:p>
        </p:txBody>
      </p:sp>
    </p:spTree>
    <p:extLst>
      <p:ext uri="{BB962C8B-B14F-4D97-AF65-F5344CB8AC3E}">
        <p14:creationId xmlns:p14="http://schemas.microsoft.com/office/powerpoint/2010/main" val="15118163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1371600"/>
          </a:xfrm>
        </p:spPr>
        <p:txBody>
          <a:bodyPr/>
          <a:lstStyle/>
          <a:p>
            <a:pPr algn="ctr"/>
            <a:r>
              <a:rPr lang="en-US" dirty="0"/>
              <a:t>Activity: SEL Research</a:t>
            </a:r>
          </a:p>
        </p:txBody>
      </p:sp>
      <p:sp>
        <p:nvSpPr>
          <p:cNvPr id="3" name="Content Placeholder 2"/>
          <p:cNvSpPr>
            <a:spLocks noGrp="1"/>
          </p:cNvSpPr>
          <p:nvPr>
            <p:ph idx="1"/>
          </p:nvPr>
        </p:nvSpPr>
        <p:spPr>
          <a:xfrm>
            <a:off x="152400" y="1143000"/>
            <a:ext cx="8839200" cy="4572000"/>
          </a:xfrm>
        </p:spPr>
        <p:txBody>
          <a:bodyPr/>
          <a:lstStyle/>
          <a:p>
            <a:pPr marL="0" indent="0">
              <a:buNone/>
            </a:pPr>
            <a:r>
              <a:rPr lang="en-US" dirty="0"/>
              <a:t>Blue Card</a:t>
            </a:r>
          </a:p>
          <a:p>
            <a:pPr marL="0" indent="0">
              <a:buNone/>
            </a:pPr>
            <a:endParaRPr lang="en-US" dirty="0"/>
          </a:p>
          <a:p>
            <a:pPr marL="0" indent="0">
              <a:buNone/>
            </a:pPr>
            <a:r>
              <a:rPr lang="en-US" dirty="0"/>
              <a:t>Green Card</a:t>
            </a:r>
          </a:p>
          <a:p>
            <a:pPr marL="0" indent="0">
              <a:buNone/>
            </a:pPr>
            <a:endParaRPr lang="en-US" dirty="0"/>
          </a:p>
          <a:p>
            <a:pPr marL="0" indent="0">
              <a:buNone/>
            </a:pPr>
            <a:r>
              <a:rPr lang="en-US" dirty="0"/>
              <a:t>Yellow Card</a:t>
            </a:r>
          </a:p>
          <a:p>
            <a:pPr marL="0" indent="0">
              <a:buNone/>
            </a:pPr>
            <a:endParaRPr lang="en-US" dirty="0"/>
          </a:p>
          <a:p>
            <a:pPr marL="0" indent="0">
              <a:buNone/>
            </a:pPr>
            <a:r>
              <a:rPr lang="en-US" dirty="0"/>
              <a:t>Pink Card</a:t>
            </a:r>
          </a:p>
          <a:p>
            <a:pPr marL="0" indent="0">
              <a:buNone/>
            </a:pPr>
            <a:endParaRPr lang="en-US" dirty="0"/>
          </a:p>
          <a:p>
            <a:pPr marL="0" indent="0">
              <a:buNone/>
            </a:pPr>
            <a:r>
              <a:rPr lang="en-US" dirty="0"/>
              <a:t>Purple Card</a:t>
            </a:r>
          </a:p>
        </p:txBody>
      </p:sp>
      <p:sp>
        <p:nvSpPr>
          <p:cNvPr id="4" name="Slide Number Placeholder 3"/>
          <p:cNvSpPr>
            <a:spLocks noGrp="1"/>
          </p:cNvSpPr>
          <p:nvPr>
            <p:ph type="sldNum" sz="quarter" idx="11"/>
          </p:nvPr>
        </p:nvSpPr>
        <p:spPr/>
        <p:txBody>
          <a:bodyPr/>
          <a:lstStyle/>
          <a:p>
            <a:pPr>
              <a:defRPr/>
            </a:pPr>
            <a:fld id="{40D387A2-1D18-41CF-AAA5-C2B1C20A07F1}" type="slidenum">
              <a:rPr lang="en-US" altLang="en-US" smtClean="0">
                <a:solidFill>
                  <a:srgbClr val="000000"/>
                </a:solidFill>
              </a:rPr>
              <a:pPr>
                <a:defRPr/>
              </a:pPr>
              <a:t>106</a:t>
            </a:fld>
            <a:endParaRPr lang="en-US" altLang="en-US">
              <a:solidFill>
                <a:srgbClr val="000000"/>
              </a:solidFill>
            </a:endParaRPr>
          </a:p>
        </p:txBody>
      </p:sp>
    </p:spTree>
    <p:extLst>
      <p:ext uri="{BB962C8B-B14F-4D97-AF65-F5344CB8AC3E}">
        <p14:creationId xmlns:p14="http://schemas.microsoft.com/office/powerpoint/2010/main" val="17629608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00200"/>
            <a:ext cx="8610600" cy="4191000"/>
          </a:xfrm>
        </p:spPr>
        <p:txBody>
          <a:bodyPr/>
          <a:lstStyle/>
          <a:p>
            <a:pPr marL="0" indent="0">
              <a:buNone/>
            </a:pPr>
            <a:r>
              <a:rPr lang="en-US" dirty="0"/>
              <a:t>Listen to them </a:t>
            </a:r>
            <a:br>
              <a:rPr lang="en-US" dirty="0"/>
            </a:br>
            <a:br>
              <a:rPr lang="en-US" dirty="0"/>
            </a:br>
            <a:r>
              <a:rPr lang="en-US" dirty="0"/>
              <a:t>Comfort them </a:t>
            </a:r>
          </a:p>
          <a:p>
            <a:pPr marL="0" indent="0">
              <a:buNone/>
            </a:pPr>
            <a:br>
              <a:rPr lang="en-US" dirty="0"/>
            </a:br>
            <a:r>
              <a:rPr lang="en-US" dirty="0"/>
              <a:t>Inspire them </a:t>
            </a:r>
          </a:p>
          <a:p>
            <a:pPr marL="0" indent="0">
              <a:buNone/>
            </a:pPr>
            <a:br>
              <a:rPr lang="en-US" dirty="0"/>
            </a:br>
            <a:r>
              <a:rPr lang="en-US" dirty="0"/>
              <a:t>Collaborate </a:t>
            </a:r>
          </a:p>
          <a:p>
            <a:pPr marL="0" indent="0">
              <a:buNone/>
            </a:pPr>
            <a:br>
              <a:rPr lang="en-US" dirty="0"/>
            </a:br>
            <a:r>
              <a:rPr lang="en-US" dirty="0"/>
              <a:t>Celebrate them</a:t>
            </a:r>
          </a:p>
        </p:txBody>
      </p:sp>
      <p:sp>
        <p:nvSpPr>
          <p:cNvPr id="2" name="Title 1"/>
          <p:cNvSpPr>
            <a:spLocks noGrp="1"/>
          </p:cNvSpPr>
          <p:nvPr>
            <p:ph type="title"/>
          </p:nvPr>
        </p:nvSpPr>
        <p:spPr>
          <a:xfrm>
            <a:off x="228600" y="304800"/>
            <a:ext cx="8610600" cy="1295400"/>
          </a:xfrm>
        </p:spPr>
        <p:txBody>
          <a:bodyPr/>
          <a:lstStyle/>
          <a:p>
            <a:pPr algn="ctr"/>
            <a:r>
              <a:rPr lang="en-US" dirty="0"/>
              <a:t>Five things adult role </a:t>
            </a:r>
            <a:br>
              <a:rPr lang="en-US" dirty="0"/>
            </a:br>
            <a:r>
              <a:rPr lang="en-US" dirty="0"/>
              <a:t>models can do for kids:</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107</a:t>
            </a:fld>
            <a:endParaRPr lang="en-US" dirty="0"/>
          </a:p>
        </p:txBody>
      </p:sp>
    </p:spTree>
    <p:extLst>
      <p:ext uri="{BB962C8B-B14F-4D97-AF65-F5344CB8AC3E}">
        <p14:creationId xmlns:p14="http://schemas.microsoft.com/office/powerpoint/2010/main" val="73495795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599"/>
            <a:ext cx="8610600" cy="990601"/>
          </a:xfrm>
        </p:spPr>
        <p:txBody>
          <a:bodyPr/>
          <a:lstStyle/>
          <a:p>
            <a:pPr algn="ctr"/>
            <a:r>
              <a:rPr lang="en-US" dirty="0"/>
              <a:t>Learning Operates in Contexts</a:t>
            </a:r>
          </a:p>
        </p:txBody>
      </p:sp>
      <p:sp>
        <p:nvSpPr>
          <p:cNvPr id="3" name="Content Placeholder 2"/>
          <p:cNvSpPr>
            <a:spLocks noGrp="1"/>
          </p:cNvSpPr>
          <p:nvPr>
            <p:ph idx="1"/>
          </p:nvPr>
        </p:nvSpPr>
        <p:spPr>
          <a:xfrm>
            <a:off x="228600" y="1143000"/>
            <a:ext cx="8610600" cy="4724400"/>
          </a:xfrm>
        </p:spPr>
        <p:txBody>
          <a:bodyPr/>
          <a:lstStyle/>
          <a:p>
            <a:pPr marL="0" indent="0">
              <a:buNone/>
            </a:pPr>
            <a:endParaRPr lang="en-US" sz="2600" dirty="0"/>
          </a:p>
          <a:p>
            <a:pPr marL="0" indent="0">
              <a:buNone/>
            </a:pPr>
            <a:r>
              <a:rPr lang="en-US" dirty="0"/>
              <a:t>”I’ve come to believe </a:t>
            </a:r>
          </a:p>
          <a:p>
            <a:pPr marL="0" indent="0">
              <a:buNone/>
            </a:pPr>
            <a:r>
              <a:rPr lang="en-US" dirty="0"/>
              <a:t>that human intellectual </a:t>
            </a:r>
          </a:p>
          <a:p>
            <a:pPr marL="0" indent="0">
              <a:buNone/>
            </a:pPr>
            <a:r>
              <a:rPr lang="en-US" dirty="0"/>
              <a:t>performance is far more</a:t>
            </a:r>
          </a:p>
          <a:p>
            <a:pPr marL="0" indent="0">
              <a:buNone/>
            </a:pPr>
            <a:r>
              <a:rPr lang="en-US" dirty="0"/>
              <a:t>fragile than we customarily </a:t>
            </a:r>
          </a:p>
          <a:p>
            <a:pPr marL="0" indent="0">
              <a:buNone/>
            </a:pPr>
            <a:r>
              <a:rPr lang="en-US" dirty="0"/>
              <a:t>think; it can rise and fall </a:t>
            </a:r>
          </a:p>
          <a:p>
            <a:pPr marL="0" indent="0">
              <a:buNone/>
            </a:pPr>
            <a:r>
              <a:rPr lang="en-US" dirty="0"/>
              <a:t>depending on social context.”  </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108</a:t>
            </a:fld>
            <a:endParaRPr lang="en-US" dirty="0"/>
          </a:p>
        </p:txBody>
      </p:sp>
      <p:pic>
        <p:nvPicPr>
          <p:cNvPr id="5" name="Picture 3" descr="C:\Documents and Settings\Deanna Woods\Local Settings\Temporary Internet Files\Content.IE5\AU3C9LEN\MCj03326800000[1].wmf"/>
          <p:cNvPicPr>
            <a:picLocks noChangeAspect="1" noChangeArrowheads="1"/>
          </p:cNvPicPr>
          <p:nvPr/>
        </p:nvPicPr>
        <p:blipFill>
          <a:blip r:embed="rId3" cstate="print"/>
          <a:srcRect/>
          <a:stretch>
            <a:fillRect/>
          </a:stretch>
        </p:blipFill>
        <p:spPr bwMode="auto">
          <a:xfrm>
            <a:off x="5890370" y="1859280"/>
            <a:ext cx="2821722" cy="2560320"/>
          </a:xfrm>
          <a:prstGeom prst="rect">
            <a:avLst/>
          </a:prstGeom>
          <a:noFill/>
        </p:spPr>
      </p:pic>
      <p:sp>
        <p:nvSpPr>
          <p:cNvPr id="6" name="Rectangle 5"/>
          <p:cNvSpPr/>
          <p:nvPr/>
        </p:nvSpPr>
        <p:spPr>
          <a:xfrm>
            <a:off x="3124200" y="4876800"/>
            <a:ext cx="2277547" cy="369332"/>
          </a:xfrm>
          <a:prstGeom prst="rect">
            <a:avLst/>
          </a:prstGeom>
        </p:spPr>
        <p:txBody>
          <a:bodyPr wrap="none">
            <a:spAutoFit/>
          </a:bodyPr>
          <a:lstStyle/>
          <a:p>
            <a:pPr algn="r">
              <a:buNone/>
            </a:pPr>
            <a:r>
              <a:rPr lang="en-US" dirty="0">
                <a:solidFill>
                  <a:srgbClr val="003300"/>
                </a:solidFill>
              </a:rPr>
              <a:t>(J. Aronson 2004)</a:t>
            </a:r>
          </a:p>
        </p:txBody>
      </p:sp>
    </p:spTree>
    <p:extLst>
      <p:ext uri="{BB962C8B-B14F-4D97-AF65-F5344CB8AC3E}">
        <p14:creationId xmlns:p14="http://schemas.microsoft.com/office/powerpoint/2010/main" val="83071393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838200"/>
          </a:xfrm>
        </p:spPr>
        <p:txBody>
          <a:bodyPr/>
          <a:lstStyle/>
          <a:p>
            <a:pPr algn="ctr"/>
            <a:r>
              <a:rPr lang="en-US" dirty="0"/>
              <a:t>Student Mindsets</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109</a:t>
            </a:fld>
            <a:endParaRPr lang="en-US" dirty="0"/>
          </a:p>
        </p:txBody>
      </p:sp>
      <p:pic>
        <p:nvPicPr>
          <p:cNvPr id="5" name="Content Placeholder 3" descr="https://www.transformingeducation.org/wp-content/uploads/2017/04/growthMindset_graphic.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57400" y="1066800"/>
            <a:ext cx="4937760" cy="4480560"/>
          </a:xfrm>
          <a:prstGeom prst="rect">
            <a:avLst/>
          </a:prstGeom>
          <a:noFill/>
          <a:ln>
            <a:noFill/>
          </a:ln>
        </p:spPr>
      </p:pic>
    </p:spTree>
    <p:extLst>
      <p:ext uri="{BB962C8B-B14F-4D97-AF65-F5344CB8AC3E}">
        <p14:creationId xmlns:p14="http://schemas.microsoft.com/office/powerpoint/2010/main" val="3703262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686800" cy="762000"/>
          </a:xfrm>
        </p:spPr>
        <p:txBody>
          <a:bodyPr/>
          <a:lstStyle/>
          <a:p>
            <a:pPr algn="ctr"/>
            <a:r>
              <a:rPr lang="en-US" sz="3200" dirty="0"/>
              <a:t>The Four Attachment Styles</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11</a:t>
            </a:fld>
            <a:endParaRPr lang="en-US" dirty="0"/>
          </a:p>
        </p:txBody>
      </p:sp>
      <p:pic>
        <p:nvPicPr>
          <p:cNvPr id="5" name="Content Placeholder 4" descr="Attachment styles - secure attachment, insecure attachement: avoidant attachment, ambivalent attachment, disorganized attachment"/>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6629400" cy="4648200"/>
          </a:xfrm>
          <a:prstGeom prst="rect">
            <a:avLst/>
          </a:prstGeom>
          <a:noFill/>
          <a:ln>
            <a:noFill/>
          </a:ln>
        </p:spPr>
      </p:pic>
    </p:spTree>
    <p:extLst>
      <p:ext uri="{BB962C8B-B14F-4D97-AF65-F5344CB8AC3E}">
        <p14:creationId xmlns:p14="http://schemas.microsoft.com/office/powerpoint/2010/main" val="204926671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914400"/>
          </a:xfrm>
        </p:spPr>
        <p:txBody>
          <a:bodyPr/>
          <a:lstStyle/>
          <a:p>
            <a:pPr algn="ctr"/>
            <a:r>
              <a:rPr lang="en-US" dirty="0"/>
              <a:t>Mindset: Struggle for Smarts</a:t>
            </a:r>
          </a:p>
        </p:txBody>
      </p:sp>
      <p:sp>
        <p:nvSpPr>
          <p:cNvPr id="3" name="Content Placeholder 2"/>
          <p:cNvSpPr>
            <a:spLocks noGrp="1"/>
          </p:cNvSpPr>
          <p:nvPr>
            <p:ph idx="1"/>
          </p:nvPr>
        </p:nvSpPr>
        <p:spPr>
          <a:xfrm>
            <a:off x="152400" y="1143000"/>
            <a:ext cx="8839200" cy="4724400"/>
          </a:xfrm>
        </p:spPr>
        <p:txBody>
          <a:bodyPr/>
          <a:lstStyle/>
          <a:p>
            <a:pPr marL="0" indent="0">
              <a:buNone/>
            </a:pPr>
            <a:r>
              <a:rPr lang="en-US" sz="1800" b="1" dirty="0"/>
              <a:t>Mother</a:t>
            </a:r>
            <a:r>
              <a:rPr lang="en-US" sz="1800" dirty="0"/>
              <a:t>:  Do you know that's what </a:t>
            </a:r>
            <a:r>
              <a:rPr lang="en-US" sz="1800" b="1" dirty="0"/>
              <a:t>smart people </a:t>
            </a:r>
            <a:r>
              <a:rPr lang="en-US" sz="1800" dirty="0"/>
              <a:t>do, smart grown-ups?</a:t>
            </a:r>
          </a:p>
          <a:p>
            <a:pPr marL="0" indent="0">
              <a:buNone/>
            </a:pPr>
            <a:r>
              <a:rPr lang="en-US" sz="1800" b="1" dirty="0"/>
              <a:t>Child</a:t>
            </a:r>
            <a:r>
              <a:rPr lang="en-US" sz="1800" dirty="0"/>
              <a:t>:  I know…talk about books.</a:t>
            </a:r>
          </a:p>
          <a:p>
            <a:pPr marL="0" indent="0">
              <a:buNone/>
            </a:pPr>
            <a:r>
              <a:rPr lang="en-US" sz="1800" b="1" dirty="0"/>
              <a:t>Mother</a:t>
            </a:r>
            <a:r>
              <a:rPr lang="en-US" sz="1800" dirty="0"/>
              <a:t>:  Yeah. So that's a pretty smart thing to do to talk about a book.</a:t>
            </a:r>
          </a:p>
          <a:p>
            <a:pPr marL="0" indent="0">
              <a:buNone/>
            </a:pPr>
            <a:r>
              <a:rPr lang="en-US" sz="1800" b="1" dirty="0"/>
              <a:t>Child</a:t>
            </a:r>
            <a:r>
              <a:rPr lang="en-US" sz="1800" dirty="0"/>
              <a:t>:  </a:t>
            </a:r>
            <a:r>
              <a:rPr lang="en-US" sz="1800" dirty="0" err="1"/>
              <a:t>Hmmmmmmm</a:t>
            </a:r>
            <a:r>
              <a:rPr lang="en-US" sz="1800" dirty="0"/>
              <a:t>.</a:t>
            </a:r>
          </a:p>
          <a:p>
            <a:pPr marL="0" indent="0">
              <a:buNone/>
            </a:pPr>
            <a:endParaRPr lang="en-US" sz="2000" dirty="0"/>
          </a:p>
          <a:p>
            <a:pPr marL="0" indent="0">
              <a:buNone/>
            </a:pPr>
            <a:endParaRPr lang="en-US" sz="2000" dirty="0"/>
          </a:p>
          <a:p>
            <a:pPr marL="0" indent="0">
              <a:buNone/>
            </a:pPr>
            <a:endParaRPr lang="en-US" sz="1000" dirty="0"/>
          </a:p>
          <a:p>
            <a:pPr marL="0" indent="0">
              <a:buNone/>
            </a:pPr>
            <a:r>
              <a:rPr lang="en-US" sz="1800" dirty="0">
                <a:solidFill>
                  <a:srgbClr val="FF0000"/>
                </a:solidFill>
              </a:rPr>
              <a:t>The boy won first place in a competition, and the mother is explaining to him why.</a:t>
            </a:r>
          </a:p>
          <a:p>
            <a:pPr marL="0" indent="0">
              <a:buNone/>
            </a:pPr>
            <a:endParaRPr lang="en-US" sz="1000" dirty="0">
              <a:solidFill>
                <a:srgbClr val="FF0000"/>
              </a:solidFill>
            </a:endParaRPr>
          </a:p>
          <a:p>
            <a:pPr marL="0" indent="0">
              <a:buNone/>
            </a:pPr>
            <a:r>
              <a:rPr lang="en-US" sz="1800" dirty="0">
                <a:solidFill>
                  <a:srgbClr val="FF0000"/>
                </a:solidFill>
              </a:rPr>
              <a:t>"You practiced and practiced with lots of energy," she tells him. "It got really hard, but you made a great effort. You insisted on practicing yourself."</a:t>
            </a:r>
          </a:p>
          <a:p>
            <a:pPr marL="0" indent="0">
              <a:buNone/>
            </a:pPr>
            <a:endParaRPr lang="en-US" sz="2000"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110</a:t>
            </a:fld>
            <a:endParaRPr lang="en-US" dirty="0"/>
          </a:p>
        </p:txBody>
      </p:sp>
      <p:pic>
        <p:nvPicPr>
          <p:cNvPr id="5" name="Picture 4" descr="Related imag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2344918"/>
            <a:ext cx="1371600" cy="914400"/>
          </a:xfrm>
          <a:prstGeom prst="rect">
            <a:avLst/>
          </a:prstGeom>
          <a:noFill/>
          <a:ln>
            <a:noFill/>
          </a:ln>
        </p:spPr>
      </p:pic>
      <p:pic>
        <p:nvPicPr>
          <p:cNvPr id="6" name="Picture 5" descr="Related imag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4287" y="4800600"/>
            <a:ext cx="1524000" cy="1052512"/>
          </a:xfrm>
          <a:prstGeom prst="rect">
            <a:avLst/>
          </a:prstGeom>
          <a:noFill/>
          <a:ln>
            <a:noFill/>
          </a:ln>
        </p:spPr>
      </p:pic>
    </p:spTree>
    <p:extLst>
      <p:ext uri="{BB962C8B-B14F-4D97-AF65-F5344CB8AC3E}">
        <p14:creationId xmlns:p14="http://schemas.microsoft.com/office/powerpoint/2010/main" val="14080848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599"/>
            <a:ext cx="8610600" cy="1219201"/>
          </a:xfrm>
        </p:spPr>
        <p:txBody>
          <a:bodyPr/>
          <a:lstStyle/>
          <a:p>
            <a:pPr algn="ctr"/>
            <a:r>
              <a:rPr lang="en-US" dirty="0"/>
              <a:t>What are desired  </a:t>
            </a:r>
            <a:br>
              <a:rPr lang="en-US" dirty="0"/>
            </a:br>
            <a:r>
              <a:rPr lang="en-US" dirty="0"/>
              <a:t>academic behaviors?</a:t>
            </a:r>
          </a:p>
        </p:txBody>
      </p:sp>
      <p:sp>
        <p:nvSpPr>
          <p:cNvPr id="3" name="Content Placeholder 2"/>
          <p:cNvSpPr>
            <a:spLocks noGrp="1"/>
          </p:cNvSpPr>
          <p:nvPr>
            <p:ph idx="1"/>
          </p:nvPr>
        </p:nvSpPr>
        <p:spPr>
          <a:xfrm>
            <a:off x="152400" y="1524000"/>
            <a:ext cx="8839200" cy="4343400"/>
          </a:xfrm>
        </p:spPr>
        <p:txBody>
          <a:bodyPr/>
          <a:lstStyle/>
          <a:p>
            <a:pPr marL="0" indent="0">
              <a:buNone/>
            </a:pPr>
            <a:endParaRPr lang="en-US" sz="500" dirty="0"/>
          </a:p>
          <a:p>
            <a:pPr marL="0" indent="0">
              <a:buNone/>
            </a:pPr>
            <a:r>
              <a:rPr lang="en-US" sz="2600" dirty="0"/>
              <a:t>Regular class attendance</a:t>
            </a:r>
          </a:p>
          <a:p>
            <a:pPr marL="0" indent="0">
              <a:buNone/>
            </a:pPr>
            <a:endParaRPr lang="en-US" sz="500" dirty="0"/>
          </a:p>
          <a:p>
            <a:pPr marL="0" indent="0">
              <a:buNone/>
            </a:pPr>
            <a:r>
              <a:rPr lang="en-US" sz="2600" dirty="0"/>
              <a:t>Arriving ready to work</a:t>
            </a:r>
          </a:p>
          <a:p>
            <a:pPr marL="0" indent="0">
              <a:buNone/>
            </a:pPr>
            <a:endParaRPr lang="en-US" sz="500" dirty="0"/>
          </a:p>
          <a:p>
            <a:pPr marL="0" indent="0">
              <a:buNone/>
            </a:pPr>
            <a:r>
              <a:rPr lang="en-US" sz="2600" dirty="0"/>
              <a:t>Paying attention</a:t>
            </a:r>
          </a:p>
          <a:p>
            <a:pPr marL="0" indent="0">
              <a:buNone/>
            </a:pPr>
            <a:endParaRPr lang="en-US" sz="500" dirty="0"/>
          </a:p>
          <a:p>
            <a:pPr marL="0" indent="0">
              <a:buNone/>
            </a:pPr>
            <a:r>
              <a:rPr lang="en-US" sz="2600" dirty="0"/>
              <a:t>Participating in instructional activities and class discussions.</a:t>
            </a:r>
          </a:p>
          <a:p>
            <a:pPr marL="0" indent="0">
              <a:buNone/>
            </a:pPr>
            <a:endParaRPr lang="en-US" sz="500" dirty="0"/>
          </a:p>
          <a:p>
            <a:pPr marL="0" indent="0">
              <a:buNone/>
            </a:pPr>
            <a:r>
              <a:rPr lang="en-US" sz="2600" dirty="0"/>
              <a:t>Studying out-of-school</a:t>
            </a:r>
          </a:p>
          <a:p>
            <a:pPr marL="0" indent="0">
              <a:buNone/>
            </a:pPr>
            <a:endParaRPr lang="en-US" sz="500" dirty="0"/>
          </a:p>
          <a:p>
            <a:pPr marL="0" indent="0">
              <a:buNone/>
            </a:pPr>
            <a:r>
              <a:rPr lang="en-US" sz="2600" dirty="0"/>
              <a:t>Doing and returning homework</a:t>
            </a:r>
          </a:p>
          <a:p>
            <a:pPr marL="0" indent="0">
              <a:buNone/>
            </a:pPr>
            <a:endParaRPr lang="en-US" sz="500" dirty="0"/>
          </a:p>
          <a:p>
            <a:pPr marL="0" indent="0">
              <a:buNone/>
            </a:pPr>
            <a:r>
              <a:rPr lang="en-US" sz="2600" dirty="0"/>
              <a:t>Others?</a:t>
            </a:r>
            <a:endParaRPr lang="en-US" sz="2400"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111</a:t>
            </a:fld>
            <a:endParaRPr lang="en-US" dirty="0"/>
          </a:p>
        </p:txBody>
      </p:sp>
      <p:pic>
        <p:nvPicPr>
          <p:cNvPr id="5" name="Picture 4" descr="Image result for students in class"/>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886200"/>
            <a:ext cx="2466975" cy="1847850"/>
          </a:xfrm>
          <a:prstGeom prst="rect">
            <a:avLst/>
          </a:prstGeom>
          <a:noFill/>
          <a:ln>
            <a:noFill/>
          </a:ln>
        </p:spPr>
      </p:pic>
      <p:pic>
        <p:nvPicPr>
          <p:cNvPr id="6" name="Picture 5" descr="Students Worki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1600200"/>
            <a:ext cx="2209800" cy="1524000"/>
          </a:xfrm>
          <a:prstGeom prst="rect">
            <a:avLst/>
          </a:prstGeom>
          <a:noFill/>
          <a:ln>
            <a:noFill/>
          </a:ln>
        </p:spPr>
      </p:pic>
    </p:spTree>
    <p:extLst>
      <p:ext uri="{BB962C8B-B14F-4D97-AF65-F5344CB8AC3E}">
        <p14:creationId xmlns:p14="http://schemas.microsoft.com/office/powerpoint/2010/main" val="225589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 calcmode="lin" valueType="num">
                                      <p:cBhvr additive="base">
                                        <p:cTn id="2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anim calcmode="lin" valueType="num">
                                      <p:cBhvr additive="base">
                                        <p:cTn id="2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anim calcmode="lin" valueType="num">
                                      <p:cBhvr additive="base">
                                        <p:cTn id="31"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1295400"/>
          </a:xfrm>
        </p:spPr>
        <p:txBody>
          <a:bodyPr/>
          <a:lstStyle/>
          <a:p>
            <a:pPr algn="ctr"/>
            <a:r>
              <a:rPr lang="en-US" dirty="0"/>
              <a:t>The S&amp;E Learning Goal: Academic Performance</a:t>
            </a:r>
          </a:p>
        </p:txBody>
      </p:sp>
      <p:sp>
        <p:nvSpPr>
          <p:cNvPr id="3" name="Content Placeholder 2"/>
          <p:cNvSpPr>
            <a:spLocks noGrp="1"/>
          </p:cNvSpPr>
          <p:nvPr>
            <p:ph idx="1"/>
          </p:nvPr>
        </p:nvSpPr>
        <p:spPr>
          <a:xfrm>
            <a:off x="152400" y="1447800"/>
            <a:ext cx="8839200" cy="4572000"/>
          </a:xfrm>
        </p:spPr>
        <p:txBody>
          <a:bodyPr/>
          <a:lstStyle/>
          <a:p>
            <a:pPr marL="514350" indent="-514350">
              <a:buAutoNum type="arabicPeriod"/>
            </a:pPr>
            <a:endParaRPr lang="en-US" sz="2000" dirty="0"/>
          </a:p>
          <a:p>
            <a:pPr marL="514350" indent="-514350">
              <a:buAutoNum type="arabicPeriod"/>
            </a:pPr>
            <a:r>
              <a:rPr lang="en-US" sz="2200" dirty="0"/>
              <a:t>I belong in this academic community.</a:t>
            </a:r>
          </a:p>
          <a:p>
            <a:pPr marL="514350" indent="-514350">
              <a:buAutoNum type="arabicPeriod"/>
            </a:pPr>
            <a:endParaRPr lang="en-US" sz="2000" dirty="0"/>
          </a:p>
          <a:p>
            <a:pPr marL="514350" indent="-514350">
              <a:buAutoNum type="arabicPeriod"/>
            </a:pPr>
            <a:r>
              <a:rPr lang="en-US" sz="2200" dirty="0"/>
              <a:t>My ability and competence grow with my effort.</a:t>
            </a:r>
          </a:p>
          <a:p>
            <a:pPr marL="514350" indent="-514350">
              <a:buAutoNum type="arabicPeriod"/>
            </a:pPr>
            <a:endParaRPr lang="en-US" sz="2000" dirty="0"/>
          </a:p>
          <a:p>
            <a:pPr marL="514350" indent="-514350">
              <a:buAutoNum type="arabicPeriod"/>
            </a:pPr>
            <a:r>
              <a:rPr lang="en-US" sz="2200" dirty="0"/>
              <a:t>I can succeed at this.</a:t>
            </a:r>
          </a:p>
          <a:p>
            <a:pPr marL="514350" indent="-514350">
              <a:buAutoNum type="arabicPeriod"/>
            </a:pPr>
            <a:endParaRPr lang="en-US" sz="2000" dirty="0"/>
          </a:p>
          <a:p>
            <a:pPr marL="514350" indent="-514350">
              <a:buAutoNum type="arabicPeriod"/>
            </a:pPr>
            <a:r>
              <a:rPr lang="en-US" sz="2200" dirty="0"/>
              <a:t>This work has value for me.</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112</a:t>
            </a:fld>
            <a:endParaRPr lang="en-US" dirty="0"/>
          </a:p>
        </p:txBody>
      </p:sp>
      <p:pic>
        <p:nvPicPr>
          <p:cNvPr id="5" name="Picture 4" descr="Image result for student graduatio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4572000"/>
            <a:ext cx="2103120" cy="1280160"/>
          </a:xfrm>
          <a:prstGeom prst="rect">
            <a:avLst/>
          </a:prstGeom>
          <a:noFill/>
          <a:ln>
            <a:noFill/>
          </a:ln>
        </p:spPr>
      </p:pic>
      <p:pic>
        <p:nvPicPr>
          <p:cNvPr id="6" name="Picture 5" descr="Image result for student in class studyi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1524000"/>
            <a:ext cx="1737360" cy="1097280"/>
          </a:xfrm>
          <a:prstGeom prst="rect">
            <a:avLst/>
          </a:prstGeom>
          <a:noFill/>
          <a:ln>
            <a:noFill/>
          </a:ln>
        </p:spPr>
      </p:pic>
      <p:pic>
        <p:nvPicPr>
          <p:cNvPr id="7" name="Picture 6" descr="Related imag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7960" y="3398520"/>
            <a:ext cx="2286000" cy="1280160"/>
          </a:xfrm>
          <a:prstGeom prst="rect">
            <a:avLst/>
          </a:prstGeom>
          <a:noFill/>
          <a:ln>
            <a:noFill/>
          </a:ln>
        </p:spPr>
      </p:pic>
    </p:spTree>
    <p:extLst>
      <p:ext uri="{BB962C8B-B14F-4D97-AF65-F5344CB8AC3E}">
        <p14:creationId xmlns:p14="http://schemas.microsoft.com/office/powerpoint/2010/main" val="8134573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6131D167-9215-4924-8065-365FC3D7DE7E}" type="slidenum">
              <a:rPr lang="en-US" smtClean="0"/>
              <a:pPr>
                <a:defRPr/>
              </a:pPr>
              <a:t>113</a:t>
            </a:fld>
            <a:endParaRPr lang="en-US" dirty="0"/>
          </a:p>
        </p:txBody>
      </p:sp>
      <p:pic>
        <p:nvPicPr>
          <p:cNvPr id="3" name="Content Placeholder 4" descr="Image result for questions concerns"/>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57200"/>
            <a:ext cx="5486400" cy="4876800"/>
          </a:xfrm>
          <a:prstGeom prst="rect">
            <a:avLst/>
          </a:prstGeom>
          <a:noFill/>
          <a:ln>
            <a:noFill/>
          </a:ln>
        </p:spPr>
      </p:pic>
    </p:spTree>
    <p:extLst>
      <p:ext uri="{BB962C8B-B14F-4D97-AF65-F5344CB8AC3E}">
        <p14:creationId xmlns:p14="http://schemas.microsoft.com/office/powerpoint/2010/main" val="42827020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114</a:t>
            </a:fld>
            <a:endParaRPr lang="en-US" dirty="0"/>
          </a:p>
        </p:txBody>
      </p:sp>
      <p:pic>
        <p:nvPicPr>
          <p:cNvPr id="5" name="Content Placeholder 4" descr="Image result for that's all folks"/>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p:spPr>
      </p:pic>
    </p:spTree>
    <p:extLst>
      <p:ext uri="{BB962C8B-B14F-4D97-AF65-F5344CB8AC3E}">
        <p14:creationId xmlns:p14="http://schemas.microsoft.com/office/powerpoint/2010/main" val="1015376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685800"/>
          </a:xfrm>
        </p:spPr>
        <p:txBody>
          <a:bodyPr/>
          <a:lstStyle/>
          <a:p>
            <a:pPr algn="ctr"/>
            <a:r>
              <a:rPr lang="en-US" dirty="0"/>
              <a:t>What’s the attachment?</a:t>
            </a:r>
          </a:p>
        </p:txBody>
      </p:sp>
      <p:sp>
        <p:nvSpPr>
          <p:cNvPr id="3" name="Content Placeholder 2"/>
          <p:cNvSpPr>
            <a:spLocks noGrp="1"/>
          </p:cNvSpPr>
          <p:nvPr>
            <p:ph idx="1"/>
          </p:nvPr>
        </p:nvSpPr>
        <p:spPr>
          <a:xfrm>
            <a:off x="228600" y="1143000"/>
            <a:ext cx="8610600" cy="4724400"/>
          </a:xfrm>
        </p:spPr>
        <p:txBody>
          <a:bodyPr/>
          <a:lstStyle/>
          <a:p>
            <a:r>
              <a:rPr lang="en-US" sz="2000" dirty="0"/>
              <a:t>When Baby Leonard cries because he is wet, or hungry or in some discomfort, his mom always responds in a timely fashion.</a:t>
            </a:r>
          </a:p>
          <a:p>
            <a:endParaRPr lang="en-US" sz="1000" dirty="0">
              <a:latin typeface="Cambria" panose="02040503050406030204" pitchFamily="18" charset="0"/>
            </a:endParaRPr>
          </a:p>
          <a:p>
            <a:r>
              <a:rPr lang="en-US" sz="2000" dirty="0"/>
              <a:t>When Baby Mary cries because she is wet, hungry or in some discomfort, her mother responds sometimes and sometimes she doesn’t.</a:t>
            </a:r>
          </a:p>
          <a:p>
            <a:endParaRPr lang="en-US" sz="1000" dirty="0">
              <a:latin typeface="Cambria" panose="02040503050406030204" pitchFamily="18" charset="0"/>
            </a:endParaRPr>
          </a:p>
          <a:p>
            <a:r>
              <a:rPr lang="en-US" sz="2000" dirty="0"/>
              <a:t>When Baby Janet cries because she is wet, hungry or in some discomfort, her mother response is erratic.</a:t>
            </a:r>
          </a:p>
          <a:p>
            <a:pPr marL="0" indent="0">
              <a:buNone/>
            </a:pPr>
            <a:endParaRPr lang="en-US" sz="1000" dirty="0">
              <a:latin typeface="Cambria" panose="02040503050406030204" pitchFamily="18" charset="0"/>
            </a:endParaRPr>
          </a:p>
          <a:p>
            <a:r>
              <a:rPr lang="en-US" sz="2000" dirty="0"/>
              <a:t>When Baby James cries because he is wet, hungry or in some discomfort, his mother response is that he just wants attention.</a:t>
            </a:r>
          </a:p>
          <a:p>
            <a:pPr marL="0" indent="0">
              <a:buNone/>
            </a:pPr>
            <a:endParaRPr lang="en-US" sz="1000" dirty="0">
              <a:latin typeface="Cambria" panose="02040503050406030204" pitchFamily="18" charset="0"/>
            </a:endParaRPr>
          </a:p>
          <a:p>
            <a:pPr marL="0" indent="0">
              <a:buNone/>
            </a:pPr>
            <a:r>
              <a:rPr lang="en-US" sz="1400" b="1" dirty="0"/>
              <a:t>1.</a:t>
            </a:r>
            <a:r>
              <a:rPr lang="en-US" sz="1800" b="1" dirty="0"/>
              <a:t> </a:t>
            </a:r>
            <a:r>
              <a:rPr lang="en-US" sz="1400" b="1" dirty="0"/>
              <a:t>Disorganized </a:t>
            </a:r>
            <a:r>
              <a:rPr lang="en-US" sz="1400" b="1" u="sng" dirty="0"/>
              <a:t>          </a:t>
            </a:r>
            <a:r>
              <a:rPr lang="en-US" sz="1400" b="1" dirty="0"/>
              <a:t>   2. Secure </a:t>
            </a:r>
            <a:r>
              <a:rPr lang="en-US" sz="1400" b="1" u="sng" dirty="0"/>
              <a:t>          </a:t>
            </a:r>
            <a:r>
              <a:rPr lang="en-US" sz="1400" b="1" dirty="0"/>
              <a:t>   3. Avoidant </a:t>
            </a:r>
            <a:r>
              <a:rPr lang="en-US" sz="1400" b="1" u="sng" dirty="0"/>
              <a:t>          </a:t>
            </a:r>
            <a:r>
              <a:rPr lang="en-US" sz="1400" b="1" dirty="0"/>
              <a:t>   4. Ambivalent </a:t>
            </a:r>
            <a:r>
              <a:rPr lang="en-US" sz="1400" b="1" u="sng" dirty="0"/>
              <a:t>           </a:t>
            </a:r>
            <a:r>
              <a:rPr lang="en-US" sz="1400" b="1" dirty="0">
                <a:solidFill>
                  <a:schemeClr val="bg1"/>
                </a:solidFill>
              </a:rPr>
              <a:t>.</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12</a:t>
            </a:fld>
            <a:endParaRPr lang="en-US" dirty="0"/>
          </a:p>
        </p:txBody>
      </p:sp>
    </p:spTree>
    <p:extLst>
      <p:ext uri="{BB962C8B-B14F-4D97-AF65-F5344CB8AC3E}">
        <p14:creationId xmlns:p14="http://schemas.microsoft.com/office/powerpoint/2010/main" val="1943253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13</a:t>
            </a:fld>
            <a:endParaRPr lang="en-US" dirty="0"/>
          </a:p>
        </p:txBody>
      </p:sp>
      <p:sp>
        <p:nvSpPr>
          <p:cNvPr id="2" name="Title 1"/>
          <p:cNvSpPr>
            <a:spLocks noGrp="1"/>
          </p:cNvSpPr>
          <p:nvPr>
            <p:ph type="title" idx="4294967295"/>
          </p:nvPr>
        </p:nvSpPr>
        <p:spPr>
          <a:xfrm>
            <a:off x="0" y="228600"/>
            <a:ext cx="8610600" cy="609600"/>
          </a:xfrm>
        </p:spPr>
        <p:txBody>
          <a:bodyPr/>
          <a:lstStyle/>
          <a:p>
            <a:pPr algn="ctr"/>
            <a:r>
              <a:rPr lang="en-US" sz="2400" b="1" dirty="0">
                <a:solidFill>
                  <a:schemeClr val="tx1"/>
                </a:solidFill>
              </a:rPr>
              <a:t> </a:t>
            </a:r>
            <a:endParaRPr lang="en-US" b="1" dirty="0">
              <a:solidFill>
                <a:schemeClr val="tx1"/>
              </a:solidFill>
            </a:endParaRPr>
          </a:p>
        </p:txBody>
      </p:sp>
      <p:sp>
        <p:nvSpPr>
          <p:cNvPr id="3" name="Content Placeholder 2"/>
          <p:cNvSpPr>
            <a:spLocks noGrp="1"/>
          </p:cNvSpPr>
          <p:nvPr>
            <p:ph idx="4294967295"/>
          </p:nvPr>
        </p:nvSpPr>
        <p:spPr>
          <a:xfrm>
            <a:off x="0" y="990600"/>
            <a:ext cx="8610600" cy="5562600"/>
          </a:xfrm>
        </p:spPr>
        <p:txBody>
          <a:bodyPr/>
          <a:lstStyle/>
          <a:p>
            <a:pPr marL="0" indent="0">
              <a:buNone/>
            </a:pPr>
            <a:endParaRPr lang="en-US" sz="1800" dirty="0"/>
          </a:p>
          <a:p>
            <a:pPr marL="0" indent="0">
              <a:buNone/>
            </a:pPr>
            <a:endParaRPr lang="en-US" sz="1800" dirty="0"/>
          </a:p>
          <a:p>
            <a:pPr marL="0" indent="0">
              <a:buNone/>
            </a:pPr>
            <a:endParaRPr lang="en-US" sz="1800" dirty="0"/>
          </a:p>
          <a:p>
            <a:pPr marL="0" indent="0">
              <a:buNone/>
            </a:pPr>
            <a:endParaRPr lang="en-US" sz="2000" dirty="0"/>
          </a:p>
          <a:p>
            <a:endParaRPr lang="en-US" sz="1800" dirty="0"/>
          </a:p>
          <a:p>
            <a:endParaRPr lang="en-US" sz="1800" dirty="0"/>
          </a:p>
        </p:txBody>
      </p:sp>
      <p:pic>
        <p:nvPicPr>
          <p:cNvPr id="5" name="Picture 4" descr="Image result for The four parenting styles"/>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8763000" cy="5562600"/>
          </a:xfrm>
          <a:prstGeom prst="rect">
            <a:avLst/>
          </a:prstGeom>
          <a:noFill/>
          <a:ln>
            <a:noFill/>
          </a:ln>
        </p:spPr>
      </p:pic>
    </p:spTree>
    <p:extLst>
      <p:ext uri="{BB962C8B-B14F-4D97-AF65-F5344CB8AC3E}">
        <p14:creationId xmlns:p14="http://schemas.microsoft.com/office/powerpoint/2010/main" val="3579963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Emotions</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14</a:t>
            </a:fld>
            <a:endParaRPr lang="en-US" dirty="0"/>
          </a:p>
        </p:txBody>
      </p:sp>
      <p:pic>
        <p:nvPicPr>
          <p:cNvPr id="5" name="Content Placeholder 3" descr="Related image"/>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176779" y="1139858"/>
            <a:ext cx="6705600" cy="4663440"/>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500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686800" cy="838200"/>
          </a:xfrm>
        </p:spPr>
        <p:txBody>
          <a:bodyPr/>
          <a:lstStyle/>
          <a:p>
            <a:pPr algn="ctr"/>
            <a:r>
              <a:rPr lang="en-US" dirty="0"/>
              <a:t>Question</a:t>
            </a:r>
          </a:p>
        </p:txBody>
      </p:sp>
      <p:sp>
        <p:nvSpPr>
          <p:cNvPr id="3" name="Content Placeholder 2"/>
          <p:cNvSpPr>
            <a:spLocks noGrp="1"/>
          </p:cNvSpPr>
          <p:nvPr>
            <p:ph idx="1"/>
          </p:nvPr>
        </p:nvSpPr>
        <p:spPr>
          <a:xfrm>
            <a:off x="304800" y="1143000"/>
            <a:ext cx="8534400" cy="4648200"/>
          </a:xfrm>
        </p:spPr>
        <p:txBody>
          <a:bodyPr/>
          <a:lstStyle/>
          <a:p>
            <a:pPr marL="0" indent="0">
              <a:buNone/>
            </a:pPr>
            <a:r>
              <a:rPr lang="en-US" sz="2600" dirty="0"/>
              <a:t>How many emotions can a person experience?</a:t>
            </a:r>
          </a:p>
          <a:p>
            <a:pPr marL="0" indent="0">
              <a:buNone/>
            </a:pPr>
            <a:endParaRPr lang="en-US" sz="1800" dirty="0"/>
          </a:p>
          <a:p>
            <a:pPr marL="514350" indent="-514350">
              <a:buAutoNum type="alphaUcPeriod"/>
            </a:pPr>
            <a:r>
              <a:rPr lang="en-US" sz="2600" dirty="0"/>
              <a:t>2</a:t>
            </a:r>
          </a:p>
          <a:p>
            <a:pPr marL="514350" indent="-514350">
              <a:buAutoNum type="alphaUcPeriod"/>
            </a:pPr>
            <a:endParaRPr lang="en-US" sz="1000" dirty="0"/>
          </a:p>
          <a:p>
            <a:pPr marL="514350" indent="-514350">
              <a:buAutoNum type="alphaUcPeriod" startAt="2"/>
            </a:pPr>
            <a:r>
              <a:rPr lang="en-US" sz="2600" dirty="0"/>
              <a:t>14</a:t>
            </a:r>
          </a:p>
          <a:p>
            <a:pPr marL="514350" indent="-514350">
              <a:buAutoNum type="alphaUcPeriod" startAt="2"/>
            </a:pPr>
            <a:endParaRPr lang="en-US" sz="1000" dirty="0"/>
          </a:p>
          <a:p>
            <a:pPr marL="514350" indent="-514350">
              <a:buAutoNum type="alphaUcPeriod" startAt="3"/>
            </a:pPr>
            <a:r>
              <a:rPr lang="en-US" sz="2600" dirty="0"/>
              <a:t>597</a:t>
            </a:r>
          </a:p>
          <a:p>
            <a:pPr marL="514350" indent="-514350">
              <a:buAutoNum type="alphaUcPeriod" startAt="3"/>
            </a:pPr>
            <a:endParaRPr lang="en-US" sz="1000" dirty="0"/>
          </a:p>
          <a:p>
            <a:pPr marL="514350" indent="-514350">
              <a:buAutoNum type="alphaUcPeriod" startAt="4"/>
            </a:pPr>
            <a:r>
              <a:rPr lang="en-US" sz="2600" dirty="0"/>
              <a:t>1496</a:t>
            </a:r>
          </a:p>
          <a:p>
            <a:pPr marL="514350" indent="-514350">
              <a:buAutoNum type="alphaUcPeriod" startAt="4"/>
            </a:pPr>
            <a:endParaRPr lang="en-US" sz="1000" dirty="0"/>
          </a:p>
          <a:p>
            <a:pPr marL="0" indent="0">
              <a:buNone/>
            </a:pPr>
            <a:r>
              <a:rPr lang="en-US" sz="2600" dirty="0"/>
              <a:t>E.  34, 000</a:t>
            </a:r>
          </a:p>
          <a:p>
            <a:endParaRPr lang="en-US" sz="2400"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15</a:t>
            </a:fld>
            <a:endParaRPr lang="en-US" dirty="0"/>
          </a:p>
        </p:txBody>
      </p:sp>
      <p:pic>
        <p:nvPicPr>
          <p:cNvPr id="5" name="Picture 4" descr="Plutchik's Wheel of Emotions: What is it and How to Use it in Counseling?"/>
          <p:cNvPicPr/>
          <p:nvPr/>
        </p:nvPicPr>
        <p:blipFill>
          <a:blip r:embed="rId3">
            <a:extLst>
              <a:ext uri="{28A0092B-C50C-407E-A947-70E740481C1C}">
                <a14:useLocalDpi xmlns:a14="http://schemas.microsoft.com/office/drawing/2010/main" val="0"/>
              </a:ext>
            </a:extLst>
          </a:blip>
          <a:srcRect/>
          <a:stretch>
            <a:fillRect/>
          </a:stretch>
        </p:blipFill>
        <p:spPr bwMode="auto">
          <a:xfrm>
            <a:off x="3694522" y="2057400"/>
            <a:ext cx="4800600" cy="2971800"/>
          </a:xfrm>
          <a:prstGeom prst="rect">
            <a:avLst/>
          </a:prstGeom>
          <a:noFill/>
          <a:ln w="28575">
            <a:solidFill>
              <a:schemeClr val="tx2"/>
            </a:solidFill>
          </a:ln>
        </p:spPr>
      </p:pic>
    </p:spTree>
    <p:extLst>
      <p:ext uri="{BB962C8B-B14F-4D97-AF65-F5344CB8AC3E}">
        <p14:creationId xmlns:p14="http://schemas.microsoft.com/office/powerpoint/2010/main" val="107478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685800"/>
          </a:xfrm>
        </p:spPr>
        <p:txBody>
          <a:bodyPr/>
          <a:lstStyle/>
          <a:p>
            <a:pPr algn="ctr"/>
            <a:r>
              <a:rPr lang="en-US" dirty="0"/>
              <a:t>Types of Emotions</a:t>
            </a:r>
          </a:p>
        </p:txBody>
      </p:sp>
      <p:sp>
        <p:nvSpPr>
          <p:cNvPr id="3" name="Content Placeholder 2"/>
          <p:cNvSpPr>
            <a:spLocks noGrp="1"/>
          </p:cNvSpPr>
          <p:nvPr>
            <p:ph idx="1"/>
          </p:nvPr>
        </p:nvSpPr>
        <p:spPr>
          <a:xfrm>
            <a:off x="228600" y="1371600"/>
            <a:ext cx="8610600" cy="4495800"/>
          </a:xfrm>
        </p:spPr>
        <p:txBody>
          <a:bodyPr/>
          <a:lstStyle/>
          <a:p>
            <a:r>
              <a:rPr lang="en-US" dirty="0"/>
              <a:t>Primary/Basic: Your reactions to external events. </a:t>
            </a:r>
          </a:p>
          <a:p>
            <a:pPr marL="0" indent="0">
              <a:buNone/>
            </a:pPr>
            <a:endParaRPr lang="en-US" sz="2000" dirty="0">
              <a:solidFill>
                <a:srgbClr val="FF0000"/>
              </a:solidFill>
            </a:endParaRPr>
          </a:p>
          <a:p>
            <a:pPr marL="0" indent="0">
              <a:buNone/>
            </a:pPr>
            <a:r>
              <a:rPr lang="en-US" sz="2000" dirty="0">
                <a:solidFill>
                  <a:srgbClr val="FF0000"/>
                </a:solidFill>
              </a:rPr>
              <a:t>Example: You may feel sad that someone hurts you or anxious about an upcoming test. </a:t>
            </a:r>
          </a:p>
          <a:p>
            <a:pPr marL="0" indent="0">
              <a:buNone/>
            </a:pPr>
            <a:endParaRPr lang="en-US" sz="2000" dirty="0">
              <a:solidFill>
                <a:srgbClr val="FF0000"/>
              </a:solidFill>
            </a:endParaRPr>
          </a:p>
          <a:p>
            <a:r>
              <a:rPr lang="en-US" dirty="0"/>
              <a:t>Secondary: When you feel something about the feeling itself.</a:t>
            </a:r>
          </a:p>
          <a:p>
            <a:pPr marL="0" indent="0">
              <a:buNone/>
            </a:pPr>
            <a:endParaRPr lang="en-US" sz="2000" dirty="0">
              <a:solidFill>
                <a:srgbClr val="FF0000"/>
              </a:solidFill>
            </a:endParaRPr>
          </a:p>
          <a:p>
            <a:pPr marL="0" indent="0">
              <a:buNone/>
            </a:pPr>
            <a:r>
              <a:rPr lang="en-US" sz="2000" dirty="0">
                <a:solidFill>
                  <a:srgbClr val="FF0000"/>
                </a:solidFill>
              </a:rPr>
              <a:t>Example: You may feel anger about being hurt or shame about your anxiety. </a:t>
            </a:r>
          </a:p>
          <a:p>
            <a:endParaRPr lang="en-US"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16</a:t>
            </a:fld>
            <a:endParaRPr lang="en-US" dirty="0"/>
          </a:p>
        </p:txBody>
      </p:sp>
    </p:spTree>
    <p:extLst>
      <p:ext uri="{BB962C8B-B14F-4D97-AF65-F5344CB8AC3E}">
        <p14:creationId xmlns:p14="http://schemas.microsoft.com/office/powerpoint/2010/main" val="3982132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685800"/>
          </a:xfrm>
        </p:spPr>
        <p:txBody>
          <a:bodyPr/>
          <a:lstStyle/>
          <a:p>
            <a:pPr algn="ctr"/>
            <a:r>
              <a:rPr lang="en-US" dirty="0"/>
              <a:t>What are the 8 Basic Emotions?</a:t>
            </a:r>
          </a:p>
        </p:txBody>
      </p:sp>
      <p:sp>
        <p:nvSpPr>
          <p:cNvPr id="3" name="Content Placeholder 2"/>
          <p:cNvSpPr>
            <a:spLocks noGrp="1"/>
          </p:cNvSpPr>
          <p:nvPr>
            <p:ph idx="1"/>
          </p:nvPr>
        </p:nvSpPr>
        <p:spPr>
          <a:xfrm>
            <a:off x="304800" y="1066800"/>
            <a:ext cx="8610600" cy="5029200"/>
          </a:xfrm>
        </p:spPr>
        <p:txBody>
          <a:bodyPr/>
          <a:lstStyle/>
          <a:p>
            <a:pPr marL="457200" indent="-457200">
              <a:lnSpc>
                <a:spcPct val="150000"/>
              </a:lnSpc>
              <a:buFont typeface="+mj-lt"/>
              <a:buAutoNum type="arabicPeriod"/>
            </a:pPr>
            <a:r>
              <a:rPr lang="en-US" sz="2400" dirty="0"/>
              <a:t>Anger</a:t>
            </a:r>
          </a:p>
          <a:p>
            <a:pPr marL="457200" indent="-457200">
              <a:lnSpc>
                <a:spcPct val="150000"/>
              </a:lnSpc>
              <a:buFont typeface="+mj-lt"/>
              <a:buAutoNum type="arabicPeriod"/>
            </a:pPr>
            <a:r>
              <a:rPr lang="en-US" sz="2400" dirty="0"/>
              <a:t>Anticipation</a:t>
            </a:r>
          </a:p>
          <a:p>
            <a:pPr marL="457200" indent="-457200">
              <a:lnSpc>
                <a:spcPct val="150000"/>
              </a:lnSpc>
              <a:buFont typeface="+mj-lt"/>
              <a:buAutoNum type="arabicPeriod"/>
            </a:pPr>
            <a:r>
              <a:rPr lang="en-US" sz="2400" dirty="0"/>
              <a:t>Joy</a:t>
            </a:r>
          </a:p>
          <a:p>
            <a:pPr marL="457200" indent="-457200">
              <a:lnSpc>
                <a:spcPct val="150000"/>
              </a:lnSpc>
              <a:buFont typeface="+mj-lt"/>
              <a:buAutoNum type="arabicPeriod"/>
            </a:pPr>
            <a:r>
              <a:rPr lang="en-US" sz="2400" dirty="0"/>
              <a:t>Trust				</a:t>
            </a:r>
          </a:p>
          <a:p>
            <a:pPr marL="457200" indent="-457200">
              <a:lnSpc>
                <a:spcPct val="150000"/>
              </a:lnSpc>
              <a:buFont typeface="+mj-lt"/>
              <a:buAutoNum type="arabicPeriod"/>
            </a:pPr>
            <a:r>
              <a:rPr lang="en-US" sz="2400" dirty="0"/>
              <a:t>Fear </a:t>
            </a:r>
          </a:p>
          <a:p>
            <a:pPr marL="457200" indent="-457200">
              <a:lnSpc>
                <a:spcPct val="150000"/>
              </a:lnSpc>
              <a:buFont typeface="+mj-lt"/>
              <a:buAutoNum type="arabicPeriod"/>
            </a:pPr>
            <a:r>
              <a:rPr lang="en-US" sz="2400" dirty="0"/>
              <a:t>Surprise</a:t>
            </a:r>
          </a:p>
          <a:p>
            <a:pPr marL="457200" indent="-457200">
              <a:lnSpc>
                <a:spcPct val="150000"/>
              </a:lnSpc>
              <a:buFont typeface="+mj-lt"/>
              <a:buAutoNum type="arabicPeriod"/>
            </a:pPr>
            <a:r>
              <a:rPr lang="en-US" sz="2400" dirty="0"/>
              <a:t>Sadness</a:t>
            </a:r>
          </a:p>
          <a:p>
            <a:pPr marL="457200" indent="-457200">
              <a:lnSpc>
                <a:spcPct val="150000"/>
              </a:lnSpc>
              <a:buFont typeface="+mj-lt"/>
              <a:buAutoNum type="arabicPeriod"/>
            </a:pPr>
            <a:r>
              <a:rPr lang="en-US" sz="2400" dirty="0"/>
              <a:t>Disgust</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17</a:t>
            </a:fld>
            <a:endParaRPr lang="en-US" dirty="0"/>
          </a:p>
        </p:txBody>
      </p:sp>
      <p:pic>
        <p:nvPicPr>
          <p:cNvPr id="7" name="Picture 6" descr="Related image"/>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676400"/>
            <a:ext cx="4343400" cy="3505200"/>
          </a:xfrm>
          <a:prstGeom prst="rect">
            <a:avLst/>
          </a:prstGeom>
          <a:noFill/>
          <a:ln w="28575">
            <a:solidFill>
              <a:schemeClr val="tx2"/>
            </a:solidFill>
          </a:ln>
        </p:spPr>
      </p:pic>
    </p:spTree>
    <p:extLst>
      <p:ext uri="{BB962C8B-B14F-4D97-AF65-F5344CB8AC3E}">
        <p14:creationId xmlns:p14="http://schemas.microsoft.com/office/powerpoint/2010/main" val="241489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Robert </a:t>
            </a:r>
            <a:r>
              <a:rPr lang="en-US" dirty="0" err="1"/>
              <a:t>Plutchik’s</a:t>
            </a:r>
            <a:r>
              <a:rPr lang="en-US" dirty="0"/>
              <a:t> </a:t>
            </a:r>
            <a:br>
              <a:rPr lang="en-US" dirty="0"/>
            </a:br>
            <a:r>
              <a:rPr lang="en-US" dirty="0"/>
              <a:t>Wheel of Emotions</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18</a:t>
            </a:fld>
            <a:endParaRPr lang="en-US" dirty="0"/>
          </a:p>
        </p:txBody>
      </p:sp>
      <p:pic>
        <p:nvPicPr>
          <p:cNvPr id="12" name="Content Placeholder 3" descr="Image result for the 8 basic emotions plutchik"/>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0" y="1676400"/>
            <a:ext cx="3762670" cy="4038600"/>
          </a:xfrm>
          <a:prstGeom prst="rect">
            <a:avLst/>
          </a:prstGeom>
          <a:noFill/>
          <a:ln w="28575">
            <a:solidFill>
              <a:schemeClr val="bg1"/>
            </a:solidFill>
          </a:ln>
        </p:spPr>
      </p:pic>
      <p:sp>
        <p:nvSpPr>
          <p:cNvPr id="13" name="Rectangle 12"/>
          <p:cNvSpPr/>
          <p:nvPr/>
        </p:nvSpPr>
        <p:spPr>
          <a:xfrm>
            <a:off x="4419600" y="2209799"/>
            <a:ext cx="4572000" cy="2585323"/>
          </a:xfrm>
          <a:prstGeom prst="rect">
            <a:avLst/>
          </a:prstGeom>
        </p:spPr>
        <p:txBody>
          <a:bodyPr>
            <a:spAutoFit/>
          </a:bodyPr>
          <a:lstStyle/>
          <a:p>
            <a:endParaRPr lang="en-US" dirty="0"/>
          </a:p>
          <a:p>
            <a:r>
              <a:rPr lang="en-US" dirty="0"/>
              <a:t>Joy is the opposite of sadness.</a:t>
            </a:r>
          </a:p>
          <a:p>
            <a:endParaRPr lang="en-US" dirty="0"/>
          </a:p>
          <a:p>
            <a:r>
              <a:rPr lang="en-US" dirty="0"/>
              <a:t>Fear is the opposite of anger.</a:t>
            </a:r>
          </a:p>
          <a:p>
            <a:endParaRPr lang="en-US" dirty="0"/>
          </a:p>
          <a:p>
            <a:r>
              <a:rPr lang="en-US" dirty="0"/>
              <a:t>Anticipation is the opposite of surprise.</a:t>
            </a:r>
          </a:p>
          <a:p>
            <a:endParaRPr lang="en-US" dirty="0"/>
          </a:p>
          <a:p>
            <a:r>
              <a:rPr lang="en-US" dirty="0"/>
              <a:t>Disgust is the opposite of trust.</a:t>
            </a:r>
          </a:p>
        </p:txBody>
      </p:sp>
    </p:spTree>
    <p:extLst>
      <p:ext uri="{BB962C8B-B14F-4D97-AF65-F5344CB8AC3E}">
        <p14:creationId xmlns:p14="http://schemas.microsoft.com/office/powerpoint/2010/main" val="518899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609600"/>
          </a:xfrm>
        </p:spPr>
        <p:txBody>
          <a:bodyPr/>
          <a:lstStyle/>
          <a:p>
            <a:pPr algn="ctr"/>
            <a:r>
              <a:rPr lang="en-US" dirty="0"/>
              <a:t>Illustrations</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19</a:t>
            </a:fld>
            <a:endParaRPr lang="en-US" dirty="0"/>
          </a:p>
        </p:txBody>
      </p:sp>
      <p:pic>
        <p:nvPicPr>
          <p:cNvPr id="5" name="Content Placeholder 4" descr="Image result for Plutchiks basic emotions facial expressions"/>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1066800"/>
            <a:ext cx="7315200" cy="4663440"/>
          </a:xfrm>
          <a:prstGeom prst="rect">
            <a:avLst/>
          </a:prstGeom>
          <a:noFill/>
          <a:ln>
            <a:noFill/>
          </a:ln>
        </p:spPr>
      </p:pic>
    </p:spTree>
    <p:extLst>
      <p:ext uri="{BB962C8B-B14F-4D97-AF65-F5344CB8AC3E}">
        <p14:creationId xmlns:p14="http://schemas.microsoft.com/office/powerpoint/2010/main" val="1188806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914400"/>
          </a:xfrm>
        </p:spPr>
        <p:txBody>
          <a:bodyPr/>
          <a:lstStyle/>
          <a:p>
            <a:pPr algn="ctr"/>
            <a:r>
              <a:rPr lang="en-US" dirty="0"/>
              <a:t>Objectives</a:t>
            </a:r>
            <a:endParaRPr lang="en-US" dirty="0">
              <a:solidFill>
                <a:schemeClr val="tx1"/>
              </a:solidFill>
            </a:endParaRPr>
          </a:p>
        </p:txBody>
      </p:sp>
      <p:sp>
        <p:nvSpPr>
          <p:cNvPr id="5" name="Content Placeholder 4"/>
          <p:cNvSpPr>
            <a:spLocks noGrp="1"/>
          </p:cNvSpPr>
          <p:nvPr>
            <p:ph idx="1"/>
          </p:nvPr>
        </p:nvSpPr>
        <p:spPr>
          <a:xfrm>
            <a:off x="152400" y="1143000"/>
            <a:ext cx="8839200" cy="4724400"/>
          </a:xfrm>
        </p:spPr>
        <p:txBody>
          <a:bodyPr/>
          <a:lstStyle/>
          <a:p>
            <a:pPr marL="0" indent="0">
              <a:buNone/>
            </a:pPr>
            <a:endParaRPr lang="en-US" sz="1000" dirty="0"/>
          </a:p>
          <a:p>
            <a:pPr marL="0" indent="0">
              <a:buNone/>
            </a:pPr>
            <a:r>
              <a:rPr lang="en-US" sz="2600" dirty="0"/>
              <a:t>Examine:</a:t>
            </a:r>
          </a:p>
          <a:p>
            <a:pPr marL="0" indent="0">
              <a:buNone/>
            </a:pPr>
            <a:endParaRPr lang="en-US" sz="1000" dirty="0"/>
          </a:p>
          <a:p>
            <a:pPr marL="457200" lvl="1" indent="0">
              <a:buNone/>
            </a:pPr>
            <a:r>
              <a:rPr lang="en-US" sz="2600" dirty="0"/>
              <a:t>I. Social and emotional learning</a:t>
            </a:r>
            <a:br>
              <a:rPr lang="en-US" sz="2600" dirty="0"/>
            </a:br>
            <a:r>
              <a:rPr lang="en-US" sz="2600" dirty="0"/>
              <a:t>II. Emotional Learning</a:t>
            </a:r>
            <a:br>
              <a:rPr lang="en-US" sz="2600" dirty="0"/>
            </a:br>
            <a:r>
              <a:rPr lang="en-US" sz="2600" dirty="0"/>
              <a:t>III. Social Learning</a:t>
            </a:r>
            <a:br>
              <a:rPr lang="en-US" sz="2600" dirty="0"/>
            </a:br>
            <a:r>
              <a:rPr lang="en-US" sz="2600" dirty="0"/>
              <a:t>IV. Family </a:t>
            </a:r>
          </a:p>
          <a:p>
            <a:pPr marL="457200" lvl="1" indent="0">
              <a:buNone/>
            </a:pPr>
            <a:r>
              <a:rPr lang="en-US" sz="2600" dirty="0"/>
              <a:t>V. Trauma</a:t>
            </a:r>
            <a:br>
              <a:rPr lang="en-US" sz="2600" dirty="0"/>
            </a:br>
            <a:r>
              <a:rPr lang="en-US" sz="2600" dirty="0"/>
              <a:t>VI. Behavior</a:t>
            </a:r>
          </a:p>
          <a:p>
            <a:pPr marL="457200" lvl="1" indent="0">
              <a:buNone/>
            </a:pPr>
            <a:r>
              <a:rPr lang="en-US" sz="2600" dirty="0"/>
              <a:t>VII. School culture and climate Research (SEL)</a:t>
            </a:r>
          </a:p>
          <a:p>
            <a:pPr marL="457200" lvl="1" indent="0">
              <a:buNone/>
            </a:pPr>
            <a:r>
              <a:rPr lang="en-US" sz="2600" dirty="0"/>
              <a:t>VIII. The importance of Relationships</a:t>
            </a:r>
          </a:p>
          <a:p>
            <a:pPr lvl="1">
              <a:buFont typeface="Arial" panose="020B0604020202020204" pitchFamily="34" charset="0"/>
              <a:buChar char="•"/>
            </a:pPr>
            <a:endParaRPr lang="en-US" sz="2600" dirty="0"/>
          </a:p>
          <a:p>
            <a:pPr marL="457200" lvl="1" indent="0">
              <a:buNone/>
            </a:pPr>
            <a:endParaRPr lang="en-US" sz="2600" dirty="0"/>
          </a:p>
          <a:p>
            <a:endParaRPr lang="en-US" dirty="0"/>
          </a:p>
        </p:txBody>
      </p:sp>
      <p:sp>
        <p:nvSpPr>
          <p:cNvPr id="4" name="Slide Number Placeholder 5"/>
          <p:cNvSpPr>
            <a:spLocks noGrp="1"/>
          </p:cNvSpPr>
          <p:nvPr>
            <p:ph type="sldNum" sz="quarter" idx="11"/>
          </p:nvPr>
        </p:nvSpPr>
        <p:spPr>
          <a:prstGeom prst="rect">
            <a:avLst/>
          </a:prstGeom>
        </p:spPr>
        <p:txBody>
          <a:bodyPr/>
          <a:lstStyle/>
          <a:p>
            <a:fld id="{1DA7BDE5-6886-41DD-B7B5-5E69C518DA90}" type="slidenum">
              <a:rPr lang="en-US"/>
              <a:pPr/>
              <a:t>2</a:t>
            </a:fld>
            <a:endParaRPr lang="en-US" dirty="0"/>
          </a:p>
        </p:txBody>
      </p:sp>
    </p:spTree>
    <p:extLst>
      <p:ext uri="{BB962C8B-B14F-4D97-AF65-F5344CB8AC3E}">
        <p14:creationId xmlns:p14="http://schemas.microsoft.com/office/powerpoint/2010/main" val="1511507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20</a:t>
            </a:fld>
            <a:endParaRPr lang="en-US" dirty="0"/>
          </a:p>
        </p:txBody>
      </p:sp>
      <p:sp>
        <p:nvSpPr>
          <p:cNvPr id="5" name="Rectangle 4"/>
          <p:cNvSpPr/>
          <p:nvPr/>
        </p:nvSpPr>
        <p:spPr>
          <a:xfrm>
            <a:off x="228600" y="228600"/>
            <a:ext cx="8763000" cy="646331"/>
          </a:xfrm>
          <a:prstGeom prst="rect">
            <a:avLst/>
          </a:prstGeom>
        </p:spPr>
        <p:txBody>
          <a:bodyPr wrap="square">
            <a:spAutoFit/>
          </a:bodyPr>
          <a:lstStyle/>
          <a:p>
            <a:pPr algn="ctr"/>
            <a:r>
              <a:rPr lang="en-US" dirty="0"/>
              <a:t>The combination of these attributes distinguish the emotions from sensations, feelings and moods.</a:t>
            </a:r>
          </a:p>
        </p:txBody>
      </p:sp>
      <p:graphicFrame>
        <p:nvGraphicFramePr>
          <p:cNvPr id="10" name="Table 9"/>
          <p:cNvGraphicFramePr>
            <a:graphicFrameLocks noGrp="1"/>
          </p:cNvGraphicFramePr>
          <p:nvPr>
            <p:extLst>
              <p:ext uri="{D42A27DB-BD31-4B8C-83A1-F6EECF244321}">
                <p14:modId xmlns:p14="http://schemas.microsoft.com/office/powerpoint/2010/main" val="1863731919"/>
              </p:ext>
            </p:extLst>
          </p:nvPr>
        </p:nvGraphicFramePr>
        <p:xfrm>
          <a:off x="1523999" y="990600"/>
          <a:ext cx="6172200" cy="4699486"/>
        </p:xfrm>
        <a:graphic>
          <a:graphicData uri="http://schemas.openxmlformats.org/drawingml/2006/table">
            <a:tbl>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95599">
                <a:tc>
                  <a:txBody>
                    <a:bodyPr/>
                    <a:lstStyle/>
                    <a:p>
                      <a:pPr algn="ctr"/>
                      <a:r>
                        <a:rPr lang="en-US" sz="1200" dirty="0">
                          <a:effectLst/>
                        </a:rPr>
                        <a:t>Kind of emotion</a:t>
                      </a:r>
                    </a:p>
                  </a:txBody>
                  <a:tcPr marL="61999" marR="61999" marT="31000" marB="3100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US" sz="1200">
                          <a:effectLst/>
                        </a:rPr>
                        <a:t>Positive emotions</a:t>
                      </a:r>
                    </a:p>
                  </a:txBody>
                  <a:tcPr marL="61999" marR="61999" marT="31000" marB="3100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US" sz="1200">
                          <a:effectLst/>
                        </a:rPr>
                        <a:t>Negative emotions</a:t>
                      </a:r>
                    </a:p>
                  </a:txBody>
                  <a:tcPr marL="61999" marR="61999" marT="31000" marB="3100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10000"/>
                  </a:ext>
                </a:extLst>
              </a:tr>
              <a:tr h="433996">
                <a:tc rowSpan="3">
                  <a:txBody>
                    <a:bodyPr/>
                    <a:lstStyle/>
                    <a:p>
                      <a:r>
                        <a:rPr lang="en-US" sz="1200" dirty="0">
                          <a:effectLst/>
                        </a:rPr>
                        <a:t>Related to object properties</a:t>
                      </a:r>
                    </a:p>
                  </a:txBody>
                  <a:tcPr marL="61999" marR="61999" marT="31000" marB="3100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CEDDF0"/>
                    </a:solidFill>
                  </a:tcPr>
                </a:tc>
                <a:tc>
                  <a:txBody>
                    <a:bodyPr/>
                    <a:lstStyle/>
                    <a:p>
                      <a:r>
                        <a:rPr lang="en-US" sz="1200" i="1" dirty="0">
                          <a:effectLst/>
                        </a:rPr>
                        <a:t>Interest</a:t>
                      </a:r>
                      <a:r>
                        <a:rPr lang="en-US" sz="1200" dirty="0">
                          <a:effectLst/>
                        </a:rPr>
                        <a:t>, curiosity, enthusiasm</a:t>
                      </a:r>
                    </a:p>
                  </a:txBody>
                  <a:tcPr marL="61999" marR="61999" marT="31000" marB="3100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CEDDF0"/>
                    </a:solidFill>
                  </a:tcPr>
                </a:tc>
                <a:tc>
                  <a:txBody>
                    <a:bodyPr/>
                    <a:lstStyle/>
                    <a:p>
                      <a:r>
                        <a:rPr lang="en-US" sz="1200" i="1">
                          <a:effectLst/>
                        </a:rPr>
                        <a:t>Indifference</a:t>
                      </a:r>
                      <a:r>
                        <a:rPr lang="en-US" sz="1200">
                          <a:effectLst/>
                        </a:rPr>
                        <a:t>, habituation, boredom</a:t>
                      </a:r>
                    </a:p>
                  </a:txBody>
                  <a:tcPr marL="61999" marR="61999" marT="31000" marB="3100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CEDDF0"/>
                    </a:solidFill>
                  </a:tcPr>
                </a:tc>
                <a:extLst>
                  <a:ext uri="{0D108BD9-81ED-4DB2-BD59-A6C34878D82A}">
                    <a16:rowId xmlns:a16="http://schemas.microsoft.com/office/drawing/2014/main" val="10001"/>
                  </a:ext>
                </a:extLst>
              </a:tr>
              <a:tr h="433996">
                <a:tc vMerge="1">
                  <a:txBody>
                    <a:bodyPr/>
                    <a:lstStyle/>
                    <a:p>
                      <a:endParaRPr lang="en-US"/>
                    </a:p>
                  </a:txBody>
                  <a:tcPr/>
                </a:tc>
                <a:tc>
                  <a:txBody>
                    <a:bodyPr/>
                    <a:lstStyle/>
                    <a:p>
                      <a:r>
                        <a:rPr lang="en-US" sz="1200" i="1" dirty="0">
                          <a:effectLst/>
                        </a:rPr>
                        <a:t>Attraction</a:t>
                      </a:r>
                      <a:r>
                        <a:rPr lang="en-US" sz="1200" dirty="0">
                          <a:effectLst/>
                        </a:rPr>
                        <a:t>, desire, admiration</a:t>
                      </a:r>
                    </a:p>
                  </a:txBody>
                  <a:tcPr marL="61999" marR="61999" marT="31000" marB="3100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CEDDF0"/>
                    </a:solidFill>
                  </a:tcPr>
                </a:tc>
                <a:tc>
                  <a:txBody>
                    <a:bodyPr/>
                    <a:lstStyle/>
                    <a:p>
                      <a:r>
                        <a:rPr lang="en-US" sz="1200" i="1">
                          <a:effectLst/>
                        </a:rPr>
                        <a:t>Aversion</a:t>
                      </a:r>
                      <a:r>
                        <a:rPr lang="en-US" sz="1200">
                          <a:effectLst/>
                        </a:rPr>
                        <a:t>, disgust, revulsion</a:t>
                      </a:r>
                    </a:p>
                  </a:txBody>
                  <a:tcPr marL="61999" marR="61999" marT="31000" marB="3100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CEDDF0"/>
                    </a:solidFill>
                  </a:tcPr>
                </a:tc>
                <a:extLst>
                  <a:ext uri="{0D108BD9-81ED-4DB2-BD59-A6C34878D82A}">
                    <a16:rowId xmlns:a16="http://schemas.microsoft.com/office/drawing/2014/main" val="10002"/>
                  </a:ext>
                </a:extLst>
              </a:tr>
              <a:tr h="247998">
                <a:tc vMerge="1">
                  <a:txBody>
                    <a:bodyPr/>
                    <a:lstStyle/>
                    <a:p>
                      <a:endParaRPr lang="en-US"/>
                    </a:p>
                  </a:txBody>
                  <a:tcPr/>
                </a:tc>
                <a:tc>
                  <a:txBody>
                    <a:bodyPr/>
                    <a:lstStyle/>
                    <a:p>
                      <a:r>
                        <a:rPr lang="en-US" sz="1200" i="1">
                          <a:effectLst/>
                        </a:rPr>
                        <a:t>Surprise</a:t>
                      </a:r>
                      <a:r>
                        <a:rPr lang="en-US" sz="1200">
                          <a:effectLst/>
                        </a:rPr>
                        <a:t>, amusement</a:t>
                      </a:r>
                    </a:p>
                  </a:txBody>
                  <a:tcPr marL="61999" marR="61999" marT="31000" marB="3100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CEDDF0"/>
                    </a:solidFill>
                  </a:tcPr>
                </a:tc>
                <a:tc>
                  <a:txBody>
                    <a:bodyPr/>
                    <a:lstStyle/>
                    <a:p>
                      <a:r>
                        <a:rPr lang="en-US" sz="1200" i="1">
                          <a:effectLst/>
                        </a:rPr>
                        <a:t>Alarm</a:t>
                      </a:r>
                      <a:r>
                        <a:rPr lang="en-US" sz="1200">
                          <a:effectLst/>
                        </a:rPr>
                        <a:t>, panic</a:t>
                      </a:r>
                    </a:p>
                  </a:txBody>
                  <a:tcPr marL="61999" marR="61999" marT="31000" marB="3100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CEDDF0"/>
                    </a:solidFill>
                  </a:tcPr>
                </a:tc>
                <a:extLst>
                  <a:ext uri="{0D108BD9-81ED-4DB2-BD59-A6C34878D82A}">
                    <a16:rowId xmlns:a16="http://schemas.microsoft.com/office/drawing/2014/main" val="10003"/>
                  </a:ext>
                </a:extLst>
              </a:tr>
              <a:tr h="247998">
                <a:tc>
                  <a:txBody>
                    <a:bodyPr/>
                    <a:lstStyle/>
                    <a:p>
                      <a:r>
                        <a:rPr lang="en-US" sz="1200">
                          <a:effectLst/>
                        </a:rPr>
                        <a:t>Future appraisal</a:t>
                      </a:r>
                    </a:p>
                  </a:txBody>
                  <a:tcPr marL="61999" marR="61999" marT="31000" marB="3100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CEB5D7"/>
                    </a:solidFill>
                  </a:tcPr>
                </a:tc>
                <a:tc>
                  <a:txBody>
                    <a:bodyPr/>
                    <a:lstStyle/>
                    <a:p>
                      <a:r>
                        <a:rPr lang="en-US" sz="1200" i="1" dirty="0">
                          <a:effectLst/>
                        </a:rPr>
                        <a:t>Hope</a:t>
                      </a:r>
                      <a:r>
                        <a:rPr lang="en-US" sz="1200" dirty="0">
                          <a:effectLst/>
                        </a:rPr>
                        <a:t>, excitement</a:t>
                      </a:r>
                    </a:p>
                  </a:txBody>
                  <a:tcPr marL="61999" marR="61999" marT="31000" marB="3100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CEB5D7"/>
                    </a:solidFill>
                  </a:tcPr>
                </a:tc>
                <a:tc>
                  <a:txBody>
                    <a:bodyPr/>
                    <a:lstStyle/>
                    <a:p>
                      <a:r>
                        <a:rPr lang="en-US" sz="1200" i="1">
                          <a:effectLst/>
                        </a:rPr>
                        <a:t>Fear</a:t>
                      </a:r>
                      <a:r>
                        <a:rPr lang="en-US" sz="1200">
                          <a:effectLst/>
                        </a:rPr>
                        <a:t>, anxiety, dread</a:t>
                      </a:r>
                    </a:p>
                  </a:txBody>
                  <a:tcPr marL="61999" marR="61999" marT="31000" marB="3100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CEB5D7"/>
                    </a:solidFill>
                  </a:tcPr>
                </a:tc>
                <a:extLst>
                  <a:ext uri="{0D108BD9-81ED-4DB2-BD59-A6C34878D82A}">
                    <a16:rowId xmlns:a16="http://schemas.microsoft.com/office/drawing/2014/main" val="10004"/>
                  </a:ext>
                </a:extLst>
              </a:tr>
              <a:tr h="247998">
                <a:tc rowSpan="4">
                  <a:txBody>
                    <a:bodyPr/>
                    <a:lstStyle/>
                    <a:p>
                      <a:r>
                        <a:rPr lang="en-US" sz="1200" dirty="0">
                          <a:effectLst/>
                        </a:rPr>
                        <a:t>Event-related</a:t>
                      </a:r>
                    </a:p>
                  </a:txBody>
                  <a:tcPr marL="61999" marR="61999" marT="31000" marB="3100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CEDDF0"/>
                    </a:solidFill>
                  </a:tcPr>
                </a:tc>
                <a:tc>
                  <a:txBody>
                    <a:bodyPr/>
                    <a:lstStyle/>
                    <a:p>
                      <a:r>
                        <a:rPr lang="en-US" sz="1200" i="1">
                          <a:effectLst/>
                        </a:rPr>
                        <a:t>Gratitude</a:t>
                      </a:r>
                      <a:r>
                        <a:rPr lang="en-US" sz="1200">
                          <a:effectLst/>
                        </a:rPr>
                        <a:t>, thankfulness</a:t>
                      </a:r>
                    </a:p>
                  </a:txBody>
                  <a:tcPr marL="61999" marR="61999" marT="31000" marB="3100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CEDDF0"/>
                    </a:solidFill>
                  </a:tcPr>
                </a:tc>
                <a:tc>
                  <a:txBody>
                    <a:bodyPr/>
                    <a:lstStyle/>
                    <a:p>
                      <a:r>
                        <a:rPr lang="en-US" sz="1200" i="1">
                          <a:effectLst/>
                        </a:rPr>
                        <a:t>Anger</a:t>
                      </a:r>
                      <a:r>
                        <a:rPr lang="en-US" sz="1200">
                          <a:effectLst/>
                        </a:rPr>
                        <a:t>, rage</a:t>
                      </a:r>
                    </a:p>
                  </a:txBody>
                  <a:tcPr marL="61999" marR="61999" marT="31000" marB="3100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CEDDF0"/>
                    </a:solidFill>
                  </a:tcPr>
                </a:tc>
                <a:extLst>
                  <a:ext uri="{0D108BD9-81ED-4DB2-BD59-A6C34878D82A}">
                    <a16:rowId xmlns:a16="http://schemas.microsoft.com/office/drawing/2014/main" val="10005"/>
                  </a:ext>
                </a:extLst>
              </a:tr>
              <a:tr h="433996">
                <a:tc vMerge="1">
                  <a:txBody>
                    <a:bodyPr/>
                    <a:lstStyle/>
                    <a:p>
                      <a:endParaRPr lang="en-US"/>
                    </a:p>
                  </a:txBody>
                  <a:tcPr/>
                </a:tc>
                <a:tc>
                  <a:txBody>
                    <a:bodyPr/>
                    <a:lstStyle/>
                    <a:p>
                      <a:r>
                        <a:rPr lang="en-US" sz="1200" i="1">
                          <a:effectLst/>
                        </a:rPr>
                        <a:t>Joy</a:t>
                      </a:r>
                      <a:r>
                        <a:rPr lang="en-US" sz="1200">
                          <a:effectLst/>
                        </a:rPr>
                        <a:t>, elation, triumph, jubilation</a:t>
                      </a:r>
                    </a:p>
                  </a:txBody>
                  <a:tcPr marL="61999" marR="61999" marT="31000" marB="3100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CEDDF0"/>
                    </a:solidFill>
                  </a:tcPr>
                </a:tc>
                <a:tc>
                  <a:txBody>
                    <a:bodyPr/>
                    <a:lstStyle/>
                    <a:p>
                      <a:r>
                        <a:rPr lang="en-US" sz="1200" i="1">
                          <a:effectLst/>
                        </a:rPr>
                        <a:t>Sorrow</a:t>
                      </a:r>
                      <a:r>
                        <a:rPr lang="en-US" sz="1200">
                          <a:effectLst/>
                        </a:rPr>
                        <a:t>, grief</a:t>
                      </a:r>
                    </a:p>
                  </a:txBody>
                  <a:tcPr marL="61999" marR="61999" marT="31000" marB="3100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CEDDF0"/>
                    </a:solidFill>
                  </a:tcPr>
                </a:tc>
                <a:extLst>
                  <a:ext uri="{0D108BD9-81ED-4DB2-BD59-A6C34878D82A}">
                    <a16:rowId xmlns:a16="http://schemas.microsoft.com/office/drawing/2014/main" val="10006"/>
                  </a:ext>
                </a:extLst>
              </a:tr>
              <a:tr h="433996">
                <a:tc vMerge="1">
                  <a:txBody>
                    <a:bodyPr/>
                    <a:lstStyle/>
                    <a:p>
                      <a:endParaRPr lang="en-US"/>
                    </a:p>
                  </a:txBody>
                  <a:tcPr/>
                </a:tc>
                <a:tc>
                  <a:txBody>
                    <a:bodyPr/>
                    <a:lstStyle/>
                    <a:p>
                      <a:r>
                        <a:rPr lang="en-US" sz="1200" i="1">
                          <a:effectLst/>
                        </a:rPr>
                        <a:t>Patience</a:t>
                      </a:r>
                      <a:endParaRPr lang="en-US" sz="1200">
                        <a:effectLst/>
                      </a:endParaRPr>
                    </a:p>
                  </a:txBody>
                  <a:tcPr marL="61999" marR="61999" marT="31000" marB="3100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CEDDF0"/>
                    </a:solidFill>
                  </a:tcPr>
                </a:tc>
                <a:tc>
                  <a:txBody>
                    <a:bodyPr/>
                    <a:lstStyle/>
                    <a:p>
                      <a:r>
                        <a:rPr lang="en-US" sz="1200" i="1" dirty="0">
                          <a:effectLst/>
                        </a:rPr>
                        <a:t>Frustration</a:t>
                      </a:r>
                      <a:r>
                        <a:rPr lang="en-US" sz="1200" dirty="0">
                          <a:effectLst/>
                        </a:rPr>
                        <a:t>, disappointment</a:t>
                      </a:r>
                    </a:p>
                  </a:txBody>
                  <a:tcPr marL="61999" marR="61999" marT="31000" marB="3100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CEDDF0"/>
                    </a:solidFill>
                  </a:tcPr>
                </a:tc>
                <a:extLst>
                  <a:ext uri="{0D108BD9-81ED-4DB2-BD59-A6C34878D82A}">
                    <a16:rowId xmlns:a16="http://schemas.microsoft.com/office/drawing/2014/main" val="10007"/>
                  </a:ext>
                </a:extLst>
              </a:tr>
              <a:tr h="433996">
                <a:tc vMerge="1">
                  <a:txBody>
                    <a:bodyPr/>
                    <a:lstStyle/>
                    <a:p>
                      <a:endParaRPr lang="en-US"/>
                    </a:p>
                  </a:txBody>
                  <a:tcPr/>
                </a:tc>
                <a:tc>
                  <a:txBody>
                    <a:bodyPr/>
                    <a:lstStyle/>
                    <a:p>
                      <a:r>
                        <a:rPr lang="en-US" sz="1200" i="1">
                          <a:effectLst/>
                        </a:rPr>
                        <a:t>Contentment</a:t>
                      </a:r>
                      <a:endParaRPr lang="en-US" sz="1200">
                        <a:effectLst/>
                      </a:endParaRPr>
                    </a:p>
                  </a:txBody>
                  <a:tcPr marL="61999" marR="61999" marT="31000" marB="3100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CEDDF0"/>
                    </a:solidFill>
                  </a:tcPr>
                </a:tc>
                <a:tc>
                  <a:txBody>
                    <a:bodyPr/>
                    <a:lstStyle/>
                    <a:p>
                      <a:r>
                        <a:rPr lang="en-US" sz="1200" i="1">
                          <a:effectLst/>
                        </a:rPr>
                        <a:t>Discontentment</a:t>
                      </a:r>
                      <a:r>
                        <a:rPr lang="en-US" sz="1200">
                          <a:effectLst/>
                        </a:rPr>
                        <a:t>, restlessness</a:t>
                      </a:r>
                    </a:p>
                  </a:txBody>
                  <a:tcPr marL="61999" marR="61999" marT="31000" marB="3100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CEDDF0"/>
                    </a:solidFill>
                  </a:tcPr>
                </a:tc>
                <a:extLst>
                  <a:ext uri="{0D108BD9-81ED-4DB2-BD59-A6C34878D82A}">
                    <a16:rowId xmlns:a16="http://schemas.microsoft.com/office/drawing/2014/main" val="10008"/>
                  </a:ext>
                </a:extLst>
              </a:tr>
              <a:tr h="433996">
                <a:tc>
                  <a:txBody>
                    <a:bodyPr/>
                    <a:lstStyle/>
                    <a:p>
                      <a:r>
                        <a:rPr lang="en-US" sz="1200">
                          <a:effectLst/>
                        </a:rPr>
                        <a:t>Self-appraisal</a:t>
                      </a:r>
                    </a:p>
                  </a:txBody>
                  <a:tcPr marL="61999" marR="61999" marT="31000" marB="3100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CEB5D7"/>
                    </a:solidFill>
                  </a:tcPr>
                </a:tc>
                <a:tc>
                  <a:txBody>
                    <a:bodyPr/>
                    <a:lstStyle/>
                    <a:p>
                      <a:r>
                        <a:rPr lang="en-US" sz="1200" i="1">
                          <a:effectLst/>
                        </a:rPr>
                        <a:t>Humility</a:t>
                      </a:r>
                      <a:r>
                        <a:rPr lang="en-US" sz="1200">
                          <a:effectLst/>
                        </a:rPr>
                        <a:t>, modesty</a:t>
                      </a:r>
                    </a:p>
                  </a:txBody>
                  <a:tcPr marL="61999" marR="61999" marT="31000" marB="3100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CEB5D7"/>
                    </a:solidFill>
                  </a:tcPr>
                </a:tc>
                <a:tc>
                  <a:txBody>
                    <a:bodyPr/>
                    <a:lstStyle/>
                    <a:p>
                      <a:r>
                        <a:rPr lang="en-US" sz="1200" i="1">
                          <a:effectLst/>
                        </a:rPr>
                        <a:t>Pride</a:t>
                      </a:r>
                      <a:r>
                        <a:rPr lang="en-US" sz="1200">
                          <a:effectLst/>
                        </a:rPr>
                        <a:t>, thinking or acting in a way above others</a:t>
                      </a:r>
                    </a:p>
                  </a:txBody>
                  <a:tcPr marL="61999" marR="61999" marT="31000" marB="3100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CEB5D7"/>
                    </a:solidFill>
                  </a:tcPr>
                </a:tc>
                <a:extLst>
                  <a:ext uri="{0D108BD9-81ED-4DB2-BD59-A6C34878D82A}">
                    <a16:rowId xmlns:a16="http://schemas.microsoft.com/office/drawing/2014/main" val="10009"/>
                  </a:ext>
                </a:extLst>
              </a:tr>
              <a:tr h="433996">
                <a:tc rowSpan="2">
                  <a:txBody>
                    <a:bodyPr/>
                    <a:lstStyle/>
                    <a:p>
                      <a:r>
                        <a:rPr lang="en-US" sz="1200">
                          <a:effectLst/>
                        </a:rPr>
                        <a:t>Social</a:t>
                      </a:r>
                    </a:p>
                  </a:txBody>
                  <a:tcPr marL="61999" marR="61999" marT="31000" marB="3100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CEDDF0"/>
                    </a:solidFill>
                  </a:tcPr>
                </a:tc>
                <a:tc>
                  <a:txBody>
                    <a:bodyPr/>
                    <a:lstStyle/>
                    <a:p>
                      <a:r>
                        <a:rPr lang="en-US" sz="1200">
                          <a:effectLst/>
                        </a:rPr>
                        <a:t>Charity</a:t>
                      </a:r>
                    </a:p>
                  </a:txBody>
                  <a:tcPr marL="61999" marR="61999" marT="31000" marB="3100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CEDDF0"/>
                    </a:solidFill>
                  </a:tcPr>
                </a:tc>
                <a:tc>
                  <a:txBody>
                    <a:bodyPr/>
                    <a:lstStyle/>
                    <a:p>
                      <a:r>
                        <a:rPr lang="en-US" sz="1200">
                          <a:effectLst/>
                        </a:rPr>
                        <a:t>Avarice, greed, miserliness, envy, jealousy</a:t>
                      </a:r>
                    </a:p>
                  </a:txBody>
                  <a:tcPr marL="61999" marR="61999" marT="31000" marB="3100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CEDDF0"/>
                    </a:solidFill>
                  </a:tcPr>
                </a:tc>
                <a:extLst>
                  <a:ext uri="{0D108BD9-81ED-4DB2-BD59-A6C34878D82A}">
                    <a16:rowId xmlns:a16="http://schemas.microsoft.com/office/drawing/2014/main" val="10010"/>
                  </a:ext>
                </a:extLst>
              </a:tr>
              <a:tr h="247998">
                <a:tc vMerge="1">
                  <a:txBody>
                    <a:bodyPr/>
                    <a:lstStyle/>
                    <a:p>
                      <a:endParaRPr lang="en-US"/>
                    </a:p>
                  </a:txBody>
                  <a:tcPr/>
                </a:tc>
                <a:tc>
                  <a:txBody>
                    <a:bodyPr/>
                    <a:lstStyle/>
                    <a:p>
                      <a:r>
                        <a:rPr lang="en-US" sz="1200">
                          <a:effectLst/>
                        </a:rPr>
                        <a:t>Sympathy</a:t>
                      </a:r>
                    </a:p>
                  </a:txBody>
                  <a:tcPr marL="61999" marR="61999" marT="31000" marB="3100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CEDDF0"/>
                    </a:solidFill>
                  </a:tcPr>
                </a:tc>
                <a:tc>
                  <a:txBody>
                    <a:bodyPr/>
                    <a:lstStyle/>
                    <a:p>
                      <a:r>
                        <a:rPr lang="en-US" sz="1200">
                          <a:effectLst/>
                        </a:rPr>
                        <a:t>Cruelty</a:t>
                      </a:r>
                    </a:p>
                  </a:txBody>
                  <a:tcPr marL="61999" marR="61999" marT="31000" marB="3100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CEDDF0"/>
                    </a:solidFill>
                  </a:tcPr>
                </a:tc>
                <a:extLst>
                  <a:ext uri="{0D108BD9-81ED-4DB2-BD59-A6C34878D82A}">
                    <a16:rowId xmlns:a16="http://schemas.microsoft.com/office/drawing/2014/main" val="10011"/>
                  </a:ext>
                </a:extLst>
              </a:tr>
              <a:tr h="247998">
                <a:tc>
                  <a:txBody>
                    <a:bodyPr/>
                    <a:lstStyle/>
                    <a:p>
                      <a:r>
                        <a:rPr lang="en-US" sz="1200" u="none" strike="noStrike">
                          <a:solidFill>
                            <a:srgbClr val="0B0080"/>
                          </a:solidFill>
                          <a:effectLst/>
                          <a:hlinkClick r:id="rId3" tooltip="Cathexis"/>
                        </a:rPr>
                        <a:t>Cathected</a:t>
                      </a:r>
                      <a:endParaRPr lang="en-US" sz="1200">
                        <a:effectLst/>
                      </a:endParaRPr>
                    </a:p>
                  </a:txBody>
                  <a:tcPr marL="61999" marR="61999" marT="31000" marB="3100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CEB5D7"/>
                    </a:solidFill>
                  </a:tcPr>
                </a:tc>
                <a:tc>
                  <a:txBody>
                    <a:bodyPr/>
                    <a:lstStyle/>
                    <a:p>
                      <a:r>
                        <a:rPr lang="en-US" sz="1200" i="1">
                          <a:effectLst/>
                        </a:rPr>
                        <a:t>Love</a:t>
                      </a:r>
                      <a:endParaRPr lang="en-US" sz="1200">
                        <a:effectLst/>
                      </a:endParaRPr>
                    </a:p>
                  </a:txBody>
                  <a:tcPr marL="61999" marR="61999" marT="31000" marB="3100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CEB5D7"/>
                    </a:solidFill>
                  </a:tcPr>
                </a:tc>
                <a:tc>
                  <a:txBody>
                    <a:bodyPr/>
                    <a:lstStyle/>
                    <a:p>
                      <a:r>
                        <a:rPr lang="en-US" sz="1200" i="1" dirty="0">
                          <a:effectLst/>
                        </a:rPr>
                        <a:t>Hate</a:t>
                      </a:r>
                      <a:endParaRPr lang="en-US" sz="1200" dirty="0">
                        <a:effectLst/>
                      </a:endParaRPr>
                    </a:p>
                  </a:txBody>
                  <a:tcPr marL="61999" marR="61999" marT="31000" marB="3100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CEB5D7"/>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179420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1219200"/>
          </a:xfrm>
        </p:spPr>
        <p:txBody>
          <a:bodyPr/>
          <a:lstStyle/>
          <a:p>
            <a:pPr algn="ctr"/>
            <a:r>
              <a:rPr lang="en-US" dirty="0"/>
              <a:t>Differentiating Between Primary and Secondary Emotions</a:t>
            </a:r>
          </a:p>
        </p:txBody>
      </p:sp>
      <p:sp>
        <p:nvSpPr>
          <p:cNvPr id="3" name="Content Placeholder 2"/>
          <p:cNvSpPr>
            <a:spLocks noGrp="1"/>
          </p:cNvSpPr>
          <p:nvPr>
            <p:ph idx="1"/>
          </p:nvPr>
        </p:nvSpPr>
        <p:spPr>
          <a:xfrm>
            <a:off x="228600" y="1676400"/>
            <a:ext cx="8610600" cy="4419600"/>
          </a:xfrm>
        </p:spPr>
        <p:txBody>
          <a:bodyPr/>
          <a:lstStyle/>
          <a:p>
            <a:r>
              <a:rPr lang="en-US" sz="2000" dirty="0"/>
              <a:t>Is this emotion a direct reaction to an external event? </a:t>
            </a:r>
          </a:p>
          <a:p>
            <a:endParaRPr lang="en-US" sz="1000" dirty="0"/>
          </a:p>
          <a:p>
            <a:r>
              <a:rPr lang="en-US" sz="2000" dirty="0"/>
              <a:t>Is the emotion becoming more intense over time? </a:t>
            </a:r>
          </a:p>
          <a:p>
            <a:endParaRPr lang="en-US" sz="1000" dirty="0"/>
          </a:p>
          <a:p>
            <a:r>
              <a:rPr lang="en-US" sz="2000" dirty="0"/>
              <a:t>Do you experience the emotion more frequently than the events that prompted the emotion? </a:t>
            </a:r>
          </a:p>
          <a:p>
            <a:endParaRPr lang="en-US" sz="1000" dirty="0"/>
          </a:p>
          <a:p>
            <a:r>
              <a:rPr lang="en-US" sz="2000" dirty="0"/>
              <a:t>When the initiating event receded, did the emotions recede?</a:t>
            </a:r>
          </a:p>
          <a:p>
            <a:endParaRPr lang="en-US" sz="1000" dirty="0"/>
          </a:p>
          <a:p>
            <a:r>
              <a:rPr lang="en-US" sz="2000" dirty="0"/>
              <a:t>Does the emotion continue long after the event, interfere with your abilities in the present, and affect new and different                  experiences? </a:t>
            </a:r>
          </a:p>
          <a:p>
            <a:endParaRPr lang="en-US" sz="1000" dirty="0"/>
          </a:p>
          <a:p>
            <a:r>
              <a:rPr lang="en-US" sz="2000" dirty="0"/>
              <a:t>Is the emotion complex, ambiguous, and difficult to understand? </a:t>
            </a:r>
          </a:p>
          <a:p>
            <a:endParaRPr lang="en-US"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21</a:t>
            </a:fld>
            <a:endParaRPr lang="en-US" dirty="0"/>
          </a:p>
        </p:txBody>
      </p:sp>
    </p:spTree>
    <p:extLst>
      <p:ext uri="{BB962C8B-B14F-4D97-AF65-F5344CB8AC3E}">
        <p14:creationId xmlns:p14="http://schemas.microsoft.com/office/powerpoint/2010/main" val="3090193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228600"/>
            <a:ext cx="8686800" cy="1295400"/>
          </a:xfrm>
        </p:spPr>
        <p:txBody>
          <a:bodyPr/>
          <a:lstStyle/>
          <a:p>
            <a:pPr algn="ctr"/>
            <a:r>
              <a:rPr lang="en-US" dirty="0"/>
              <a:t>Activity: The Complex </a:t>
            </a:r>
            <a:br>
              <a:rPr lang="en-US" dirty="0"/>
            </a:br>
            <a:r>
              <a:rPr lang="en-US" dirty="0"/>
              <a:t>Emotions Quiz</a:t>
            </a:r>
          </a:p>
        </p:txBody>
      </p:sp>
      <p:sp>
        <p:nvSpPr>
          <p:cNvPr id="3" name="Content Placeholder 2"/>
          <p:cNvSpPr>
            <a:spLocks noGrp="1"/>
          </p:cNvSpPr>
          <p:nvPr>
            <p:ph idx="1"/>
          </p:nvPr>
        </p:nvSpPr>
        <p:spPr>
          <a:xfrm>
            <a:off x="152400" y="914400"/>
            <a:ext cx="8839200" cy="4953000"/>
          </a:xfrm>
        </p:spPr>
        <p:txBody>
          <a:bodyPr/>
          <a:lstStyle/>
          <a:p>
            <a:pPr marL="0" indent="0" algn="ctr">
              <a:buNone/>
            </a:pPr>
            <a:endParaRPr lang="en-US" sz="1600" dirty="0"/>
          </a:p>
          <a:p>
            <a:pPr marL="0" indent="0" algn="ctr">
              <a:buNone/>
            </a:pPr>
            <a:endParaRPr lang="en-US" sz="1600" dirty="0"/>
          </a:p>
          <a:p>
            <a:pPr marL="0" indent="0" algn="ctr">
              <a:buNone/>
            </a:pPr>
            <a:r>
              <a:rPr lang="en-US" sz="1600" dirty="0"/>
              <a:t>What combinations of these basic emotions make more complex emotions?</a:t>
            </a:r>
            <a:br>
              <a:rPr lang="en-US" sz="1600" dirty="0"/>
            </a:br>
            <a:r>
              <a:rPr lang="en-US" sz="2000" dirty="0">
                <a:solidFill>
                  <a:srgbClr val="FF0000"/>
                </a:solidFill>
              </a:rPr>
              <a:t>(</a:t>
            </a:r>
            <a:r>
              <a:rPr lang="en-US" sz="1600" b="1" dirty="0">
                <a:solidFill>
                  <a:srgbClr val="FF0000"/>
                </a:solidFill>
              </a:rPr>
              <a:t>Anger  Anticipation  Joy  Trust  Fear  Surprise  Sadness  Disgust)</a:t>
            </a:r>
          </a:p>
          <a:p>
            <a:pPr marL="0" indent="0">
              <a:buNone/>
            </a:pPr>
            <a:endParaRPr lang="en-US" sz="2400" dirty="0"/>
          </a:p>
          <a:p>
            <a:endParaRPr lang="en-US" sz="2400" dirty="0"/>
          </a:p>
          <a:p>
            <a:pPr marL="0" indent="0">
              <a:buNone/>
            </a:pPr>
            <a:endParaRPr lang="en-US" sz="2400"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22</a:t>
            </a:fld>
            <a:endParaRPr lang="en-US" dirty="0"/>
          </a:p>
        </p:txBody>
      </p:sp>
      <p:pic>
        <p:nvPicPr>
          <p:cNvPr id="5" name="Content Placeholder 3" descr="Wheels in Counselin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209800"/>
            <a:ext cx="6019800" cy="3657600"/>
          </a:xfrm>
          <a:prstGeom prst="rect">
            <a:avLst/>
          </a:prstGeom>
          <a:noFill/>
          <a:ln>
            <a:noFill/>
          </a:ln>
        </p:spPr>
      </p:pic>
    </p:spTree>
    <p:extLst>
      <p:ext uri="{BB962C8B-B14F-4D97-AF65-F5344CB8AC3E}">
        <p14:creationId xmlns:p14="http://schemas.microsoft.com/office/powerpoint/2010/main" val="414997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1219200"/>
          </a:xfrm>
        </p:spPr>
        <p:txBody>
          <a:bodyPr/>
          <a:lstStyle/>
          <a:p>
            <a:pPr algn="ctr"/>
            <a:r>
              <a:rPr lang="en-US" sz="3800" dirty="0"/>
              <a:t>What’s The Difference Between An Emotion, A Feeling and A Mood?</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23</a:t>
            </a:fld>
            <a:endParaRPr lang="en-US" dirty="0"/>
          </a:p>
        </p:txBody>
      </p:sp>
      <p:sp>
        <p:nvSpPr>
          <p:cNvPr id="3" name="Content Placeholder 2"/>
          <p:cNvSpPr>
            <a:spLocks noGrp="1"/>
          </p:cNvSpPr>
          <p:nvPr>
            <p:ph idx="1"/>
          </p:nvPr>
        </p:nvSpPr>
        <p:spPr>
          <a:xfrm>
            <a:off x="152400" y="1295400"/>
            <a:ext cx="8839200" cy="4572000"/>
          </a:xfrm>
        </p:spPr>
        <p:txBody>
          <a:bodyPr/>
          <a:lstStyle/>
          <a:p>
            <a:endParaRPr lang="en-US" sz="1000" b="1" dirty="0"/>
          </a:p>
          <a:p>
            <a:r>
              <a:rPr lang="en-US" sz="1400" b="1" dirty="0"/>
              <a:t>Emotions are chemicals released in response to our interpretation of a specific trigger. </a:t>
            </a:r>
            <a:r>
              <a:rPr lang="en-US" sz="1400" dirty="0"/>
              <a:t>It takes our brains about 1/4 second to identify the trigger and about another 1/4 second to produce the chemicals. By the way, emotion chemicals are released throughout our bodies, not just in our brains, and they form a kind of feedback loop between our brains &amp; bodies. They last for about </a:t>
            </a:r>
            <a:r>
              <a:rPr lang="en-US" sz="1400" dirty="0">
                <a:hlinkClick r:id="rId3"/>
              </a:rPr>
              <a:t>six seconds</a:t>
            </a:r>
            <a:r>
              <a:rPr lang="en-US" sz="1400" dirty="0"/>
              <a:t>—hence the name of our organization.</a:t>
            </a:r>
          </a:p>
          <a:p>
            <a:pPr marL="0" indent="0">
              <a:buNone/>
            </a:pPr>
            <a:r>
              <a:rPr lang="en-US" sz="1400" dirty="0"/>
              <a:t> </a:t>
            </a:r>
          </a:p>
          <a:p>
            <a:r>
              <a:rPr lang="en-US" sz="1400" b="1" dirty="0"/>
              <a:t>Feelings happen as we begin to integrate the emotion, to think about it, to “let it soak in.” </a:t>
            </a:r>
            <a:r>
              <a:rPr lang="en-US" sz="1400" dirty="0"/>
              <a:t>In English, we use “feel” for both physical and emotional sensation—we can say we physically feel cold, but we can also emotionally feel cold. This is a clue to the meaning of “feeling,” it’s something we sense. Feelings are more “cognitively saturated” as the emotion chemicals are processed in our brains &amp; bodies. Feelings are often fueled by a mix of emotions and last for longer than emotions.</a:t>
            </a:r>
          </a:p>
          <a:p>
            <a:pPr marL="0" indent="0">
              <a:buNone/>
            </a:pPr>
            <a:endParaRPr lang="en-US" sz="1000" dirty="0"/>
          </a:p>
          <a:p>
            <a:r>
              <a:rPr lang="en-US" sz="1400" b="1" dirty="0"/>
              <a:t>Moods are more generalized.  They’re not tied to a specific incident, but a collection of inputs. Mood is heavily influenced by several factors: the environment </a:t>
            </a:r>
            <a:r>
              <a:rPr lang="en-US" sz="1400" dirty="0"/>
              <a:t>(weather, lighting, people around us), </a:t>
            </a:r>
            <a:r>
              <a:rPr lang="en-US" sz="1400" b="1" dirty="0"/>
              <a:t>physiology </a:t>
            </a:r>
            <a:r>
              <a:rPr lang="en-US" sz="1400" dirty="0"/>
              <a:t>(what we’ve been eating, how we’ve been exercising, how healthy we are), </a:t>
            </a:r>
            <a:r>
              <a:rPr lang="en-US" sz="1400" b="1" dirty="0"/>
              <a:t>and finally our mental state</a:t>
            </a:r>
            <a:r>
              <a:rPr lang="en-US" sz="1400" dirty="0"/>
              <a:t> (where we’re focusing attention and our current emotions). Moods can last minutes, hours, probably even days.</a:t>
            </a:r>
          </a:p>
          <a:p>
            <a:endParaRPr lang="en-US" sz="1400" dirty="0"/>
          </a:p>
        </p:txBody>
      </p:sp>
    </p:spTree>
    <p:extLst>
      <p:ext uri="{BB962C8B-B14F-4D97-AF65-F5344CB8AC3E}">
        <p14:creationId xmlns:p14="http://schemas.microsoft.com/office/powerpoint/2010/main" val="209153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1219200"/>
          </a:xfrm>
        </p:spPr>
        <p:txBody>
          <a:bodyPr/>
          <a:lstStyle/>
          <a:p>
            <a:pPr algn="ctr"/>
            <a:r>
              <a:rPr lang="en-US" dirty="0"/>
              <a:t>Emotions and the Brain:</a:t>
            </a:r>
            <a:br>
              <a:rPr lang="en-US" dirty="0"/>
            </a:br>
            <a:r>
              <a:rPr lang="en-US" dirty="0"/>
              <a:t>Why relationships matter</a:t>
            </a:r>
          </a:p>
        </p:txBody>
      </p:sp>
      <p:sp>
        <p:nvSpPr>
          <p:cNvPr id="3" name="Content Placeholder 2"/>
          <p:cNvSpPr>
            <a:spLocks noGrp="1"/>
          </p:cNvSpPr>
          <p:nvPr>
            <p:ph idx="1"/>
          </p:nvPr>
        </p:nvSpPr>
        <p:spPr>
          <a:xfrm>
            <a:off x="228600" y="1447800"/>
            <a:ext cx="8610600" cy="4419600"/>
          </a:xfrm>
        </p:spPr>
        <p:txBody>
          <a:bodyPr/>
          <a:lstStyle/>
          <a:p>
            <a:pPr marL="1828800" lvl="4" indent="0">
              <a:buNone/>
            </a:pPr>
            <a:endParaRPr lang="en-US" sz="1000" b="1" dirty="0">
              <a:solidFill>
                <a:srgbClr val="003300"/>
              </a:solidFill>
            </a:endParaRPr>
          </a:p>
          <a:p>
            <a:pPr marL="1828800" lvl="4" indent="0">
              <a:buNone/>
            </a:pPr>
            <a:endParaRPr lang="en-US" sz="1000" b="1" dirty="0">
              <a:solidFill>
                <a:srgbClr val="003300"/>
              </a:solidFill>
            </a:endParaRPr>
          </a:p>
          <a:p>
            <a:pPr lvl="8">
              <a:buFont typeface="Arial" panose="020B0604020202020204" pitchFamily="34" charset="0"/>
              <a:buChar char="•"/>
            </a:pPr>
            <a:r>
              <a:rPr lang="en-US" sz="2400" dirty="0">
                <a:solidFill>
                  <a:srgbClr val="003300"/>
                </a:solidFill>
              </a:rPr>
              <a:t>How learners feel is very important to their learning process. When a learner is enthusiastic and doesn't feel stress, learning will take place. If the conditions are negative and the learner doesn't feel safe, learning will not take place.</a:t>
            </a:r>
          </a:p>
          <a:p>
            <a:pPr marL="3657600" lvl="8" indent="0" algn="r">
              <a:buNone/>
            </a:pPr>
            <a:r>
              <a:rPr lang="en-US" sz="2000" dirty="0">
                <a:solidFill>
                  <a:srgbClr val="003300"/>
                </a:solidFill>
              </a:rPr>
              <a:t>(Deutsch ND)</a:t>
            </a:r>
          </a:p>
          <a:p>
            <a:endParaRPr lang="en-US"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24</a:t>
            </a:fld>
            <a:endParaRPr lang="en-US" dirty="0"/>
          </a:p>
        </p:txBody>
      </p:sp>
      <p:pic>
        <p:nvPicPr>
          <p:cNvPr id="5" name="Picture 2" descr="C:\Documents and Settings\Deanna Woods\Local Settings\Temporary Internet Files\Content.IE5\3XRYVLVO\MCj01975660000[1].wmf"/>
          <p:cNvPicPr>
            <a:picLocks noChangeAspect="1" noChangeArrowheads="1"/>
          </p:cNvPicPr>
          <p:nvPr/>
        </p:nvPicPr>
        <p:blipFill>
          <a:blip r:embed="rId3" cstate="print"/>
          <a:srcRect/>
          <a:stretch>
            <a:fillRect/>
          </a:stretch>
        </p:blipFill>
        <p:spPr bwMode="auto">
          <a:xfrm>
            <a:off x="838200" y="2362200"/>
            <a:ext cx="2555568" cy="2514600"/>
          </a:xfrm>
          <a:prstGeom prst="rect">
            <a:avLst/>
          </a:prstGeom>
          <a:noFill/>
        </p:spPr>
      </p:pic>
    </p:spTree>
    <p:extLst>
      <p:ext uri="{BB962C8B-B14F-4D97-AF65-F5344CB8AC3E}">
        <p14:creationId xmlns:p14="http://schemas.microsoft.com/office/powerpoint/2010/main" val="2516694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Trauma</a:t>
            </a:r>
          </a:p>
        </p:txBody>
      </p:sp>
      <p:sp>
        <p:nvSpPr>
          <p:cNvPr id="3" name="Content Placeholder 2"/>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25</a:t>
            </a:fld>
            <a:endParaRPr lang="en-US" dirty="0"/>
          </a:p>
        </p:txBody>
      </p:sp>
      <p:pic>
        <p:nvPicPr>
          <p:cNvPr id="2050" name="Picture 2" descr="Image result for Trau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738823"/>
            <a:ext cx="5410200" cy="3787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864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1219200"/>
          </a:xfrm>
        </p:spPr>
        <p:txBody>
          <a:bodyPr/>
          <a:lstStyle/>
          <a:p>
            <a:pPr algn="ctr"/>
            <a:r>
              <a:rPr lang="en-US" dirty="0"/>
              <a:t>What Makes an Experience Traumatic?</a:t>
            </a:r>
          </a:p>
        </p:txBody>
      </p:sp>
      <p:sp>
        <p:nvSpPr>
          <p:cNvPr id="3" name="Content Placeholder 2"/>
          <p:cNvSpPr>
            <a:spLocks noGrp="1"/>
          </p:cNvSpPr>
          <p:nvPr>
            <p:ph idx="1"/>
          </p:nvPr>
        </p:nvSpPr>
        <p:spPr>
          <a:xfrm>
            <a:off x="76200" y="1524000"/>
            <a:ext cx="8763000" cy="4343400"/>
          </a:xfrm>
        </p:spPr>
        <p:txBody>
          <a:bodyPr/>
          <a:lstStyle/>
          <a:p>
            <a:r>
              <a:rPr lang="en-US" dirty="0"/>
              <a:t>Overwhelming, very painful, very scary </a:t>
            </a:r>
          </a:p>
          <a:p>
            <a:pPr marL="0" indent="0">
              <a:buNone/>
            </a:pPr>
            <a:r>
              <a:rPr lang="en-US" dirty="0"/>
              <a:t>• Fight or Flight</a:t>
            </a:r>
          </a:p>
          <a:p>
            <a:pPr marL="0" indent="0">
              <a:buNone/>
            </a:pPr>
            <a:r>
              <a:rPr lang="en-US" dirty="0"/>
              <a:t>• Threat to physical or psychological safety </a:t>
            </a:r>
          </a:p>
          <a:p>
            <a:pPr marL="0" indent="0">
              <a:buNone/>
            </a:pPr>
            <a:r>
              <a:rPr lang="en-US" dirty="0"/>
              <a:t>• Loss of control </a:t>
            </a:r>
          </a:p>
          <a:p>
            <a:pPr marL="0" indent="0">
              <a:buNone/>
            </a:pPr>
            <a:r>
              <a:rPr lang="en-US" dirty="0"/>
              <a:t>• Unable to regulate emotions</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26</a:t>
            </a:fld>
            <a:endParaRPr lang="en-US" dirty="0"/>
          </a:p>
        </p:txBody>
      </p:sp>
      <p:pic>
        <p:nvPicPr>
          <p:cNvPr id="3074" name="Picture 2" descr="Image result for Traumatic Experien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3466298"/>
            <a:ext cx="192277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4572000"/>
            <a:ext cx="2275839" cy="128016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1738" y="4220116"/>
            <a:ext cx="2600960" cy="146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336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1219200"/>
          </a:xfrm>
        </p:spPr>
        <p:txBody>
          <a:bodyPr/>
          <a:lstStyle/>
          <a:p>
            <a:pPr algn="ctr"/>
            <a:r>
              <a:rPr lang="en-US" dirty="0"/>
              <a:t>What Are Different Types of Trauma</a:t>
            </a:r>
          </a:p>
        </p:txBody>
      </p:sp>
      <p:sp>
        <p:nvSpPr>
          <p:cNvPr id="3" name="Content Placeholder 2"/>
          <p:cNvSpPr>
            <a:spLocks noGrp="1"/>
          </p:cNvSpPr>
          <p:nvPr>
            <p:ph idx="1"/>
          </p:nvPr>
        </p:nvSpPr>
        <p:spPr>
          <a:xfrm>
            <a:off x="228600" y="1295400"/>
            <a:ext cx="8610600" cy="4572000"/>
          </a:xfrm>
        </p:spPr>
        <p:txBody>
          <a:bodyPr>
            <a:normAutofit fontScale="47500" lnSpcReduction="20000"/>
          </a:bodyPr>
          <a:lstStyle/>
          <a:p>
            <a:endParaRPr lang="en-US" sz="1800" dirty="0"/>
          </a:p>
          <a:p>
            <a:r>
              <a:rPr lang="en-US" sz="4200" dirty="0"/>
              <a:t>Trauma </a:t>
            </a:r>
          </a:p>
          <a:p>
            <a:r>
              <a:rPr lang="en-US" sz="4200" dirty="0"/>
              <a:t>Single Blow</a:t>
            </a:r>
          </a:p>
          <a:p>
            <a:r>
              <a:rPr lang="en-US" sz="4200" dirty="0"/>
              <a:t>Repeated</a:t>
            </a:r>
          </a:p>
          <a:p>
            <a:r>
              <a:rPr lang="en-US" sz="4200" dirty="0"/>
              <a:t>Naturally Caused</a:t>
            </a:r>
          </a:p>
          <a:p>
            <a:r>
              <a:rPr lang="en-US" sz="4200" dirty="0"/>
              <a:t>Man Made</a:t>
            </a:r>
          </a:p>
          <a:p>
            <a:pPr fontAlgn="base"/>
            <a:r>
              <a:rPr lang="en-US" sz="4200" dirty="0"/>
              <a:t>Psychological</a:t>
            </a:r>
          </a:p>
          <a:p>
            <a:pPr marL="0" indent="0" fontAlgn="base">
              <a:buNone/>
            </a:pPr>
            <a:br>
              <a:rPr lang="en-US" sz="4200" dirty="0"/>
            </a:br>
            <a:r>
              <a:rPr lang="en-US" sz="4200" dirty="0"/>
              <a:t>The unique individual experience of an event or enduring conditions, in which:</a:t>
            </a:r>
          </a:p>
          <a:p>
            <a:pPr fontAlgn="base"/>
            <a:endParaRPr lang="en-US" sz="2500" dirty="0"/>
          </a:p>
          <a:p>
            <a:pPr lvl="1"/>
            <a:r>
              <a:rPr lang="en-US" sz="4200" dirty="0"/>
              <a:t>The individual’s ability to integrate his/her emotional experience is overwhelmed, or</a:t>
            </a:r>
          </a:p>
          <a:p>
            <a:pPr lvl="1"/>
            <a:endParaRPr lang="en-US" sz="2500" dirty="0"/>
          </a:p>
          <a:p>
            <a:pPr lvl="1"/>
            <a:r>
              <a:rPr lang="en-US" sz="4200" dirty="0"/>
              <a:t>The individual experiences (subjectively) a threat to life, bodily integrity, or sanity. (Pearlman &amp; </a:t>
            </a:r>
            <a:r>
              <a:rPr lang="en-US" sz="4200" dirty="0" err="1"/>
              <a:t>Saakvitne</a:t>
            </a:r>
            <a:r>
              <a:rPr lang="en-US" sz="4200" dirty="0"/>
              <a:t>, 1995, p. 60)</a:t>
            </a:r>
          </a:p>
          <a:p>
            <a:endParaRPr lang="en-US" dirty="0"/>
          </a:p>
          <a:p>
            <a:endParaRPr lang="en-US" dirty="0"/>
          </a:p>
          <a:p>
            <a:endParaRPr lang="en-US" dirty="0"/>
          </a:p>
        </p:txBody>
      </p:sp>
      <p:pic>
        <p:nvPicPr>
          <p:cNvPr id="4" name="Picture 3" descr="Related imag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1524000"/>
            <a:ext cx="2971801" cy="1981200"/>
          </a:xfrm>
          <a:prstGeom prst="rect">
            <a:avLst/>
          </a:prstGeom>
          <a:noFill/>
          <a:ln>
            <a:noFill/>
          </a:ln>
        </p:spPr>
      </p:pic>
    </p:spTree>
    <p:extLst>
      <p:ext uri="{BB962C8B-B14F-4D97-AF65-F5344CB8AC3E}">
        <p14:creationId xmlns:p14="http://schemas.microsoft.com/office/powerpoint/2010/main" val="170441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 calcmode="lin" valueType="num">
                                      <p:cBhvr additive="base">
                                        <p:cTn id="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anim calcmode="lin" valueType="num">
                                      <p:cBhvr additive="base">
                                        <p:cTn id="1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686800" cy="1219200"/>
          </a:xfrm>
        </p:spPr>
        <p:txBody>
          <a:bodyPr/>
          <a:lstStyle/>
          <a:p>
            <a:pPr algn="ctr"/>
            <a:r>
              <a:rPr lang="en-US" dirty="0"/>
              <a:t>List Five Causes </a:t>
            </a:r>
            <a:br>
              <a:rPr lang="en-US" dirty="0"/>
            </a:br>
            <a:r>
              <a:rPr lang="en-US" dirty="0"/>
              <a:t>of Trauma</a:t>
            </a:r>
          </a:p>
        </p:txBody>
      </p:sp>
      <p:sp>
        <p:nvSpPr>
          <p:cNvPr id="3" name="Content Placeholder 2"/>
          <p:cNvSpPr>
            <a:spLocks noGrp="1"/>
          </p:cNvSpPr>
          <p:nvPr>
            <p:ph sz="half" idx="1"/>
          </p:nvPr>
        </p:nvSpPr>
        <p:spPr>
          <a:xfrm>
            <a:off x="228600" y="1524000"/>
            <a:ext cx="4229100" cy="4343400"/>
          </a:xfrm>
        </p:spPr>
        <p:txBody>
          <a:bodyPr/>
          <a:lstStyle/>
          <a:p>
            <a:r>
              <a:rPr lang="en-US" sz="1800" kern="1200" dirty="0"/>
              <a:t>Accidents</a:t>
            </a:r>
          </a:p>
          <a:p>
            <a:r>
              <a:rPr lang="en-US" sz="1800" kern="1200" dirty="0"/>
              <a:t>Bullying/cyberbullying</a:t>
            </a:r>
          </a:p>
          <a:p>
            <a:r>
              <a:rPr lang="en-US" sz="1800" kern="1200" dirty="0"/>
              <a:t>Chaos or dysfunction in the house (such as domestic violence, parent with a mental illness, substance abuse or incarcerated)</a:t>
            </a:r>
          </a:p>
          <a:p>
            <a:r>
              <a:rPr lang="en-US" sz="1800" kern="1200" dirty="0"/>
              <a:t>Death of a loved one</a:t>
            </a:r>
          </a:p>
          <a:p>
            <a:r>
              <a:rPr lang="en-US" sz="1800" kern="1200" dirty="0"/>
              <a:t>Emotional abuse or neglect</a:t>
            </a:r>
          </a:p>
          <a:p>
            <a:r>
              <a:rPr lang="en-US" sz="1800" kern="1200" dirty="0"/>
              <a:t>Physical abuse or neglect</a:t>
            </a:r>
          </a:p>
          <a:p>
            <a:r>
              <a:rPr lang="en-US" sz="1800" kern="1200" dirty="0"/>
              <a:t>Separation from a parent or caregiver</a:t>
            </a:r>
          </a:p>
          <a:p>
            <a:endParaRPr lang="en-US" dirty="0"/>
          </a:p>
        </p:txBody>
      </p:sp>
      <p:sp>
        <p:nvSpPr>
          <p:cNvPr id="4" name="Content Placeholder 3"/>
          <p:cNvSpPr>
            <a:spLocks noGrp="1"/>
          </p:cNvSpPr>
          <p:nvPr>
            <p:ph sz="half" idx="2"/>
          </p:nvPr>
        </p:nvSpPr>
        <p:spPr>
          <a:xfrm>
            <a:off x="4495800" y="1524000"/>
            <a:ext cx="4343400" cy="4343400"/>
          </a:xfrm>
        </p:spPr>
        <p:txBody>
          <a:bodyPr/>
          <a:lstStyle/>
          <a:p>
            <a:r>
              <a:rPr lang="en-US" sz="1800" kern="1200" dirty="0"/>
              <a:t>Physical abuse or neglect</a:t>
            </a:r>
          </a:p>
          <a:p>
            <a:r>
              <a:rPr lang="en-US" sz="1800" kern="1200" dirty="0"/>
              <a:t>Separation from a parent or caregiver</a:t>
            </a:r>
          </a:p>
          <a:p>
            <a:r>
              <a:rPr lang="en-US" sz="1800" kern="1200" dirty="0"/>
              <a:t>Sexual abuse</a:t>
            </a:r>
          </a:p>
          <a:p>
            <a:r>
              <a:rPr lang="en-US" sz="1800" kern="1200" dirty="0"/>
              <a:t>Stress caused by poverty</a:t>
            </a:r>
          </a:p>
          <a:p>
            <a:r>
              <a:rPr lang="en-US" sz="1800" kern="1200" dirty="0"/>
              <a:t>Sudden and/or serious medical condition</a:t>
            </a:r>
          </a:p>
          <a:p>
            <a:r>
              <a:rPr lang="en-US" sz="1800" kern="1200" dirty="0"/>
              <a:t>Violence (at home, at school, or in the surrounding community)</a:t>
            </a:r>
          </a:p>
          <a:p>
            <a:r>
              <a:rPr lang="en-US" sz="1800" kern="1200" dirty="0"/>
              <a:t>War/terrorism</a:t>
            </a:r>
          </a:p>
        </p:txBody>
      </p:sp>
      <p:sp>
        <p:nvSpPr>
          <p:cNvPr id="5" name="Slide Number Placeholder 4"/>
          <p:cNvSpPr>
            <a:spLocks noGrp="1"/>
          </p:cNvSpPr>
          <p:nvPr>
            <p:ph type="sldNum" sz="quarter" idx="11"/>
          </p:nvPr>
        </p:nvSpPr>
        <p:spPr/>
        <p:txBody>
          <a:bodyPr/>
          <a:lstStyle/>
          <a:p>
            <a:pPr>
              <a:defRPr/>
            </a:pPr>
            <a:fld id="{EAAC81CF-E025-47E7-B575-FCF94C93F810}" type="slidenum">
              <a:rPr lang="en-US" smtClean="0"/>
              <a:pPr>
                <a:defRPr/>
              </a:pPr>
              <a:t>28</a:t>
            </a:fld>
            <a:endParaRPr lang="en-US" dirty="0"/>
          </a:p>
        </p:txBody>
      </p:sp>
      <p:pic>
        <p:nvPicPr>
          <p:cNvPr id="6" name="Picture 5" descr="Image result for examples of childhood traum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5210629"/>
            <a:ext cx="1301262" cy="914400"/>
          </a:xfrm>
          <a:prstGeom prst="rect">
            <a:avLst/>
          </a:prstGeom>
          <a:noFill/>
          <a:ln>
            <a:noFill/>
          </a:ln>
        </p:spPr>
      </p:pic>
      <p:pic>
        <p:nvPicPr>
          <p:cNvPr id="7" name="Picture 6" descr="Related imag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3057" y="5077279"/>
            <a:ext cx="1352550" cy="901700"/>
          </a:xfrm>
          <a:prstGeom prst="rect">
            <a:avLst/>
          </a:prstGeom>
          <a:noFill/>
          <a:ln>
            <a:noFill/>
          </a:ln>
        </p:spPr>
      </p:pic>
      <p:pic>
        <p:nvPicPr>
          <p:cNvPr id="8" name="Picture 7" descr="Image result for childhood traum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1018" y="4785015"/>
            <a:ext cx="1336431" cy="978682"/>
          </a:xfrm>
          <a:prstGeom prst="rect">
            <a:avLst/>
          </a:prstGeom>
          <a:noFill/>
          <a:ln>
            <a:noFill/>
          </a:ln>
        </p:spPr>
      </p:pic>
      <p:pic>
        <p:nvPicPr>
          <p:cNvPr id="9" name="Picture 8" descr="Image result for childhood trauma"/>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3600" y="4896922"/>
            <a:ext cx="866775" cy="866775"/>
          </a:xfrm>
          <a:prstGeom prst="rect">
            <a:avLst/>
          </a:prstGeom>
          <a:noFill/>
          <a:ln>
            <a:noFill/>
          </a:ln>
        </p:spPr>
      </p:pic>
      <p:pic>
        <p:nvPicPr>
          <p:cNvPr id="10" name="Picture 9" descr="Image result for childhood trauma"/>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91412" y="304800"/>
            <a:ext cx="1406037" cy="638175"/>
          </a:xfrm>
          <a:prstGeom prst="rect">
            <a:avLst/>
          </a:prstGeom>
          <a:noFill/>
          <a:ln>
            <a:noFill/>
          </a:ln>
        </p:spPr>
      </p:pic>
    </p:spTree>
    <p:extLst>
      <p:ext uri="{BB962C8B-B14F-4D97-AF65-F5344CB8AC3E}">
        <p14:creationId xmlns:p14="http://schemas.microsoft.com/office/powerpoint/2010/main" val="278590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685800"/>
          </a:xfrm>
        </p:spPr>
        <p:txBody>
          <a:bodyPr/>
          <a:lstStyle/>
          <a:p>
            <a:pPr algn="ctr"/>
            <a:r>
              <a:rPr lang="en-US" dirty="0"/>
              <a:t>Child Developmental Trauma</a:t>
            </a:r>
          </a:p>
        </p:txBody>
      </p:sp>
      <p:sp>
        <p:nvSpPr>
          <p:cNvPr id="3" name="Content Placeholder 2"/>
          <p:cNvSpPr>
            <a:spLocks noGrp="1"/>
          </p:cNvSpPr>
          <p:nvPr>
            <p:ph idx="1"/>
          </p:nvPr>
        </p:nvSpPr>
        <p:spPr>
          <a:xfrm>
            <a:off x="228600" y="1295400"/>
            <a:ext cx="8610600" cy="4572000"/>
          </a:xfrm>
        </p:spPr>
        <p:txBody>
          <a:bodyPr/>
          <a:lstStyle/>
          <a:p>
            <a:r>
              <a:rPr lang="en-US" sz="2000" dirty="0"/>
              <a:t>Childhood trauma is defined as: </a:t>
            </a:r>
            <a:r>
              <a:rPr lang="en-US" sz="2000" b="1" dirty="0"/>
              <a:t>“The experience of an event by a child that is emotionally painful or distressful, which often results in lasting mental and physical effects.”</a:t>
            </a:r>
            <a:endParaRPr lang="en-US" sz="2000" dirty="0"/>
          </a:p>
          <a:p>
            <a:endParaRPr lang="en-US" sz="2000" dirty="0"/>
          </a:p>
          <a:p>
            <a:r>
              <a:rPr lang="en-US" sz="2000" dirty="0"/>
              <a:t>Jason has been abused at home and is now living with foster </a:t>
            </a:r>
            <a:r>
              <a:rPr lang="en-US" sz="2000" dirty="0" err="1"/>
              <a:t>carers</a:t>
            </a:r>
            <a:r>
              <a:rPr lang="en-US" sz="2000" dirty="0"/>
              <a:t>. He overhears his foster </a:t>
            </a:r>
            <a:r>
              <a:rPr lang="en-US" sz="2000" dirty="0" err="1"/>
              <a:t>carers</a:t>
            </a:r>
            <a:r>
              <a:rPr lang="en-US" sz="2000" dirty="0"/>
              <a:t> arguing. Because of his previous experience he is afraid he will be attacked. This sends his body into survival mode.</a:t>
            </a:r>
          </a:p>
          <a:p>
            <a:endParaRPr lang="en-US" sz="2000" dirty="0"/>
          </a:p>
          <a:p>
            <a:r>
              <a:rPr lang="en-US" sz="2000" dirty="0"/>
              <a:t>In survival mode, Jason can either attack first to get the upper hand (fight), runaway to a safer place (flight) or stay as quiet and as still as possible so he isn’t noticed (freeze)</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29</a:t>
            </a:fld>
            <a:endParaRPr lang="en-US" dirty="0"/>
          </a:p>
        </p:txBody>
      </p:sp>
    </p:spTree>
    <p:extLst>
      <p:ext uri="{BB962C8B-B14F-4D97-AF65-F5344CB8AC3E}">
        <p14:creationId xmlns:p14="http://schemas.microsoft.com/office/powerpoint/2010/main" val="3181863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15400" cy="1219200"/>
          </a:xfrm>
        </p:spPr>
        <p:txBody>
          <a:bodyPr/>
          <a:lstStyle/>
          <a:p>
            <a:pPr algn="ctr"/>
            <a:r>
              <a:rPr lang="en-US" dirty="0"/>
              <a:t>What Is Social and </a:t>
            </a:r>
            <a:br>
              <a:rPr lang="en-US" dirty="0"/>
            </a:br>
            <a:r>
              <a:rPr lang="en-US" dirty="0"/>
              <a:t>Emotional Learning?</a:t>
            </a:r>
            <a:br>
              <a:rPr lang="en-US" dirty="0"/>
            </a:br>
            <a:endParaRPr lang="en-US" dirty="0">
              <a:solidFill>
                <a:schemeClr val="tx1"/>
              </a:solidFill>
            </a:endParaRPr>
          </a:p>
        </p:txBody>
      </p:sp>
      <p:sp>
        <p:nvSpPr>
          <p:cNvPr id="3" name="Content Placeholder 2"/>
          <p:cNvSpPr>
            <a:spLocks noGrp="1"/>
          </p:cNvSpPr>
          <p:nvPr>
            <p:ph idx="1"/>
          </p:nvPr>
        </p:nvSpPr>
        <p:spPr>
          <a:xfrm>
            <a:off x="152400" y="1524000"/>
            <a:ext cx="8991600" cy="4343400"/>
          </a:xfrm>
        </p:spPr>
        <p:txBody>
          <a:bodyPr/>
          <a:lstStyle/>
          <a:p>
            <a:pPr marL="0" indent="0">
              <a:buNone/>
            </a:pPr>
            <a:endParaRPr lang="en-US" sz="1000" dirty="0"/>
          </a:p>
          <a:p>
            <a:pPr marL="0" indent="0">
              <a:buNone/>
            </a:pPr>
            <a:r>
              <a:rPr lang="en-US" sz="2400" dirty="0"/>
              <a:t>Social and emotional learning (SEL) is a process which helps children cultivate essential life skills including:</a:t>
            </a:r>
          </a:p>
          <a:p>
            <a:pPr marL="0" indent="0">
              <a:buNone/>
            </a:pPr>
            <a:endParaRPr lang="en-US" sz="1000" dirty="0"/>
          </a:p>
          <a:p>
            <a:pPr marL="457200" indent="-457200">
              <a:buFont typeface="+mj-lt"/>
              <a:buAutoNum type="arabicPeriod"/>
            </a:pPr>
            <a:r>
              <a:rPr lang="en-US" sz="2400" dirty="0"/>
              <a:t>awareness of one’s own emotions </a:t>
            </a:r>
          </a:p>
          <a:p>
            <a:pPr marL="457200" indent="-457200">
              <a:buFont typeface="+mj-lt"/>
              <a:buAutoNum type="arabicPeriod"/>
            </a:pPr>
            <a:endParaRPr lang="en-US" sz="1000" dirty="0"/>
          </a:p>
          <a:p>
            <a:pPr marL="457200" indent="-457200">
              <a:buFont typeface="+mj-lt"/>
              <a:buAutoNum type="arabicPeriod"/>
            </a:pPr>
            <a:r>
              <a:rPr lang="en-US" sz="2400" dirty="0"/>
              <a:t>fostering respect and care for others </a:t>
            </a:r>
          </a:p>
          <a:p>
            <a:pPr marL="457200" indent="-457200">
              <a:buFont typeface="+mj-lt"/>
              <a:buAutoNum type="arabicPeriod"/>
            </a:pPr>
            <a:endParaRPr lang="en-US" sz="1000" dirty="0"/>
          </a:p>
          <a:p>
            <a:pPr marL="457200" indent="-457200">
              <a:buFont typeface="+mj-lt"/>
              <a:buAutoNum type="arabicPeriod"/>
            </a:pPr>
            <a:r>
              <a:rPr lang="en-US" sz="2400" dirty="0"/>
              <a:t>establishing strong relationships </a:t>
            </a:r>
          </a:p>
          <a:p>
            <a:pPr marL="457200" indent="-457200">
              <a:buFont typeface="+mj-lt"/>
              <a:buAutoNum type="arabicPeriod"/>
            </a:pPr>
            <a:endParaRPr lang="en-US" sz="1000" dirty="0"/>
          </a:p>
          <a:p>
            <a:pPr marL="457200" indent="-457200">
              <a:buFont typeface="+mj-lt"/>
              <a:buAutoNum type="arabicPeriod"/>
            </a:pPr>
            <a:r>
              <a:rPr lang="en-US" sz="2400" dirty="0"/>
              <a:t>making ethical and responsible decisions </a:t>
            </a:r>
          </a:p>
          <a:p>
            <a:pPr marL="457200" indent="-457200">
              <a:buFont typeface="+mj-lt"/>
              <a:buAutoNum type="arabicPeriod"/>
            </a:pPr>
            <a:endParaRPr lang="en-US" sz="1000" dirty="0"/>
          </a:p>
          <a:p>
            <a:pPr marL="457200" indent="-457200">
              <a:buFont typeface="+mj-lt"/>
              <a:buAutoNum type="arabicPeriod"/>
            </a:pPr>
            <a:r>
              <a:rPr lang="en-US" sz="2400" dirty="0"/>
              <a:t>handling adversity constructively</a:t>
            </a:r>
          </a:p>
          <a:p>
            <a:endParaRPr lang="en-US" sz="2400"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3</a:t>
            </a:fld>
            <a:endParaRPr lang="en-US" dirty="0"/>
          </a:p>
        </p:txBody>
      </p:sp>
      <p:pic>
        <p:nvPicPr>
          <p:cNvPr id="5" name="Picture 4" descr="Image result for social and emotional learning"/>
          <p:cNvPicPr/>
          <p:nvPr/>
        </p:nvPicPr>
        <p:blipFill>
          <a:blip r:embed="rId3">
            <a:extLst>
              <a:ext uri="{28A0092B-C50C-407E-A947-70E740481C1C}">
                <a14:useLocalDpi xmlns:a14="http://schemas.microsoft.com/office/drawing/2010/main" val="0"/>
              </a:ext>
            </a:extLst>
          </a:blip>
          <a:srcRect/>
          <a:stretch>
            <a:fillRect/>
          </a:stretch>
        </p:blipFill>
        <p:spPr bwMode="auto">
          <a:xfrm>
            <a:off x="7040880" y="4018175"/>
            <a:ext cx="2103120" cy="1828800"/>
          </a:xfrm>
          <a:prstGeom prst="rect">
            <a:avLst/>
          </a:prstGeom>
          <a:noFill/>
          <a:ln>
            <a:noFill/>
          </a:ln>
        </p:spPr>
      </p:pic>
    </p:spTree>
    <p:extLst>
      <p:ext uri="{BB962C8B-B14F-4D97-AF65-F5344CB8AC3E}">
        <p14:creationId xmlns:p14="http://schemas.microsoft.com/office/powerpoint/2010/main" val="1022351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686800" cy="1219200"/>
          </a:xfrm>
        </p:spPr>
        <p:txBody>
          <a:bodyPr/>
          <a:lstStyle/>
          <a:p>
            <a:pPr algn="ctr"/>
            <a:r>
              <a:rPr lang="en-US" dirty="0"/>
              <a:t>Trauma Impacts on Child Development</a:t>
            </a:r>
          </a:p>
        </p:txBody>
      </p:sp>
      <p:sp>
        <p:nvSpPr>
          <p:cNvPr id="3" name="Content Placeholder 2"/>
          <p:cNvSpPr>
            <a:spLocks noGrp="1"/>
          </p:cNvSpPr>
          <p:nvPr>
            <p:ph idx="1"/>
          </p:nvPr>
        </p:nvSpPr>
        <p:spPr>
          <a:xfrm>
            <a:off x="228600" y="1371600"/>
            <a:ext cx="8610600" cy="4495800"/>
          </a:xfrm>
        </p:spPr>
        <p:txBody>
          <a:bodyPr/>
          <a:lstStyle/>
          <a:p>
            <a:endParaRPr lang="en-US" sz="1000" dirty="0"/>
          </a:p>
          <a:p>
            <a:r>
              <a:rPr lang="en-US" sz="2000" dirty="0"/>
              <a:t>Trauma causes brain to adapt in ways that contributed to their survival (i.e. constant fight/flight/freeze). </a:t>
            </a:r>
          </a:p>
          <a:p>
            <a:pPr marL="0" indent="0" algn="ctr">
              <a:buNone/>
            </a:pPr>
            <a:r>
              <a:rPr lang="en-US" sz="2400" dirty="0"/>
              <a:t>↓ </a:t>
            </a:r>
          </a:p>
          <a:p>
            <a:r>
              <a:rPr lang="en-US" sz="2000" dirty="0"/>
              <a:t>These adaptations can look like behavior problems in “normal” contexts, such as school. </a:t>
            </a:r>
          </a:p>
          <a:p>
            <a:pPr marL="0" indent="0" algn="ctr">
              <a:buNone/>
            </a:pPr>
            <a:r>
              <a:rPr lang="en-US" sz="2400" dirty="0"/>
              <a:t>↓</a:t>
            </a:r>
          </a:p>
          <a:p>
            <a:r>
              <a:rPr lang="en-US" sz="2400" dirty="0"/>
              <a:t> </a:t>
            </a:r>
            <a:r>
              <a:rPr lang="en-US" sz="2000" dirty="0"/>
              <a:t>When triggered, “feeling” brain dominates the “thinking” brain.</a:t>
            </a:r>
          </a:p>
          <a:p>
            <a:pPr marL="0" indent="0" algn="ctr">
              <a:buNone/>
            </a:pPr>
            <a:r>
              <a:rPr lang="en-US" sz="2400" dirty="0"/>
              <a:t> ↓ </a:t>
            </a:r>
          </a:p>
          <a:p>
            <a:r>
              <a:rPr lang="en-US" sz="2000" dirty="0"/>
              <a:t>The normal developmental process is interrupted, and students may exhibit internalizing or externalizing behaviors.</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30</a:t>
            </a:fld>
            <a:endParaRPr lang="en-US" dirty="0"/>
          </a:p>
        </p:txBody>
      </p:sp>
    </p:spTree>
    <p:extLst>
      <p:ext uri="{BB962C8B-B14F-4D97-AF65-F5344CB8AC3E}">
        <p14:creationId xmlns:p14="http://schemas.microsoft.com/office/powerpoint/2010/main" val="28644829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219200"/>
          </a:xfrm>
        </p:spPr>
        <p:txBody>
          <a:bodyPr/>
          <a:lstStyle/>
          <a:p>
            <a:pPr algn="ctr"/>
            <a:r>
              <a:rPr lang="en-US" dirty="0"/>
              <a:t>Internalizing and </a:t>
            </a:r>
            <a:br>
              <a:rPr lang="en-US" dirty="0"/>
            </a:br>
            <a:r>
              <a:rPr lang="en-US" dirty="0"/>
              <a:t>Externalizing Behaviors</a:t>
            </a:r>
          </a:p>
        </p:txBody>
      </p:sp>
      <p:sp>
        <p:nvSpPr>
          <p:cNvPr id="3" name="Text Placeholder 2"/>
          <p:cNvSpPr>
            <a:spLocks noGrp="1"/>
          </p:cNvSpPr>
          <p:nvPr>
            <p:ph type="body" idx="1"/>
          </p:nvPr>
        </p:nvSpPr>
        <p:spPr>
          <a:xfrm>
            <a:off x="228600" y="1524000"/>
            <a:ext cx="4040188" cy="639762"/>
          </a:xfrm>
        </p:spPr>
        <p:txBody>
          <a:bodyPr/>
          <a:lstStyle/>
          <a:p>
            <a:r>
              <a:rPr lang="en-US" dirty="0"/>
              <a:t>Internalizing</a:t>
            </a:r>
          </a:p>
        </p:txBody>
      </p:sp>
      <p:sp>
        <p:nvSpPr>
          <p:cNvPr id="4" name="Content Placeholder 3"/>
          <p:cNvSpPr>
            <a:spLocks noGrp="1"/>
          </p:cNvSpPr>
          <p:nvPr>
            <p:ph sz="half" idx="2"/>
          </p:nvPr>
        </p:nvSpPr>
        <p:spPr>
          <a:xfrm>
            <a:off x="457200" y="2133600"/>
            <a:ext cx="4040188" cy="3646488"/>
          </a:xfrm>
        </p:spPr>
        <p:txBody>
          <a:bodyPr/>
          <a:lstStyle/>
          <a:p>
            <a:r>
              <a:rPr lang="en-US" sz="1800" b="1" dirty="0"/>
              <a:t>Depression/Anxiety</a:t>
            </a:r>
          </a:p>
          <a:p>
            <a:r>
              <a:rPr lang="en-US" sz="1800" dirty="0"/>
              <a:t>Social withdrawal</a:t>
            </a:r>
          </a:p>
          <a:p>
            <a:r>
              <a:rPr lang="en-US" sz="1800" dirty="0"/>
              <a:t>Feelings of loneliness, guilt, low worth</a:t>
            </a:r>
          </a:p>
          <a:p>
            <a:r>
              <a:rPr lang="en-US" sz="1800" dirty="0"/>
              <a:t>Sad, nervous, fearful</a:t>
            </a:r>
          </a:p>
          <a:p>
            <a:r>
              <a:rPr lang="en-US" sz="1800" dirty="0"/>
              <a:t>Difficulty concentrating</a:t>
            </a:r>
          </a:p>
          <a:p>
            <a:r>
              <a:rPr lang="en-US" sz="1800" dirty="0"/>
              <a:t>Changes in sleeping or eating patterns</a:t>
            </a:r>
          </a:p>
          <a:p>
            <a:r>
              <a:rPr lang="en-US" sz="1800" dirty="0"/>
              <a:t>Unexplained physical symptoms, i.e., headaches and stomach aches, not due to a medical condition</a:t>
            </a:r>
          </a:p>
          <a:p>
            <a:endParaRPr lang="en-US" dirty="0"/>
          </a:p>
        </p:txBody>
      </p:sp>
      <p:sp>
        <p:nvSpPr>
          <p:cNvPr id="5" name="Text Placeholder 4"/>
          <p:cNvSpPr>
            <a:spLocks noGrp="1"/>
          </p:cNvSpPr>
          <p:nvPr>
            <p:ph type="body" sz="quarter" idx="3"/>
          </p:nvPr>
        </p:nvSpPr>
        <p:spPr>
          <a:xfrm>
            <a:off x="4267200" y="1600200"/>
            <a:ext cx="4041775" cy="487362"/>
          </a:xfrm>
        </p:spPr>
        <p:txBody>
          <a:bodyPr/>
          <a:lstStyle/>
          <a:p>
            <a:r>
              <a:rPr lang="en-US" dirty="0"/>
              <a:t>Externalizing</a:t>
            </a:r>
          </a:p>
        </p:txBody>
      </p:sp>
      <p:sp>
        <p:nvSpPr>
          <p:cNvPr id="6" name="Content Placeholder 5"/>
          <p:cNvSpPr>
            <a:spLocks noGrp="1"/>
          </p:cNvSpPr>
          <p:nvPr>
            <p:ph sz="quarter" idx="4"/>
          </p:nvPr>
        </p:nvSpPr>
        <p:spPr>
          <a:xfrm>
            <a:off x="4572000" y="2133600"/>
            <a:ext cx="4041775" cy="3570288"/>
          </a:xfrm>
        </p:spPr>
        <p:txBody>
          <a:bodyPr/>
          <a:lstStyle/>
          <a:p>
            <a:r>
              <a:rPr lang="en-US" sz="1800" b="1" dirty="0"/>
              <a:t>Conduct/Oppositional behaviors</a:t>
            </a:r>
          </a:p>
          <a:p>
            <a:r>
              <a:rPr lang="en-US" sz="1800" dirty="0"/>
              <a:t>Physical aggression</a:t>
            </a:r>
          </a:p>
          <a:p>
            <a:r>
              <a:rPr lang="en-US" sz="1800" dirty="0"/>
              <a:t>Destruction of property</a:t>
            </a:r>
          </a:p>
          <a:p>
            <a:r>
              <a:rPr lang="en-US" sz="1800" dirty="0"/>
              <a:t>Substance use</a:t>
            </a:r>
          </a:p>
          <a:p>
            <a:r>
              <a:rPr lang="en-US" sz="1800" dirty="0"/>
              <a:t>Running away from home</a:t>
            </a:r>
          </a:p>
        </p:txBody>
      </p:sp>
      <p:sp>
        <p:nvSpPr>
          <p:cNvPr id="7" name="Slide Number Placeholder 6"/>
          <p:cNvSpPr>
            <a:spLocks noGrp="1"/>
          </p:cNvSpPr>
          <p:nvPr>
            <p:ph type="sldNum" sz="quarter" idx="11"/>
          </p:nvPr>
        </p:nvSpPr>
        <p:spPr/>
        <p:txBody>
          <a:bodyPr/>
          <a:lstStyle/>
          <a:p>
            <a:pPr>
              <a:defRPr/>
            </a:pPr>
            <a:fld id="{7F75F5A9-D263-4774-98E7-6ACEABA447AF}" type="slidenum">
              <a:rPr lang="en-US" smtClean="0"/>
              <a:pPr>
                <a:defRPr/>
              </a:pPr>
              <a:t>31</a:t>
            </a:fld>
            <a:endParaRPr lang="en-US" dirty="0"/>
          </a:p>
        </p:txBody>
      </p:sp>
    </p:spTree>
    <p:extLst>
      <p:ext uri="{BB962C8B-B14F-4D97-AF65-F5344CB8AC3E}">
        <p14:creationId xmlns:p14="http://schemas.microsoft.com/office/powerpoint/2010/main" val="32441217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10600" cy="1371600"/>
          </a:xfrm>
        </p:spPr>
        <p:txBody>
          <a:bodyPr/>
          <a:lstStyle/>
          <a:p>
            <a:pPr algn="ctr"/>
            <a:r>
              <a:rPr lang="en-US" dirty="0"/>
              <a:t>Child’s Response to </a:t>
            </a:r>
            <a:br>
              <a:rPr lang="en-US" dirty="0"/>
            </a:br>
            <a:r>
              <a:rPr lang="en-US" dirty="0"/>
              <a:t>Trauma Affected By</a:t>
            </a:r>
          </a:p>
        </p:txBody>
      </p:sp>
      <p:sp>
        <p:nvSpPr>
          <p:cNvPr id="3" name="Content Placeholder 2"/>
          <p:cNvSpPr>
            <a:spLocks noGrp="1"/>
          </p:cNvSpPr>
          <p:nvPr>
            <p:ph idx="1"/>
          </p:nvPr>
        </p:nvSpPr>
        <p:spPr>
          <a:xfrm>
            <a:off x="152400" y="1676400"/>
            <a:ext cx="8686800" cy="4191000"/>
          </a:xfrm>
        </p:spPr>
        <p:txBody>
          <a:bodyPr/>
          <a:lstStyle/>
          <a:p>
            <a:r>
              <a:rPr lang="en-US" dirty="0"/>
              <a:t>Chronological and development stage</a:t>
            </a:r>
          </a:p>
          <a:p>
            <a:endParaRPr lang="en-US" sz="1000" dirty="0"/>
          </a:p>
          <a:p>
            <a:r>
              <a:rPr lang="en-US" dirty="0"/>
              <a:t>Perception of danger</a:t>
            </a:r>
          </a:p>
          <a:p>
            <a:endParaRPr lang="en-US" sz="1000" dirty="0"/>
          </a:p>
          <a:p>
            <a:r>
              <a:rPr lang="en-US" dirty="0"/>
              <a:t>Whether the child was a victim or witness</a:t>
            </a:r>
          </a:p>
          <a:p>
            <a:endParaRPr lang="en-US" sz="1000" dirty="0"/>
          </a:p>
          <a:p>
            <a:r>
              <a:rPr lang="en-US" dirty="0"/>
              <a:t>Past experience with trauma</a:t>
            </a:r>
          </a:p>
          <a:p>
            <a:endParaRPr lang="en-US" sz="1000" dirty="0"/>
          </a:p>
          <a:p>
            <a:r>
              <a:rPr lang="en-US" dirty="0"/>
              <a:t>Relationship to the perpetrator</a:t>
            </a:r>
          </a:p>
          <a:p>
            <a:endParaRPr lang="en-US" sz="1000" dirty="0"/>
          </a:p>
          <a:p>
            <a:r>
              <a:rPr lang="en-US" dirty="0"/>
              <a:t>Presence/availability of adult(s) to help </a:t>
            </a:r>
          </a:p>
          <a:p>
            <a:endParaRPr lang="en-US"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32</a:t>
            </a:fld>
            <a:endParaRPr lang="en-US" dirty="0"/>
          </a:p>
        </p:txBody>
      </p:sp>
    </p:spTree>
    <p:extLst>
      <p:ext uri="{BB962C8B-B14F-4D97-AF65-F5344CB8AC3E}">
        <p14:creationId xmlns:p14="http://schemas.microsoft.com/office/powerpoint/2010/main" val="4186367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1295400"/>
          </a:xfrm>
        </p:spPr>
        <p:txBody>
          <a:bodyPr/>
          <a:lstStyle/>
          <a:p>
            <a:pPr algn="ctr"/>
            <a:r>
              <a:rPr lang="en-US" dirty="0"/>
              <a:t>Three Types of Adverse childhood Experiences (ACEs)</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33</a:t>
            </a:fld>
            <a:endParaRPr lang="en-US" dirty="0"/>
          </a:p>
        </p:txBody>
      </p:sp>
      <p:pic>
        <p:nvPicPr>
          <p:cNvPr id="5" name="Content Placeholder 4" descr="The three types of ACEs include abuse, neglect and household dysfunction"/>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1752600"/>
            <a:ext cx="6400800" cy="3840480"/>
          </a:xfrm>
          <a:prstGeom prst="rect">
            <a:avLst/>
          </a:prstGeom>
          <a:noFill/>
          <a:ln>
            <a:noFill/>
          </a:ln>
        </p:spPr>
      </p:pic>
    </p:spTree>
    <p:extLst>
      <p:ext uri="{BB962C8B-B14F-4D97-AF65-F5344CB8AC3E}">
        <p14:creationId xmlns:p14="http://schemas.microsoft.com/office/powerpoint/2010/main" val="923386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It’s Common!</a:t>
            </a:r>
          </a:p>
        </p:txBody>
      </p:sp>
      <p:pic>
        <p:nvPicPr>
          <p:cNvPr id="4" name="Content Placeholder 3" descr="https://acestoohigh.files.wordpress.com/2011/11/aceslist1.jpg?w=672">
            <a:hlinkClick r:id="rId2"/>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90600" y="1066800"/>
            <a:ext cx="7223760" cy="4663440"/>
          </a:xfrm>
          <a:prstGeom prst="rect">
            <a:avLst/>
          </a:prstGeom>
          <a:noFill/>
          <a:ln>
            <a:noFill/>
          </a:ln>
        </p:spPr>
      </p:pic>
    </p:spTree>
    <p:extLst>
      <p:ext uri="{BB962C8B-B14F-4D97-AF65-F5344CB8AC3E}">
        <p14:creationId xmlns:p14="http://schemas.microsoft.com/office/powerpoint/2010/main" val="28106208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990600"/>
          </a:xfrm>
        </p:spPr>
        <p:txBody>
          <a:bodyPr/>
          <a:lstStyle/>
          <a:p>
            <a:pPr algn="ctr"/>
            <a:r>
              <a:rPr lang="en-US" dirty="0"/>
              <a:t>What’s the Connection?</a:t>
            </a:r>
          </a:p>
        </p:txBody>
      </p:sp>
      <p:pic>
        <p:nvPicPr>
          <p:cNvPr id="4" name="Content Placeholder 3" descr="acescores">
            <a:hlinkClick r:id="rId2"/>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38290" y="3390082"/>
            <a:ext cx="4267419" cy="946199"/>
          </a:xfrm>
          <a:prstGeom prst="rect">
            <a:avLst/>
          </a:prstGeom>
          <a:noFill/>
          <a:ln>
            <a:noFill/>
          </a:ln>
        </p:spPr>
      </p:pic>
      <p:pic>
        <p:nvPicPr>
          <p:cNvPr id="5" name="Picture 4" descr="acescores">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76400"/>
            <a:ext cx="8305800" cy="3505199"/>
          </a:xfrm>
          <a:prstGeom prst="rect">
            <a:avLst/>
          </a:prstGeom>
          <a:noFill/>
          <a:ln>
            <a:noFill/>
          </a:ln>
        </p:spPr>
      </p:pic>
    </p:spTree>
    <p:extLst>
      <p:ext uri="{BB962C8B-B14F-4D97-AF65-F5344CB8AC3E}">
        <p14:creationId xmlns:p14="http://schemas.microsoft.com/office/powerpoint/2010/main" val="888310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1219200"/>
          </a:xfrm>
        </p:spPr>
        <p:txBody>
          <a:bodyPr/>
          <a:lstStyle/>
          <a:p>
            <a:pPr algn="ctr"/>
            <a:r>
              <a:rPr lang="en-US" dirty="0"/>
              <a:t>Essential Elements of a Trauma-Informed School System</a:t>
            </a:r>
            <a:br>
              <a:rPr lang="en-US" dirty="0"/>
            </a:br>
            <a:endParaRPr lang="en-US" dirty="0"/>
          </a:p>
        </p:txBody>
      </p:sp>
      <p:sp>
        <p:nvSpPr>
          <p:cNvPr id="3" name="Content Placeholder 2"/>
          <p:cNvSpPr>
            <a:spLocks noGrp="1"/>
          </p:cNvSpPr>
          <p:nvPr>
            <p:ph idx="1"/>
          </p:nvPr>
        </p:nvSpPr>
        <p:spPr>
          <a:xfrm>
            <a:off x="228600" y="1676400"/>
            <a:ext cx="8610600" cy="4191000"/>
          </a:xfrm>
        </p:spPr>
        <p:txBody>
          <a:bodyPr/>
          <a:lstStyle/>
          <a:p>
            <a:r>
              <a:rPr lang="en-US" sz="1800" dirty="0"/>
              <a:t>Identifying and assessing traumatic stress.</a:t>
            </a:r>
          </a:p>
          <a:p>
            <a:r>
              <a:rPr lang="en-US" sz="1800" dirty="0"/>
              <a:t>Addressing and treating traumatic stress.</a:t>
            </a:r>
          </a:p>
          <a:p>
            <a:r>
              <a:rPr lang="en-US" sz="1800" dirty="0"/>
              <a:t>Teaching trauma education and awareness.</a:t>
            </a:r>
          </a:p>
          <a:p>
            <a:r>
              <a:rPr lang="en-US" sz="1800" dirty="0"/>
              <a:t>Having partnerships with students and families.</a:t>
            </a:r>
          </a:p>
          <a:p>
            <a:r>
              <a:rPr lang="en-US" sz="1800" dirty="0"/>
              <a:t>Creating a trauma-informed learning environment (social/emotional skills and wellness).</a:t>
            </a:r>
          </a:p>
          <a:p>
            <a:r>
              <a:rPr lang="en-US" sz="1800" dirty="0"/>
              <a:t>Being culturally responsive.</a:t>
            </a:r>
          </a:p>
          <a:p>
            <a:r>
              <a:rPr lang="en-US" sz="1800" dirty="0"/>
              <a:t>Integrating emergency management &amp; crisis response.</a:t>
            </a:r>
          </a:p>
          <a:p>
            <a:r>
              <a:rPr lang="en-US" sz="1800" dirty="0"/>
              <a:t>Understanding and addressing staff self-care and secondary traumatic stress.</a:t>
            </a:r>
          </a:p>
          <a:p>
            <a:r>
              <a:rPr lang="en-US" sz="1800" dirty="0"/>
              <a:t>Evaluating and revising school discipline policies and practices.</a:t>
            </a:r>
          </a:p>
          <a:p>
            <a:r>
              <a:rPr lang="en-US" sz="1800" dirty="0"/>
              <a:t>Collaborating across systems and establishing community partnerships.</a:t>
            </a:r>
          </a:p>
          <a:p>
            <a:endParaRPr lang="en-US" sz="1600" dirty="0">
              <a:latin typeface="Cambria" panose="02040503050406030204" pitchFamily="18" charset="0"/>
            </a:endParaRP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36</a:t>
            </a:fld>
            <a:endParaRPr lang="en-US" dirty="0"/>
          </a:p>
        </p:txBody>
      </p:sp>
      <p:pic>
        <p:nvPicPr>
          <p:cNvPr id="1026"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1654629"/>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478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219200"/>
          </a:xfrm>
        </p:spPr>
        <p:txBody>
          <a:bodyPr/>
          <a:lstStyle/>
          <a:p>
            <a:pPr algn="ctr"/>
            <a:r>
              <a:rPr lang="en-US" dirty="0"/>
              <a:t>Six- Ways to Being a </a:t>
            </a:r>
            <a:br>
              <a:rPr lang="en-US" dirty="0"/>
            </a:br>
            <a:r>
              <a:rPr lang="en-US" dirty="0"/>
              <a:t>Trauma Informed School</a:t>
            </a:r>
            <a:br>
              <a:rPr lang="en-US" dirty="0"/>
            </a:br>
            <a:br>
              <a:rPr lang="en-US" dirty="0"/>
            </a:br>
            <a:endParaRPr lang="en-US" dirty="0"/>
          </a:p>
        </p:txBody>
      </p:sp>
      <p:sp>
        <p:nvSpPr>
          <p:cNvPr id="3" name="Content Placeholder 2"/>
          <p:cNvSpPr>
            <a:spLocks noGrp="1"/>
          </p:cNvSpPr>
          <p:nvPr>
            <p:ph idx="1"/>
          </p:nvPr>
        </p:nvSpPr>
        <p:spPr>
          <a:xfrm>
            <a:off x="152400" y="1447800"/>
            <a:ext cx="8686800" cy="4419600"/>
          </a:xfrm>
        </p:spPr>
        <p:txBody>
          <a:bodyPr/>
          <a:lstStyle/>
          <a:p>
            <a:r>
              <a:rPr lang="en-US" sz="2000" dirty="0"/>
              <a:t>Provide staff development for educators to better understand trauma’s impact on learning.</a:t>
            </a:r>
            <a:endParaRPr lang="en-US" sz="1800" dirty="0"/>
          </a:p>
          <a:p>
            <a:endParaRPr lang="en-US" sz="500" dirty="0"/>
          </a:p>
          <a:p>
            <a:r>
              <a:rPr lang="en-US" sz="2000" dirty="0"/>
              <a:t>Help students feel safe physically, emotionally, and academically.</a:t>
            </a:r>
          </a:p>
          <a:p>
            <a:endParaRPr lang="en-US" sz="500" dirty="0"/>
          </a:p>
          <a:p>
            <a:r>
              <a:rPr lang="en-US" sz="2000" dirty="0"/>
              <a:t>Meet student’s needs by taking into account their relationships, self-regulation, academic competence and physical and emotional well-being.</a:t>
            </a:r>
          </a:p>
          <a:p>
            <a:endParaRPr lang="en-US" sz="500" dirty="0"/>
          </a:p>
          <a:p>
            <a:r>
              <a:rPr lang="en-US" sz="2000" dirty="0"/>
              <a:t>Connect students to the school community and provide them with multiple opportunities to practice newly developed skills.</a:t>
            </a:r>
          </a:p>
          <a:p>
            <a:endParaRPr lang="en-US" sz="500" dirty="0"/>
          </a:p>
          <a:p>
            <a:r>
              <a:rPr lang="en-US" sz="2000" dirty="0"/>
              <a:t>Embrace a shared responsibility for all students.</a:t>
            </a:r>
          </a:p>
          <a:p>
            <a:endParaRPr lang="en-US" sz="500" dirty="0"/>
          </a:p>
          <a:p>
            <a:r>
              <a:rPr lang="en-US" sz="2000" dirty="0"/>
              <a:t>Staff anticipate and adapt to the ever-changing needs of students.</a:t>
            </a:r>
          </a:p>
          <a:p>
            <a:endParaRPr lang="en-US" sz="1800" dirty="0"/>
          </a:p>
          <a:p>
            <a:endParaRPr lang="en-US" sz="1800"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37</a:t>
            </a:fld>
            <a:endParaRPr lang="en-US" dirty="0"/>
          </a:p>
        </p:txBody>
      </p:sp>
    </p:spTree>
    <p:extLst>
      <p:ext uri="{BB962C8B-B14F-4D97-AF65-F5344CB8AC3E}">
        <p14:creationId xmlns:p14="http://schemas.microsoft.com/office/powerpoint/2010/main" val="36754092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686800" cy="685800"/>
          </a:xfrm>
        </p:spPr>
        <p:txBody>
          <a:bodyPr/>
          <a:lstStyle/>
          <a:p>
            <a:pPr algn="ctr"/>
            <a:r>
              <a:rPr lang="en-US" dirty="0"/>
              <a:t>A Comparison</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38</a:t>
            </a:fld>
            <a:endParaRPr lang="en-US" dirty="0"/>
          </a:p>
        </p:txBody>
      </p:sp>
      <p:pic>
        <p:nvPicPr>
          <p:cNvPr id="5" name="Content Placeholder 4" descr="Related image"/>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143000"/>
            <a:ext cx="7772400" cy="4724400"/>
          </a:xfrm>
          <a:prstGeom prst="rect">
            <a:avLst/>
          </a:prstGeom>
          <a:noFill/>
          <a:ln>
            <a:noFill/>
          </a:ln>
        </p:spPr>
      </p:pic>
    </p:spTree>
    <p:extLst>
      <p:ext uri="{BB962C8B-B14F-4D97-AF65-F5344CB8AC3E}">
        <p14:creationId xmlns:p14="http://schemas.microsoft.com/office/powerpoint/2010/main" val="17489126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686800" cy="762000"/>
          </a:xfrm>
        </p:spPr>
        <p:txBody>
          <a:bodyPr/>
          <a:lstStyle/>
          <a:p>
            <a:pPr algn="ctr"/>
            <a:r>
              <a:rPr lang="en-US" dirty="0"/>
              <a:t>Trauma Informed Care</a:t>
            </a:r>
          </a:p>
        </p:txBody>
      </p:sp>
      <p:sp>
        <p:nvSpPr>
          <p:cNvPr id="3" name="Content Placeholder 2"/>
          <p:cNvSpPr>
            <a:spLocks noGrp="1"/>
          </p:cNvSpPr>
          <p:nvPr>
            <p:ph idx="1"/>
          </p:nvPr>
        </p:nvSpPr>
        <p:spPr>
          <a:xfrm>
            <a:off x="152400" y="1219200"/>
            <a:ext cx="8763000" cy="4876800"/>
          </a:xfrm>
        </p:spPr>
        <p:txBody>
          <a:bodyPr/>
          <a:lstStyle/>
          <a:p>
            <a:r>
              <a:rPr lang="en-US" sz="2000" dirty="0"/>
              <a:t>A program, organization, or system that is trauma-informed:</a:t>
            </a:r>
          </a:p>
          <a:p>
            <a:pPr lvl="1"/>
            <a:r>
              <a:rPr lang="en-US" sz="2000" i="1" dirty="0">
                <a:solidFill>
                  <a:srgbClr val="FF0000"/>
                </a:solidFill>
              </a:rPr>
              <a:t>Realizes</a:t>
            </a:r>
            <a:r>
              <a:rPr lang="en-US" sz="2000" dirty="0"/>
              <a:t> the widespread impact of trauma and understands potential paths for recovery</a:t>
            </a:r>
          </a:p>
          <a:p>
            <a:pPr lvl="1"/>
            <a:r>
              <a:rPr lang="en-US" sz="2000" i="1" dirty="0">
                <a:solidFill>
                  <a:srgbClr val="FF0000"/>
                </a:solidFill>
              </a:rPr>
              <a:t>Recognizes</a:t>
            </a:r>
            <a:r>
              <a:rPr lang="en-US" sz="2000" dirty="0"/>
              <a:t> the signs and symptoms of trauma in clients, families, staff, and others involved with the system</a:t>
            </a:r>
          </a:p>
          <a:p>
            <a:pPr lvl="1"/>
            <a:r>
              <a:rPr lang="en-US" sz="2000" i="1" dirty="0">
                <a:solidFill>
                  <a:srgbClr val="FF0000"/>
                </a:solidFill>
              </a:rPr>
              <a:t>Responds</a:t>
            </a:r>
            <a:r>
              <a:rPr lang="en-US" sz="2000" dirty="0"/>
              <a:t> by </a:t>
            </a:r>
            <a:r>
              <a:rPr lang="en-US" sz="2000" b="1" dirty="0">
                <a:solidFill>
                  <a:schemeClr val="accent2"/>
                </a:solidFill>
              </a:rPr>
              <a:t>fully integrating knowledge </a:t>
            </a:r>
            <a:r>
              <a:rPr lang="en-US" sz="2000" dirty="0"/>
              <a:t>about trauma into policies, procedures, and practices</a:t>
            </a:r>
          </a:p>
          <a:p>
            <a:pPr lvl="1"/>
            <a:r>
              <a:rPr lang="en-US" sz="2000" dirty="0">
                <a:solidFill>
                  <a:srgbClr val="FF0000"/>
                </a:solidFill>
              </a:rPr>
              <a:t>Seeks</a:t>
            </a:r>
            <a:r>
              <a:rPr lang="en-US" sz="2000" dirty="0"/>
              <a:t> to actively resist </a:t>
            </a:r>
            <a:r>
              <a:rPr lang="en-US" sz="2000" i="1" dirty="0"/>
              <a:t>re-traumatization</a:t>
            </a:r>
            <a:r>
              <a:rPr lang="en-US" sz="2000" dirty="0"/>
              <a:t>.</a:t>
            </a:r>
            <a:br>
              <a:rPr lang="en-US" sz="2000" dirty="0"/>
            </a:br>
            <a:endParaRPr lang="en-US" sz="2000" dirty="0"/>
          </a:p>
          <a:p>
            <a:r>
              <a:rPr lang="en-US" sz="2000" dirty="0"/>
              <a:t>A trauma-informed approach can be implemented in any type of service setting or organization and </a:t>
            </a:r>
            <a:r>
              <a:rPr lang="en-US" sz="2000" b="1" dirty="0">
                <a:solidFill>
                  <a:schemeClr val="accent2"/>
                </a:solidFill>
              </a:rPr>
              <a:t>is distinct from trauma-specific interventions or treatments</a:t>
            </a:r>
            <a:r>
              <a:rPr lang="en-US" sz="2000" dirty="0">
                <a:solidFill>
                  <a:schemeClr val="accent2"/>
                </a:solidFill>
              </a:rPr>
              <a:t> </a:t>
            </a:r>
            <a:r>
              <a:rPr lang="en-US" sz="2000" dirty="0"/>
              <a:t>that are designed specifically to address the consequences of trauma and to facilitate healing.</a:t>
            </a:r>
          </a:p>
          <a:p>
            <a:endParaRPr lang="en-US"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39</a:t>
            </a:fld>
            <a:endParaRPr lang="en-US" dirty="0"/>
          </a:p>
        </p:txBody>
      </p:sp>
    </p:spTree>
    <p:extLst>
      <p:ext uri="{BB962C8B-B14F-4D97-AF65-F5344CB8AC3E}">
        <p14:creationId xmlns:p14="http://schemas.microsoft.com/office/powerpoint/2010/main" val="595188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4</a:t>
            </a:fld>
            <a:endParaRPr lang="en-US" dirty="0"/>
          </a:p>
        </p:txBody>
      </p:sp>
      <p:sp>
        <p:nvSpPr>
          <p:cNvPr id="3" name="Content Placeholder 2"/>
          <p:cNvSpPr>
            <a:spLocks noGrp="1"/>
          </p:cNvSpPr>
          <p:nvPr>
            <p:ph idx="4294967295"/>
          </p:nvPr>
        </p:nvSpPr>
        <p:spPr>
          <a:xfrm>
            <a:off x="304800" y="1828800"/>
            <a:ext cx="8610600" cy="1905000"/>
          </a:xfrm>
        </p:spPr>
        <p:txBody>
          <a:bodyPr/>
          <a:lstStyle/>
          <a:p>
            <a:pPr marL="0" indent="0">
              <a:buNone/>
            </a:pPr>
            <a:endParaRPr lang="en-US" dirty="0"/>
          </a:p>
          <a:p>
            <a:pPr marL="0" indent="0" algn="ctr">
              <a:buNone/>
            </a:pPr>
            <a:r>
              <a:rPr lang="en-US" dirty="0"/>
              <a:t> </a:t>
            </a:r>
            <a:r>
              <a:rPr lang="en-US" sz="4000" dirty="0">
                <a:solidFill>
                  <a:schemeClr val="tx2"/>
                </a:solidFill>
                <a:latin typeface="+mj-lt"/>
                <a:ea typeface="+mj-ea"/>
                <a:cs typeface="+mj-cs"/>
              </a:rPr>
              <a:t>Social Learning</a:t>
            </a:r>
          </a:p>
        </p:txBody>
      </p:sp>
    </p:spTree>
    <p:extLst>
      <p:ext uri="{BB962C8B-B14F-4D97-AF65-F5344CB8AC3E}">
        <p14:creationId xmlns:p14="http://schemas.microsoft.com/office/powerpoint/2010/main" val="23594663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686800" cy="1295400"/>
          </a:xfrm>
        </p:spPr>
        <p:txBody>
          <a:bodyPr/>
          <a:lstStyle/>
          <a:p>
            <a:pPr algn="ctr"/>
            <a:r>
              <a:rPr lang="en-US" dirty="0"/>
              <a:t>Trauma Responsive </a:t>
            </a:r>
            <a:br>
              <a:rPr lang="en-US" dirty="0"/>
            </a:br>
            <a:r>
              <a:rPr lang="en-US" dirty="0"/>
              <a:t>Educational Practices:</a:t>
            </a:r>
          </a:p>
        </p:txBody>
      </p:sp>
      <p:sp>
        <p:nvSpPr>
          <p:cNvPr id="3" name="Content Placeholder 2"/>
          <p:cNvSpPr>
            <a:spLocks noGrp="1"/>
          </p:cNvSpPr>
          <p:nvPr>
            <p:ph idx="1"/>
          </p:nvPr>
        </p:nvSpPr>
        <p:spPr>
          <a:xfrm>
            <a:off x="228600" y="1600200"/>
            <a:ext cx="8610600" cy="4572000"/>
          </a:xfrm>
        </p:spPr>
        <p:txBody>
          <a:bodyPr/>
          <a:lstStyle/>
          <a:p>
            <a:pPr marL="0" indent="0">
              <a:buNone/>
            </a:pPr>
            <a:r>
              <a:rPr lang="en-US" sz="1800" b="1" dirty="0"/>
              <a:t>❶ </a:t>
            </a:r>
            <a:r>
              <a:rPr lang="en-US" sz="1800" dirty="0"/>
              <a:t>Are grounded in the basic research on trauma and how it affects children’s brain and behavioral development.</a:t>
            </a:r>
          </a:p>
          <a:p>
            <a:pPr marL="0" indent="0">
              <a:buNone/>
            </a:pPr>
            <a:r>
              <a:rPr lang="en-US" sz="1800" b="1" dirty="0"/>
              <a:t>❷ </a:t>
            </a:r>
            <a:r>
              <a:rPr lang="en-US" sz="1800" dirty="0"/>
              <a:t>Recognize the importance of schools as a sanctuary space and that this is rooted in trusting relationships between  students and educators.</a:t>
            </a:r>
          </a:p>
          <a:p>
            <a:pPr marL="0" indent="0">
              <a:buNone/>
            </a:pPr>
            <a:r>
              <a:rPr lang="en-US" sz="1800" b="1" dirty="0"/>
              <a:t>❸ </a:t>
            </a:r>
            <a:r>
              <a:rPr lang="en-US" sz="1800" dirty="0"/>
              <a:t>Prioritize proactive behavioral supports over reactive disciplinary consequences.</a:t>
            </a:r>
          </a:p>
          <a:p>
            <a:pPr marL="0" indent="0">
              <a:buNone/>
            </a:pPr>
            <a:r>
              <a:rPr lang="en-US" sz="1800" b="1" dirty="0"/>
              <a:t>❹ </a:t>
            </a:r>
            <a:r>
              <a:rPr lang="en-US" sz="1800" dirty="0"/>
              <a:t>Recognize the necessity of knowing children’s history (and </a:t>
            </a:r>
            <a:r>
              <a:rPr lang="en-US" sz="1800" dirty="0" err="1"/>
              <a:t>recency</a:t>
            </a:r>
            <a:r>
              <a:rPr lang="en-US" sz="1800" dirty="0"/>
              <a:t>) of exposure to traumatic experiences.</a:t>
            </a:r>
          </a:p>
          <a:p>
            <a:pPr marL="0" indent="0">
              <a:buNone/>
            </a:pPr>
            <a:r>
              <a:rPr lang="en-US" sz="1800" b="1" dirty="0"/>
              <a:t>❺ </a:t>
            </a:r>
            <a:r>
              <a:rPr lang="en-US" sz="1800" dirty="0"/>
              <a:t>Anticipate and respond to challenging student behaviors with de-escalation.</a:t>
            </a:r>
          </a:p>
          <a:p>
            <a:pPr marL="0" indent="0">
              <a:buNone/>
            </a:pPr>
            <a:r>
              <a:rPr lang="en-US" sz="1800" b="1" dirty="0"/>
              <a:t>❻ </a:t>
            </a:r>
            <a:r>
              <a:rPr lang="en-US" sz="1800" dirty="0"/>
              <a:t>Prioritize classroom management practices that keep students exhibiting challenging behaviors in the classroom.</a:t>
            </a:r>
          </a:p>
          <a:p>
            <a:pPr marL="0" indent="0">
              <a:buNone/>
            </a:pPr>
            <a:r>
              <a:rPr lang="en-US" sz="1800" b="1" dirty="0"/>
              <a:t>❼ </a:t>
            </a:r>
            <a:r>
              <a:rPr lang="en-US" sz="1800" dirty="0"/>
              <a:t>Recognize that educators must have the institutional and professional support to engage in self-care practices that mitigate vicarious traumatization.</a:t>
            </a:r>
          </a:p>
          <a:p>
            <a:endParaRPr lang="en-US"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40</a:t>
            </a:fld>
            <a:endParaRPr lang="en-US" dirty="0"/>
          </a:p>
        </p:txBody>
      </p:sp>
    </p:spTree>
    <p:extLst>
      <p:ext uri="{BB962C8B-B14F-4D97-AF65-F5344CB8AC3E}">
        <p14:creationId xmlns:p14="http://schemas.microsoft.com/office/powerpoint/2010/main" val="1441665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1219200"/>
          </a:xfrm>
        </p:spPr>
        <p:txBody>
          <a:bodyPr/>
          <a:lstStyle/>
          <a:p>
            <a:pPr algn="ctr"/>
            <a:r>
              <a:rPr lang="en-US" dirty="0"/>
              <a:t>Trauma Responsive </a:t>
            </a:r>
            <a:br>
              <a:rPr lang="en-US" dirty="0"/>
            </a:br>
            <a:r>
              <a:rPr lang="en-US" dirty="0"/>
              <a:t>Educators Are:</a:t>
            </a:r>
          </a:p>
        </p:txBody>
      </p:sp>
      <p:sp>
        <p:nvSpPr>
          <p:cNvPr id="3" name="Content Placeholder 2"/>
          <p:cNvSpPr>
            <a:spLocks noGrp="1"/>
          </p:cNvSpPr>
          <p:nvPr>
            <p:ph idx="1"/>
          </p:nvPr>
        </p:nvSpPr>
        <p:spPr>
          <a:xfrm>
            <a:off x="152400" y="1600200"/>
            <a:ext cx="8686800" cy="4495800"/>
          </a:xfrm>
        </p:spPr>
        <p:txBody>
          <a:bodyPr/>
          <a:lstStyle/>
          <a:p>
            <a:pPr marL="0" indent="0">
              <a:buNone/>
            </a:pPr>
            <a:r>
              <a:rPr lang="en-US" sz="1800" dirty="0"/>
              <a:t>​</a:t>
            </a:r>
            <a:r>
              <a:rPr lang="en-US" sz="1800" b="1" dirty="0"/>
              <a:t>❶ </a:t>
            </a:r>
            <a:r>
              <a:rPr lang="en-US" sz="1800" dirty="0"/>
              <a:t>Present and in-the-moment with their students, focusing their attention on them.</a:t>
            </a:r>
          </a:p>
          <a:p>
            <a:pPr marL="0" indent="0">
              <a:buNone/>
            </a:pPr>
            <a:endParaRPr lang="en-US" sz="1000" dirty="0"/>
          </a:p>
          <a:p>
            <a:pPr marL="0" indent="0">
              <a:buNone/>
            </a:pPr>
            <a:r>
              <a:rPr lang="en-US" sz="1800" b="1" dirty="0"/>
              <a:t>❷ </a:t>
            </a:r>
            <a:r>
              <a:rPr lang="en-US" sz="1800" dirty="0"/>
              <a:t>Attuned and aware of students’ non-verbal cues.</a:t>
            </a:r>
          </a:p>
          <a:p>
            <a:pPr marL="0" indent="0">
              <a:buNone/>
            </a:pPr>
            <a:endParaRPr lang="en-US" sz="1000" dirty="0"/>
          </a:p>
          <a:p>
            <a:pPr marL="0" indent="0">
              <a:buNone/>
            </a:pPr>
            <a:r>
              <a:rPr lang="en-US" sz="1800" b="1" dirty="0"/>
              <a:t>❸ </a:t>
            </a:r>
            <a:r>
              <a:rPr lang="en-US" sz="1800" dirty="0"/>
              <a:t>Calm in their interactions with students and in the ways they respond to students' off-task behavior.</a:t>
            </a:r>
          </a:p>
          <a:p>
            <a:pPr marL="0" indent="0">
              <a:buNone/>
            </a:pPr>
            <a:endParaRPr lang="en-US" sz="1000" dirty="0"/>
          </a:p>
          <a:p>
            <a:pPr marL="0" indent="0">
              <a:buNone/>
            </a:pPr>
            <a:r>
              <a:rPr lang="en-US" sz="1800" b="1" dirty="0"/>
              <a:t>❹ </a:t>
            </a:r>
            <a:r>
              <a:rPr lang="en-US" sz="1800" dirty="0"/>
              <a:t>Predictable and provide structured, repeated, and consistent positive experiences for students.</a:t>
            </a:r>
          </a:p>
          <a:p>
            <a:pPr marL="0" indent="0">
              <a:buNone/>
            </a:pPr>
            <a:endParaRPr lang="en-US" sz="1000" dirty="0"/>
          </a:p>
          <a:p>
            <a:pPr marL="0" indent="0">
              <a:buNone/>
            </a:pPr>
            <a:r>
              <a:rPr lang="en-US" sz="1800" b="1" dirty="0"/>
              <a:t>❺ </a:t>
            </a:r>
            <a:r>
              <a:rPr lang="en-US" sz="1800" dirty="0"/>
              <a:t>De-escalate children’s emotions and remain in control of their own emotions and expression.</a:t>
            </a:r>
          </a:p>
          <a:p>
            <a:pPr marL="0" indent="0">
              <a:buNone/>
            </a:pPr>
            <a:endParaRPr lang="en-US" sz="1000" dirty="0"/>
          </a:p>
          <a:p>
            <a:pPr marL="0" indent="0">
              <a:buNone/>
            </a:pPr>
            <a:r>
              <a:rPr lang="en-US" sz="1000" b="1" dirty="0"/>
              <a:t>SAMHSA. (2014). SAMHSA’s concept of trauma and guidance for a trauma-informed approach. Substance Abuse and Mental Health Services Administration. </a:t>
            </a:r>
            <a:r>
              <a:rPr lang="en-US" sz="1000" b="1" dirty="0" err="1"/>
              <a:t>Walkley</a:t>
            </a:r>
            <a:r>
              <a:rPr lang="en-US" sz="1000" b="1" dirty="0"/>
              <a:t>, M., &amp; Cox, T. L. (2013). Building trauma-informed schools and communities. </a:t>
            </a:r>
            <a:r>
              <a:rPr lang="en-US" sz="1000" b="1" i="1" dirty="0"/>
              <a:t>Children &amp; Schools</a:t>
            </a:r>
            <a:r>
              <a:rPr lang="en-US" sz="1000" b="1" dirty="0"/>
              <a:t>, 35(2), 123-126.</a:t>
            </a:r>
          </a:p>
          <a:p>
            <a:endParaRPr lang="en-US"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41</a:t>
            </a:fld>
            <a:endParaRPr lang="en-US" dirty="0"/>
          </a:p>
        </p:txBody>
      </p:sp>
    </p:spTree>
    <p:extLst>
      <p:ext uri="{BB962C8B-B14F-4D97-AF65-F5344CB8AC3E}">
        <p14:creationId xmlns:p14="http://schemas.microsoft.com/office/powerpoint/2010/main" val="38736853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686800" cy="685800"/>
          </a:xfrm>
        </p:spPr>
        <p:txBody>
          <a:bodyPr/>
          <a:lstStyle/>
          <a:p>
            <a:pPr algn="ctr"/>
            <a:r>
              <a:rPr lang="en-US" dirty="0"/>
              <a:t>The Post-It Note Story</a:t>
            </a:r>
          </a:p>
        </p:txBody>
      </p:sp>
      <p:sp>
        <p:nvSpPr>
          <p:cNvPr id="3" name="Content Placeholder 2"/>
          <p:cNvSpPr>
            <a:spLocks noGrp="1"/>
          </p:cNvSpPr>
          <p:nvPr>
            <p:ph idx="1"/>
          </p:nvPr>
        </p:nvSpPr>
        <p:spPr>
          <a:xfrm>
            <a:off x="152400" y="1066800"/>
            <a:ext cx="8686800" cy="4800600"/>
          </a:xfrm>
        </p:spPr>
        <p:txBody>
          <a:bodyPr/>
          <a:lstStyle/>
          <a:p>
            <a:pPr marL="0" indent="0">
              <a:buNone/>
            </a:pPr>
            <a:endParaRPr lang="en-US" sz="1000" dirty="0"/>
          </a:p>
          <a:p>
            <a:pPr marL="0" indent="0">
              <a:buNone/>
            </a:pPr>
            <a:r>
              <a:rPr lang="en-US" sz="1600" dirty="0"/>
              <a:t>One day, a student in his World History class placed a post-it note on her forehead reading “I’m bored and I hate this class!” In the past, Mr. Smith explained, he would have sent the student out of class immediately and recommend a one-day suspension. Instead, as part of the school’s trauma-informed approach, he turned to the student and asked her to hand out post-it notes to all of her classmates. </a:t>
            </a:r>
          </a:p>
          <a:p>
            <a:pPr marL="0" indent="0">
              <a:buNone/>
            </a:pPr>
            <a:endParaRPr lang="en-US" sz="1000" dirty="0"/>
          </a:p>
          <a:p>
            <a:pPr marL="0" indent="0">
              <a:buNone/>
            </a:pPr>
            <a:r>
              <a:rPr lang="en-US" sz="1600" dirty="0"/>
              <a:t>He told the students to write down how they felt at that moment, and then place the post-it note on their foreheads. Then, he went around the room and asked each student to explain what they wrote and why. One student wrote “I’m angry my father left.” Mr. Smith was shocked to read notes stating “I am sad that Mr. Smith doesn’t even know my name” or “I wish Mr. Smith liked us.” </a:t>
            </a:r>
          </a:p>
          <a:p>
            <a:pPr marL="0" indent="0">
              <a:buNone/>
            </a:pPr>
            <a:br>
              <a:rPr lang="en-US" sz="1600" dirty="0"/>
            </a:br>
            <a:r>
              <a:rPr lang="en-US" sz="1600" dirty="0"/>
              <a:t>The experience gave Mr. Smith new insights and the opportunity to connect to his students and share his own perspective in a way he never had before. He explained that the exercise of post-it notes changed his relationship with his students and made them feel more connected. It improved the classroom dynamic and re-engaged students in learning. “It was a great investment of time that continues to pay dividends.” </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42</a:t>
            </a:fld>
            <a:endParaRPr lang="en-US" dirty="0"/>
          </a:p>
        </p:txBody>
      </p:sp>
    </p:spTree>
    <p:extLst>
      <p:ext uri="{BB962C8B-B14F-4D97-AF65-F5344CB8AC3E}">
        <p14:creationId xmlns:p14="http://schemas.microsoft.com/office/powerpoint/2010/main" val="37610041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838200"/>
          </a:xfrm>
        </p:spPr>
        <p:txBody>
          <a:bodyPr/>
          <a:lstStyle/>
          <a:p>
            <a:pPr algn="ctr"/>
            <a:r>
              <a:rPr lang="en-US" dirty="0"/>
              <a:t>Question</a:t>
            </a:r>
          </a:p>
        </p:txBody>
      </p:sp>
      <p:sp>
        <p:nvSpPr>
          <p:cNvPr id="3" name="Content Placeholder 2"/>
          <p:cNvSpPr>
            <a:spLocks noGrp="1"/>
          </p:cNvSpPr>
          <p:nvPr>
            <p:ph idx="1"/>
          </p:nvPr>
        </p:nvSpPr>
        <p:spPr>
          <a:xfrm>
            <a:off x="228600" y="1143000"/>
            <a:ext cx="8610600" cy="4724400"/>
          </a:xfrm>
        </p:spPr>
        <p:txBody>
          <a:bodyPr/>
          <a:lstStyle/>
          <a:p>
            <a:pPr marL="0" indent="0" algn="ctr">
              <a:buNone/>
            </a:pPr>
            <a:endParaRPr lang="en-US" sz="1000" dirty="0"/>
          </a:p>
          <a:p>
            <a:pPr marL="0" indent="0" algn="ctr">
              <a:buNone/>
            </a:pPr>
            <a:r>
              <a:rPr lang="en-US" dirty="0"/>
              <a:t>What is it that shows us their social and emotional learning?</a:t>
            </a:r>
          </a:p>
          <a:p>
            <a:endParaRPr lang="en-US" dirty="0"/>
          </a:p>
          <a:p>
            <a:pPr marL="0" indent="0">
              <a:buNone/>
            </a:pPr>
            <a:endParaRPr lang="en-US" dirty="0"/>
          </a:p>
          <a:p>
            <a:pPr marL="0" indent="0" algn="ctr">
              <a:buNone/>
            </a:pPr>
            <a:r>
              <a:rPr lang="en-US" dirty="0"/>
              <a:t>Answer:</a:t>
            </a:r>
            <a:br>
              <a:rPr lang="en-US" dirty="0"/>
            </a:br>
            <a:endParaRPr lang="en-US" dirty="0"/>
          </a:p>
          <a:p>
            <a:pPr marL="0" indent="0" algn="ctr">
              <a:buNone/>
            </a:pPr>
            <a:r>
              <a:rPr lang="en-US" dirty="0"/>
              <a:t>Their “Behavior”</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43</a:t>
            </a:fld>
            <a:endParaRPr lang="en-US" dirty="0"/>
          </a:p>
        </p:txBody>
      </p:sp>
    </p:spTree>
    <p:extLst>
      <p:ext uri="{BB962C8B-B14F-4D97-AF65-F5344CB8AC3E}">
        <p14:creationId xmlns:p14="http://schemas.microsoft.com/office/powerpoint/2010/main" val="25721436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838200"/>
          </a:xfrm>
        </p:spPr>
        <p:txBody>
          <a:bodyPr/>
          <a:lstStyle/>
          <a:p>
            <a:pPr algn="ctr"/>
            <a:r>
              <a:rPr lang="en-US" altLang="en-US" dirty="0"/>
              <a:t>“What is Behavior?”</a:t>
            </a:r>
            <a:endParaRPr lang="en-US"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44</a:t>
            </a:fld>
            <a:endParaRPr lang="en-US" dirty="0"/>
          </a:p>
        </p:txBody>
      </p:sp>
      <p:sp>
        <p:nvSpPr>
          <p:cNvPr id="5" name="Slide Number Placeholder 4"/>
          <p:cNvSpPr txBox="1">
            <a:spLocks/>
          </p:cNvSpPr>
          <p:nvPr/>
        </p:nvSpPr>
        <p:spPr bwMode="auto">
          <a:xfrm>
            <a:off x="3124200" y="6356350"/>
            <a:ext cx="2895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0" latinLnBrk="0" hangingPunct="0">
              <a:defRPr sz="1000"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EDA913C-B808-4A47-8F0E-DBA87FDB45F3}" type="slidenum">
              <a:rPr lang="en-US" smtClean="0"/>
              <a:pPr>
                <a:defRPr/>
              </a:pPr>
              <a:t>44</a:t>
            </a:fld>
            <a:endParaRPr lang="en-US" dirty="0"/>
          </a:p>
        </p:txBody>
      </p:sp>
      <p:pic>
        <p:nvPicPr>
          <p:cNvPr id="7" name="Content Placeholder 5" descr="https://pearlsofprofundity.files.wordpress.com/2014/01/people-thinking-1a.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66800"/>
            <a:ext cx="2400300" cy="1600200"/>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6" descr="http://www.kamaliacademy.com/wp-content/uploads/2014/08/black-person-think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219200"/>
            <a:ext cx="2209800" cy="1752600"/>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6" descr="http://www.comnetwork.org/wp-content/uploads/2012/10/phot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2396" y="1066800"/>
            <a:ext cx="1866900" cy="2447925"/>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8" descr="https://ihateketchup.files.wordpress.com/2011/08/kid_thinkers2.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484" y="2971800"/>
            <a:ext cx="2057400" cy="1806575"/>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8" descr="http://www.activityrocket.com/blog/wp-content/uploads/2012/09/kids-thinkin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3801269"/>
            <a:ext cx="3352800" cy="1954212"/>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0" descr="http://assets01.blog.usabilla.com/wp-content/uploads/old-man-shrugging-shoulder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3683633"/>
            <a:ext cx="2822575" cy="1090029"/>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1103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5" name="Rectangle 3"/>
          <p:cNvSpPr>
            <a:spLocks noGrp="1" noChangeArrowheads="1"/>
          </p:cNvSpPr>
          <p:nvPr>
            <p:ph type="title"/>
          </p:nvPr>
        </p:nvSpPr>
        <p:spPr>
          <a:xfrm>
            <a:off x="228600" y="228600"/>
            <a:ext cx="8610600" cy="990600"/>
          </a:xfrm>
        </p:spPr>
        <p:txBody>
          <a:bodyPr/>
          <a:lstStyle/>
          <a:p>
            <a:pPr algn="ctr"/>
            <a:r>
              <a:rPr lang="en-US" altLang="en-US" dirty="0"/>
              <a:t>Behavior </a:t>
            </a:r>
            <a:endParaRPr lang="en-US" dirty="0"/>
          </a:p>
        </p:txBody>
      </p:sp>
      <p:sp>
        <p:nvSpPr>
          <p:cNvPr id="3" name="Content Placeholder 2"/>
          <p:cNvSpPr>
            <a:spLocks noGrp="1"/>
          </p:cNvSpPr>
          <p:nvPr>
            <p:ph idx="1"/>
          </p:nvPr>
        </p:nvSpPr>
        <p:spPr>
          <a:xfrm>
            <a:off x="228600" y="1143000"/>
            <a:ext cx="8610600" cy="4724400"/>
          </a:xfrm>
        </p:spPr>
        <p:txBody>
          <a:bodyPr/>
          <a:lstStyle/>
          <a:p>
            <a:pPr marL="514350" indent="-514350" eaLnBrk="1" hangingPunct="1">
              <a:buFont typeface="+mj-lt"/>
              <a:buAutoNum type="arabicPeriod"/>
              <a:defRPr/>
            </a:pPr>
            <a:r>
              <a:rPr lang="en-US" sz="2400" dirty="0"/>
              <a:t>is communication.</a:t>
            </a:r>
          </a:p>
          <a:p>
            <a:pPr marL="514350" indent="-514350" eaLnBrk="1" hangingPunct="1">
              <a:buFont typeface="+mj-lt"/>
              <a:buAutoNum type="arabicPeriod"/>
              <a:defRPr/>
            </a:pPr>
            <a:r>
              <a:rPr lang="en-US" sz="2400" dirty="0"/>
              <a:t>is learned and serves a specific purpose.</a:t>
            </a:r>
          </a:p>
          <a:p>
            <a:pPr marL="514350" indent="-514350" eaLnBrk="1" hangingPunct="1">
              <a:buFont typeface="+mj-lt"/>
              <a:buAutoNum type="arabicPeriod"/>
              <a:defRPr/>
            </a:pPr>
            <a:r>
              <a:rPr lang="en-US" sz="2400" dirty="0"/>
              <a:t>is related to the context in which it occurs.</a:t>
            </a:r>
          </a:p>
          <a:p>
            <a:pPr marL="514350" indent="-514350" eaLnBrk="1" hangingPunct="1">
              <a:buFont typeface="+mj-lt"/>
              <a:buAutoNum type="arabicPeriod"/>
              <a:defRPr/>
            </a:pPr>
            <a:r>
              <a:rPr lang="en-US" sz="2400" dirty="0"/>
              <a:t>is used by children to meet their needs.</a:t>
            </a:r>
          </a:p>
          <a:p>
            <a:endParaRPr lang="en-US" dirty="0"/>
          </a:p>
        </p:txBody>
      </p:sp>
      <p:sp>
        <p:nvSpPr>
          <p:cNvPr id="11" name="Slide Number Placeholder 3"/>
          <p:cNvSpPr>
            <a:spLocks noGrp="1"/>
          </p:cNvSpPr>
          <p:nvPr>
            <p:ph type="sldNum" sz="quarter" idx="11"/>
          </p:nvPr>
        </p:nvSpPr>
        <p:spPr>
          <a:prstGeom prst="rect">
            <a:avLst/>
          </a:prstGeom>
        </p:spPr>
        <p:txBody>
          <a:bodyPr/>
          <a:lstStyle/>
          <a:p>
            <a:fld id="{00C70477-1DB7-4F2F-9D59-9A89482A6D63}" type="slidenum">
              <a:rPr lang="en-US"/>
              <a:pPr/>
              <a:t>45</a:t>
            </a:fld>
            <a:endParaRPr lang="en-US" dirty="0"/>
          </a:p>
        </p:txBody>
      </p:sp>
      <p:pic>
        <p:nvPicPr>
          <p:cNvPr id="14" name="Picture 6" descr="http://answers2questionsofawoman.com/wp-content/uploads/2013/01/Temper-Tantrum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448470"/>
            <a:ext cx="2028825" cy="1409700"/>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4" descr="http://aap.uchc.edu/images/photo_faq.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009900"/>
            <a:ext cx="2497138" cy="1065213"/>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0" descr="http://www.slate.com/content/dam/slate/articles/double_x/the_kids/2014/03/140326_KIDS_DiversePlayground.jpg.CROP.promo-mediumlar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450980"/>
            <a:ext cx="2403475" cy="1714500"/>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2" descr="http://blog.activityhero.com/wp-content/uploads/2013/05/garde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5802" y="3352800"/>
            <a:ext cx="2465388" cy="1636713"/>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8" descr="http://blackandmarriedwithkids.com/wp-content/uploads/2013/03/8-year-old-handcuffe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228600"/>
            <a:ext cx="2287588" cy="1138238"/>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9128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372600" cy="914400"/>
          </a:xfrm>
        </p:spPr>
        <p:txBody>
          <a:bodyPr/>
          <a:lstStyle/>
          <a:p>
            <a:pPr algn="ctr"/>
            <a:r>
              <a:rPr lang="en-US" dirty="0">
                <a:solidFill>
                  <a:srgbClr val="000000"/>
                </a:solidFill>
              </a:rPr>
              <a:t>  </a:t>
            </a:r>
            <a:r>
              <a:rPr lang="en-US" dirty="0"/>
              <a:t>Criteria for Behavior</a:t>
            </a:r>
          </a:p>
        </p:txBody>
      </p:sp>
      <p:sp>
        <p:nvSpPr>
          <p:cNvPr id="3" name="Content Placeholder 2"/>
          <p:cNvSpPr>
            <a:spLocks noGrp="1"/>
          </p:cNvSpPr>
          <p:nvPr>
            <p:ph idx="1"/>
          </p:nvPr>
        </p:nvSpPr>
        <p:spPr>
          <a:xfrm>
            <a:off x="152400" y="1143000"/>
            <a:ext cx="8839200" cy="4800600"/>
          </a:xfrm>
        </p:spPr>
        <p:txBody>
          <a:bodyPr/>
          <a:lstStyle/>
          <a:p>
            <a:pPr eaLnBrk="1" hangingPunct="1"/>
            <a:endParaRPr lang="en-US" altLang="en-US" sz="1000" dirty="0"/>
          </a:p>
          <a:p>
            <a:pPr eaLnBrk="1" hangingPunct="1"/>
            <a:r>
              <a:rPr lang="en-US" altLang="en-US" sz="2600" dirty="0"/>
              <a:t>Observable</a:t>
            </a:r>
          </a:p>
          <a:p>
            <a:pPr eaLnBrk="1" hangingPunct="1"/>
            <a:endParaRPr lang="en-US" altLang="en-US" dirty="0"/>
          </a:p>
          <a:p>
            <a:pPr eaLnBrk="1" hangingPunct="1"/>
            <a:endParaRPr lang="en-US" altLang="en-US" dirty="0"/>
          </a:p>
          <a:p>
            <a:pPr eaLnBrk="1" hangingPunct="1"/>
            <a:r>
              <a:rPr lang="en-US" altLang="en-US" sz="2600" dirty="0"/>
              <a:t>Definable</a:t>
            </a:r>
          </a:p>
          <a:p>
            <a:pPr eaLnBrk="1" hangingPunct="1"/>
            <a:endParaRPr lang="en-US" altLang="en-US" dirty="0"/>
          </a:p>
          <a:p>
            <a:pPr eaLnBrk="1" hangingPunct="1"/>
            <a:endParaRPr lang="en-US" altLang="en-US" dirty="0"/>
          </a:p>
          <a:p>
            <a:pPr eaLnBrk="1" hangingPunct="1"/>
            <a:r>
              <a:rPr lang="en-US" altLang="en-US" sz="2600" dirty="0"/>
              <a:t>Countable and measurable</a:t>
            </a:r>
          </a:p>
          <a:p>
            <a:endParaRPr lang="en-US"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46</a:t>
            </a:fld>
            <a:endParaRPr lang="en-US" dirty="0"/>
          </a:p>
        </p:txBody>
      </p:sp>
      <p:pic>
        <p:nvPicPr>
          <p:cNvPr id="5" name="Picture 5" descr="j04265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295400"/>
            <a:ext cx="1600200" cy="1066800"/>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6" descr="42-17759934">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0788" y="2739272"/>
            <a:ext cx="1573212" cy="1219200"/>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7" descr="http://www.englishclub.com/images/vocabulary/number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1199" y="4114800"/>
            <a:ext cx="1192213" cy="1398587"/>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descr="C:\Users\browns family\AppData\Local\Microsoft\Windows\Temporary Internet Files\Content.IE5\C40C44Y6\MC900021382[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6200" y="4114800"/>
            <a:ext cx="1181100" cy="1377950"/>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4866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Slide Number Placeholder 4"/>
          <p:cNvSpPr>
            <a:spLocks noGrp="1"/>
          </p:cNvSpPr>
          <p:nvPr>
            <p:ph type="sldNum" sz="quarter" idx="4294967295"/>
          </p:nvPr>
        </p:nvSpPr>
        <p:spPr>
          <a:xfrm>
            <a:off x="6934200" y="6172200"/>
            <a:ext cx="1905000" cy="457200"/>
          </a:xfrm>
          <a:prstGeom prst="rect">
            <a:avLst/>
          </a:prstGeom>
        </p:spPr>
        <p:txBody>
          <a:bodyPr/>
          <a:lstStyle/>
          <a:p>
            <a:fld id="{AE869D42-5005-4599-AEC0-00ECBC5BCE5B}" type="slidenum">
              <a:rPr lang="en-US"/>
              <a:pPr/>
              <a:t>47</a:t>
            </a:fld>
            <a:endParaRPr lang="en-US" dirty="0"/>
          </a:p>
        </p:txBody>
      </p:sp>
      <p:sp>
        <p:nvSpPr>
          <p:cNvPr id="261123" name="Rectangle 3"/>
          <p:cNvSpPr>
            <a:spLocks noGrp="1" noChangeArrowheads="1"/>
          </p:cNvSpPr>
          <p:nvPr>
            <p:ph type="title"/>
          </p:nvPr>
        </p:nvSpPr>
        <p:spPr>
          <a:xfrm>
            <a:off x="228600" y="228600"/>
            <a:ext cx="8382000" cy="838200"/>
          </a:xfrm>
        </p:spPr>
        <p:txBody>
          <a:bodyPr/>
          <a:lstStyle/>
          <a:p>
            <a:pPr algn="ctr"/>
            <a:r>
              <a:rPr lang="en-US" altLang="en-US" dirty="0"/>
              <a:t>Why Do Children Misbehave?</a:t>
            </a:r>
            <a:endParaRPr lang="en-US" dirty="0"/>
          </a:p>
        </p:txBody>
      </p:sp>
      <p:pic>
        <p:nvPicPr>
          <p:cNvPr id="11" name="Picture 8" descr="http://www.buncombe.k12.nc.us/cms/lib5/NC01000308/Centricity/Domain/52/discipline_chi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71600"/>
            <a:ext cx="1825625" cy="1217613"/>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2" descr="http://terrificparenting.com/images/tantrum-kid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048000"/>
            <a:ext cx="1800225" cy="2571750"/>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descr="http://cdn.sheknows.com/articles/2012/03/sarah_parenting/child-restauran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93736" y="1413219"/>
            <a:ext cx="1820863" cy="1219200"/>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4" descr="http://cdn.madamenoire.com/wp-content/uploads/2012/01/s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3657600"/>
            <a:ext cx="3319462" cy="1866900"/>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6" descr="http://content.everydayhealth.com/wte3.0/gcms/Fast-Ways-to-Stop-Bad-Behavior-articl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4494" y="1244240"/>
            <a:ext cx="1905000" cy="1905000"/>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687433"/>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iterate type="lt">
                                    <p:tmPct val="10000"/>
                                  </p:iterate>
                                  <p:childTnLst>
                                    <p:set>
                                      <p:cBhvr>
                                        <p:cTn id="6" dur="1" fill="hold">
                                          <p:stCondLst>
                                            <p:cond delay="0"/>
                                          </p:stCondLst>
                                        </p:cTn>
                                        <p:tgtEl>
                                          <p:spTgt spid="261123"/>
                                        </p:tgtEl>
                                        <p:attrNameLst>
                                          <p:attrName>style.visibility</p:attrName>
                                        </p:attrNameLst>
                                      </p:cBhvr>
                                      <p:to>
                                        <p:strVal val="visible"/>
                                      </p:to>
                                    </p:set>
                                    <p:anim calcmode="lin" valueType="num">
                                      <p:cBhvr additive="base">
                                        <p:cTn id="7" dur="800" fill="hold">
                                          <p:stCondLst>
                                            <p:cond delay="0"/>
                                          </p:stCondLst>
                                        </p:cTn>
                                        <p:tgtEl>
                                          <p:spTgt spid="261123"/>
                                        </p:tgtEl>
                                        <p:attrNameLst>
                                          <p:attrName>ppt_x</p:attrName>
                                        </p:attrNameLst>
                                      </p:cBhvr>
                                      <p:tavLst>
                                        <p:tav tm="0">
                                          <p:val>
                                            <p:strVal val="0-#ppt_w/2"/>
                                          </p:val>
                                        </p:tav>
                                        <p:tav tm="100000">
                                          <p:val>
                                            <p:strVal val="#ppt_x"/>
                                          </p:val>
                                        </p:tav>
                                      </p:tavLst>
                                    </p:anim>
                                    <p:anim calcmode="lin" valueType="num">
                                      <p:cBhvr additive="base">
                                        <p:cTn id="8" dur="800" fill="hold">
                                          <p:stCondLst>
                                            <p:cond delay="0"/>
                                          </p:stCondLst>
                                        </p:cTn>
                                        <p:tgtEl>
                                          <p:spTgt spid="2611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5" name="Rectangle 3"/>
          <p:cNvSpPr>
            <a:spLocks noGrp="1" noChangeArrowheads="1"/>
          </p:cNvSpPr>
          <p:nvPr>
            <p:ph type="title"/>
          </p:nvPr>
        </p:nvSpPr>
        <p:spPr>
          <a:xfrm>
            <a:off x="228600" y="228600"/>
            <a:ext cx="8610600" cy="990600"/>
          </a:xfrm>
        </p:spPr>
        <p:txBody>
          <a:bodyPr/>
          <a:lstStyle/>
          <a:p>
            <a:pPr algn="ctr"/>
            <a:r>
              <a:rPr lang="en-US" altLang="en-US" dirty="0"/>
              <a:t>Behavior </a:t>
            </a:r>
            <a:endParaRPr lang="en-US" dirty="0"/>
          </a:p>
        </p:txBody>
      </p:sp>
      <p:sp>
        <p:nvSpPr>
          <p:cNvPr id="3" name="Content Placeholder 2"/>
          <p:cNvSpPr>
            <a:spLocks noGrp="1"/>
          </p:cNvSpPr>
          <p:nvPr>
            <p:ph idx="1"/>
          </p:nvPr>
        </p:nvSpPr>
        <p:spPr>
          <a:xfrm>
            <a:off x="228600" y="1143000"/>
            <a:ext cx="8610600" cy="4724400"/>
          </a:xfrm>
        </p:spPr>
        <p:txBody>
          <a:bodyPr/>
          <a:lstStyle/>
          <a:p>
            <a:pPr marL="514350" indent="-514350" eaLnBrk="1" hangingPunct="1">
              <a:buFont typeface="+mj-lt"/>
              <a:buAutoNum type="arabicPeriod"/>
              <a:defRPr/>
            </a:pPr>
            <a:r>
              <a:rPr lang="en-US" sz="2400" dirty="0"/>
              <a:t>is communication.</a:t>
            </a:r>
          </a:p>
          <a:p>
            <a:pPr marL="514350" indent="-514350" eaLnBrk="1" hangingPunct="1">
              <a:buFont typeface="+mj-lt"/>
              <a:buAutoNum type="arabicPeriod"/>
              <a:defRPr/>
            </a:pPr>
            <a:r>
              <a:rPr lang="en-US" sz="2400" dirty="0"/>
              <a:t>is learned and serves a specific purpose.</a:t>
            </a:r>
          </a:p>
          <a:p>
            <a:pPr marL="514350" indent="-514350" eaLnBrk="1" hangingPunct="1">
              <a:buFont typeface="+mj-lt"/>
              <a:buAutoNum type="arabicPeriod"/>
              <a:defRPr/>
            </a:pPr>
            <a:r>
              <a:rPr lang="en-US" sz="2400" dirty="0"/>
              <a:t>is related to the context in which it occurs.</a:t>
            </a:r>
          </a:p>
          <a:p>
            <a:pPr marL="514350" indent="-514350" eaLnBrk="1" hangingPunct="1">
              <a:buFont typeface="+mj-lt"/>
              <a:buAutoNum type="arabicPeriod"/>
              <a:defRPr/>
            </a:pPr>
            <a:r>
              <a:rPr lang="en-US" sz="2400" dirty="0"/>
              <a:t>is used by children to meet their needs.</a:t>
            </a:r>
          </a:p>
          <a:p>
            <a:endParaRPr lang="en-US" dirty="0"/>
          </a:p>
        </p:txBody>
      </p:sp>
      <p:sp>
        <p:nvSpPr>
          <p:cNvPr id="11" name="Slide Number Placeholder 3"/>
          <p:cNvSpPr>
            <a:spLocks noGrp="1"/>
          </p:cNvSpPr>
          <p:nvPr>
            <p:ph type="sldNum" sz="quarter" idx="11"/>
          </p:nvPr>
        </p:nvSpPr>
        <p:spPr>
          <a:prstGeom prst="rect">
            <a:avLst/>
          </a:prstGeom>
        </p:spPr>
        <p:txBody>
          <a:bodyPr/>
          <a:lstStyle/>
          <a:p>
            <a:fld id="{00C70477-1DB7-4F2F-9D59-9A89482A6D63}" type="slidenum">
              <a:rPr lang="en-US"/>
              <a:pPr/>
              <a:t>48</a:t>
            </a:fld>
            <a:endParaRPr lang="en-US" dirty="0"/>
          </a:p>
        </p:txBody>
      </p:sp>
      <p:pic>
        <p:nvPicPr>
          <p:cNvPr id="14" name="Picture 6" descr="http://answers2questionsofawoman.com/wp-content/uploads/2013/01/Temper-Tantrum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448470"/>
            <a:ext cx="2028825" cy="1409700"/>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4" descr="http://aap.uchc.edu/images/photo_faq.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009900"/>
            <a:ext cx="2497138" cy="1065213"/>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0" descr="http://www.slate.com/content/dam/slate/articles/double_x/the_kids/2014/03/140326_KIDS_DiversePlayground.jpg.CROP.promo-mediumlar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450980"/>
            <a:ext cx="2403475" cy="1714500"/>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2" descr="http://blog.activityhero.com/wp-content/uploads/2013/05/garde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5802" y="3352800"/>
            <a:ext cx="2465388" cy="1636713"/>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8" descr="http://blackandmarriedwithkids.com/wp-content/uploads/2013/03/8-year-old-handcuffe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228600"/>
            <a:ext cx="2287588" cy="1138238"/>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512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1219200"/>
          </a:xfrm>
        </p:spPr>
        <p:txBody>
          <a:bodyPr/>
          <a:lstStyle/>
          <a:p>
            <a:pPr algn="ctr"/>
            <a:r>
              <a:rPr lang="en-US" altLang="en-US" dirty="0"/>
              <a:t>Activity:</a:t>
            </a:r>
            <a:br>
              <a:rPr lang="en-US" altLang="en-US" dirty="0"/>
            </a:br>
            <a:r>
              <a:rPr lang="en-US" altLang="en-US" dirty="0"/>
              <a:t>Characteristics of Behavior</a:t>
            </a:r>
            <a:endParaRPr lang="en-US" dirty="0"/>
          </a:p>
        </p:txBody>
      </p:sp>
      <p:sp>
        <p:nvSpPr>
          <p:cNvPr id="3" name="Content Placeholder 2"/>
          <p:cNvSpPr>
            <a:spLocks noGrp="1"/>
          </p:cNvSpPr>
          <p:nvPr>
            <p:ph idx="1"/>
          </p:nvPr>
        </p:nvSpPr>
        <p:spPr>
          <a:xfrm>
            <a:off x="152400" y="1600200"/>
            <a:ext cx="8686800" cy="4648200"/>
          </a:xfrm>
        </p:spPr>
        <p:txBody>
          <a:bodyPr/>
          <a:lstStyle/>
          <a:p>
            <a:pPr marL="0" indent="0">
              <a:buNone/>
            </a:pPr>
            <a:endParaRPr lang="en-US" sz="1000" b="1" dirty="0"/>
          </a:p>
          <a:p>
            <a:pPr marL="0" indent="0">
              <a:buNone/>
            </a:pPr>
            <a:r>
              <a:rPr lang="en-US" sz="2600" dirty="0"/>
              <a:t>Identify behaviors and non-behaviors </a:t>
            </a:r>
          </a:p>
          <a:p>
            <a:pPr marL="0" indent="0">
              <a:buNone/>
            </a:pPr>
            <a:endParaRPr lang="en-US" sz="2400"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49</a:t>
            </a:fld>
            <a:endParaRPr lang="en-US" dirty="0"/>
          </a:p>
        </p:txBody>
      </p:sp>
      <p:pic>
        <p:nvPicPr>
          <p:cNvPr id="6" name="Picture 5" descr="Image result for classroom behavior"/>
          <p:cNvPicPr/>
          <p:nvPr/>
        </p:nvPicPr>
        <p:blipFill>
          <a:blip r:embed="rId3">
            <a:extLst>
              <a:ext uri="{28A0092B-C50C-407E-A947-70E740481C1C}">
                <a14:useLocalDpi xmlns:a14="http://schemas.microsoft.com/office/drawing/2010/main" val="0"/>
              </a:ext>
            </a:extLst>
          </a:blip>
          <a:srcRect/>
          <a:stretch>
            <a:fillRect/>
          </a:stretch>
        </p:blipFill>
        <p:spPr bwMode="auto">
          <a:xfrm>
            <a:off x="457200" y="2514600"/>
            <a:ext cx="3505200" cy="2590800"/>
          </a:xfrm>
          <a:prstGeom prst="rect">
            <a:avLst/>
          </a:prstGeom>
          <a:noFill/>
          <a:ln w="28575">
            <a:solidFill>
              <a:schemeClr val="tx2"/>
            </a:solidFill>
          </a:ln>
        </p:spPr>
      </p:pic>
      <p:pic>
        <p:nvPicPr>
          <p:cNvPr id="7" name="Picture 6" descr="Image result for pictures of good classroom behavi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1408" y="3048000"/>
            <a:ext cx="3581400" cy="2438400"/>
          </a:xfrm>
          <a:prstGeom prst="rect">
            <a:avLst/>
          </a:prstGeom>
          <a:noFill/>
          <a:ln w="28575">
            <a:solidFill>
              <a:schemeClr val="tx2"/>
            </a:solidFill>
          </a:ln>
        </p:spPr>
      </p:pic>
    </p:spTree>
    <p:extLst>
      <p:ext uri="{BB962C8B-B14F-4D97-AF65-F5344CB8AC3E}">
        <p14:creationId xmlns:p14="http://schemas.microsoft.com/office/powerpoint/2010/main" val="3276086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838200"/>
          </a:xfrm>
        </p:spPr>
        <p:txBody>
          <a:bodyPr/>
          <a:lstStyle/>
          <a:p>
            <a:pPr algn="ctr"/>
            <a:r>
              <a:rPr lang="en-US" dirty="0"/>
              <a:t>It all starts here!</a:t>
            </a:r>
            <a:endParaRPr lang="en-US" b="1" dirty="0">
              <a:solidFill>
                <a:srgbClr val="000000"/>
              </a:solidFill>
            </a:endParaRP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5</a:t>
            </a:fld>
            <a:endParaRPr lang="en-US" dirty="0"/>
          </a:p>
        </p:txBody>
      </p:sp>
      <p:pic>
        <p:nvPicPr>
          <p:cNvPr id="5" name="Content Placeholder 3" descr="Image result for family"/>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 y="1102995"/>
            <a:ext cx="2095500" cy="1394460"/>
          </a:xfrm>
          <a:prstGeom prst="rect">
            <a:avLst/>
          </a:prstGeom>
          <a:noFill/>
          <a:ln w="28575">
            <a:solidFill>
              <a:schemeClr val="tx2"/>
            </a:solidFill>
          </a:ln>
        </p:spPr>
      </p:pic>
      <p:pic>
        <p:nvPicPr>
          <p:cNvPr id="6" name="Picture 18" descr="Image result for single parent famil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2907200"/>
            <a:ext cx="2009774" cy="1007758"/>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pic>
        <p:nvPicPr>
          <p:cNvPr id="7" name="Picture 6" descr="Image result for single parent family"/>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4521873"/>
            <a:ext cx="1409491" cy="1013196"/>
          </a:xfrm>
          <a:prstGeom prst="rect">
            <a:avLst/>
          </a:prstGeom>
          <a:noFill/>
          <a:ln w="28575">
            <a:solidFill>
              <a:schemeClr val="tx2"/>
            </a:solidFill>
          </a:ln>
        </p:spPr>
      </p:pic>
      <p:pic>
        <p:nvPicPr>
          <p:cNvPr id="8" name="Picture 16" descr="soha-famil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50763" y="1010325"/>
            <a:ext cx="2122920" cy="1414192"/>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pic>
        <p:nvPicPr>
          <p:cNvPr id="9" name="Picture 12"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57600" y="2796935"/>
            <a:ext cx="2453238" cy="1228288"/>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pic>
        <p:nvPicPr>
          <p:cNvPr id="10" name="Picture 4" descr="Image result for famil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8085" y="4338454"/>
            <a:ext cx="2140458" cy="1380033"/>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pic>
        <p:nvPicPr>
          <p:cNvPr id="11" name="Picture 2" descr="Image result for famil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99834" y="1066800"/>
            <a:ext cx="2200275" cy="1466850"/>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pic>
        <p:nvPicPr>
          <p:cNvPr id="12" name="Picture 14" descr="Image result for famil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36438" y="2907200"/>
            <a:ext cx="1905749" cy="1269561"/>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pic>
        <p:nvPicPr>
          <p:cNvPr id="13" name="Picture 10" descr="Image result for famil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10838" y="4492252"/>
            <a:ext cx="1885950" cy="1258443"/>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4931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1066800"/>
          </a:xfrm>
        </p:spPr>
        <p:txBody>
          <a:bodyPr/>
          <a:lstStyle/>
          <a:p>
            <a:pPr algn="ctr"/>
            <a:r>
              <a:rPr lang="en-US" altLang="en-US" dirty="0"/>
              <a:t>What is Anti-social Behavior?</a:t>
            </a:r>
            <a:endParaRPr lang="en-US"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50</a:t>
            </a:fld>
            <a:endParaRPr lang="en-US" dirty="0"/>
          </a:p>
        </p:txBody>
      </p:sp>
      <p:pic>
        <p:nvPicPr>
          <p:cNvPr id="5" name="Picture 6" descr="http://www.youngsocialinnovators.ie/images/projects/O_Fiaich_College,_Dundalk_-_Its_TIME_to_stop_Anti_Social_Behaviour_(3).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47800" y="1371600"/>
            <a:ext cx="6302325" cy="4206240"/>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7606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609600"/>
          </a:xfrm>
        </p:spPr>
        <p:txBody>
          <a:bodyPr/>
          <a:lstStyle/>
          <a:p>
            <a:pPr algn="ctr"/>
            <a:r>
              <a:rPr lang="en-US" altLang="en-US" dirty="0"/>
              <a:t>Antisocial Behavior Is…</a:t>
            </a:r>
            <a:endParaRPr lang="en-US" dirty="0"/>
          </a:p>
        </p:txBody>
      </p:sp>
      <p:sp>
        <p:nvSpPr>
          <p:cNvPr id="3" name="Content Placeholder 2"/>
          <p:cNvSpPr>
            <a:spLocks noGrp="1"/>
          </p:cNvSpPr>
          <p:nvPr>
            <p:ph idx="1"/>
          </p:nvPr>
        </p:nvSpPr>
        <p:spPr>
          <a:xfrm>
            <a:off x="152400" y="990600"/>
            <a:ext cx="8839200" cy="4876800"/>
          </a:xfrm>
        </p:spPr>
        <p:txBody>
          <a:bodyPr/>
          <a:lstStyle/>
          <a:p>
            <a:pPr marL="0" indent="0">
              <a:buNone/>
            </a:pPr>
            <a:r>
              <a:rPr lang="en-US" altLang="en-US" sz="2000" dirty="0"/>
              <a:t>…a </a:t>
            </a:r>
            <a:r>
              <a:rPr lang="en-US" altLang="en-US" sz="2000" dirty="0">
                <a:solidFill>
                  <a:srgbClr val="C00000"/>
                </a:solidFill>
              </a:rPr>
              <a:t>recurrent pattern </a:t>
            </a:r>
            <a:r>
              <a:rPr lang="en-US" altLang="en-US" sz="2000" dirty="0"/>
              <a:t>of negativistic, defiant, disobedient, and hostile behavior towards authority figures </a:t>
            </a:r>
            <a:r>
              <a:rPr lang="en-US" altLang="en-US" sz="2000" dirty="0">
                <a:solidFill>
                  <a:srgbClr val="C00000"/>
                </a:solidFill>
              </a:rPr>
              <a:t>that persists for at least six months </a:t>
            </a:r>
            <a:r>
              <a:rPr lang="en-US" altLang="en-US" sz="2000" dirty="0"/>
              <a:t>and is characterized by the frequent occurrence of </a:t>
            </a:r>
            <a:r>
              <a:rPr lang="en-US" altLang="en-US" sz="2000" dirty="0">
                <a:solidFill>
                  <a:srgbClr val="C00000"/>
                </a:solidFill>
              </a:rPr>
              <a:t>at least four </a:t>
            </a:r>
            <a:r>
              <a:rPr lang="en-US" altLang="en-US" sz="2000" dirty="0"/>
              <a:t>of the following behaviors:</a:t>
            </a:r>
          </a:p>
          <a:p>
            <a:pPr marL="0" indent="0">
              <a:buNone/>
            </a:pPr>
            <a:endParaRPr lang="en-US" altLang="en-US" sz="500" dirty="0"/>
          </a:p>
          <a:p>
            <a:pPr>
              <a:spcBef>
                <a:spcPct val="0"/>
              </a:spcBef>
              <a:buClrTx/>
            </a:pPr>
            <a:r>
              <a:rPr lang="en-US" altLang="en-US" sz="2000" dirty="0"/>
              <a:t>losing temper</a:t>
            </a:r>
          </a:p>
          <a:p>
            <a:pPr>
              <a:spcBef>
                <a:spcPct val="0"/>
              </a:spcBef>
              <a:buClrTx/>
            </a:pPr>
            <a:endParaRPr lang="en-US" altLang="en-US" sz="500" dirty="0"/>
          </a:p>
          <a:p>
            <a:pPr>
              <a:spcBef>
                <a:spcPct val="0"/>
              </a:spcBef>
              <a:buClrTx/>
            </a:pPr>
            <a:r>
              <a:rPr lang="en-US" altLang="en-US" sz="2000" dirty="0"/>
              <a:t>arguing with adults</a:t>
            </a:r>
          </a:p>
          <a:p>
            <a:pPr>
              <a:spcBef>
                <a:spcPct val="0"/>
              </a:spcBef>
              <a:buClrTx/>
            </a:pPr>
            <a:endParaRPr lang="en-US" altLang="en-US" sz="500" dirty="0"/>
          </a:p>
          <a:p>
            <a:pPr>
              <a:spcBef>
                <a:spcPct val="0"/>
              </a:spcBef>
              <a:buClrTx/>
            </a:pPr>
            <a:r>
              <a:rPr lang="en-US" altLang="en-US" sz="2000" dirty="0"/>
              <a:t>actively defying or refusing to comply with the requests or rules of  adults</a:t>
            </a:r>
          </a:p>
          <a:p>
            <a:pPr>
              <a:spcBef>
                <a:spcPct val="0"/>
              </a:spcBef>
              <a:buClrTx/>
            </a:pPr>
            <a:endParaRPr lang="en-US" altLang="en-US" sz="500" dirty="0"/>
          </a:p>
          <a:p>
            <a:pPr>
              <a:spcBef>
                <a:spcPct val="0"/>
              </a:spcBef>
              <a:buClrTx/>
            </a:pPr>
            <a:r>
              <a:rPr lang="en-US" altLang="en-US" sz="2000" dirty="0"/>
              <a:t>deliberately doing things that will annoy other people</a:t>
            </a:r>
          </a:p>
          <a:p>
            <a:pPr>
              <a:spcBef>
                <a:spcPct val="0"/>
              </a:spcBef>
              <a:buClrTx/>
            </a:pPr>
            <a:endParaRPr lang="en-US" altLang="en-US" sz="500" dirty="0"/>
          </a:p>
          <a:p>
            <a:pPr>
              <a:spcBef>
                <a:spcPct val="0"/>
              </a:spcBef>
              <a:buClrTx/>
            </a:pPr>
            <a:r>
              <a:rPr lang="en-US" altLang="en-US" sz="2000" dirty="0"/>
              <a:t>blaming others for his or  her own mistakes and misbehaviors</a:t>
            </a:r>
          </a:p>
          <a:p>
            <a:pPr>
              <a:spcBef>
                <a:spcPct val="0"/>
              </a:spcBef>
              <a:buClrTx/>
            </a:pPr>
            <a:endParaRPr lang="en-US" altLang="en-US" sz="500" dirty="0"/>
          </a:p>
          <a:p>
            <a:pPr>
              <a:spcBef>
                <a:spcPct val="0"/>
              </a:spcBef>
              <a:buClrTx/>
            </a:pPr>
            <a:r>
              <a:rPr lang="en-US" altLang="en-US" sz="2000" dirty="0"/>
              <a:t>being touchy or easily annoyed by others</a:t>
            </a:r>
          </a:p>
          <a:p>
            <a:pPr>
              <a:spcBef>
                <a:spcPct val="0"/>
              </a:spcBef>
              <a:buClrTx/>
            </a:pPr>
            <a:endParaRPr lang="en-US" altLang="en-US" sz="500" dirty="0"/>
          </a:p>
          <a:p>
            <a:pPr>
              <a:spcBef>
                <a:spcPct val="0"/>
              </a:spcBef>
              <a:buClrTx/>
            </a:pPr>
            <a:r>
              <a:rPr lang="en-US" altLang="en-US" sz="2000" dirty="0"/>
              <a:t>being angry or resentful being spiteful or vindictive</a:t>
            </a:r>
          </a:p>
          <a:p>
            <a:pPr marL="0" indent="0">
              <a:spcBef>
                <a:spcPct val="0"/>
              </a:spcBef>
              <a:buClrTx/>
              <a:buNone/>
            </a:pPr>
            <a:endParaRPr lang="en-US" altLang="en-US" sz="1000" dirty="0"/>
          </a:p>
          <a:p>
            <a:pPr>
              <a:spcBef>
                <a:spcPct val="0"/>
              </a:spcBef>
              <a:buClrTx/>
            </a:pPr>
            <a:endParaRPr lang="en-US" altLang="en-US" sz="500" dirty="0"/>
          </a:p>
          <a:p>
            <a:pPr algn="r">
              <a:spcBef>
                <a:spcPct val="0"/>
              </a:spcBef>
              <a:buClrTx/>
              <a:buFontTx/>
              <a:buNone/>
            </a:pPr>
            <a:r>
              <a:rPr lang="en-US" altLang="en-US" sz="1800" i="1" u="sng" dirty="0">
                <a:latin typeface="Times"/>
              </a:rPr>
              <a:t>DSM-IV </a:t>
            </a:r>
            <a:r>
              <a:rPr lang="en-US" altLang="en-US" sz="1800" i="1" dirty="0">
                <a:latin typeface="Times"/>
              </a:rPr>
              <a:t>(4</a:t>
            </a:r>
            <a:r>
              <a:rPr lang="en-US" altLang="en-US" sz="1800" i="1" baseline="30000" dirty="0">
                <a:latin typeface="Times"/>
              </a:rPr>
              <a:t>th</a:t>
            </a:r>
            <a:r>
              <a:rPr lang="en-US" altLang="en-US" sz="1800" i="1" dirty="0">
                <a:latin typeface="Times"/>
              </a:rPr>
              <a:t> edition of the </a:t>
            </a:r>
            <a:r>
              <a:rPr lang="en-US" altLang="en-US" sz="1800" i="1" u="sng" dirty="0">
                <a:latin typeface="Times"/>
              </a:rPr>
              <a:t>Diagnostic and Statistical Manual of Mental Disorders</a:t>
            </a:r>
            <a:endParaRPr lang="en-US" altLang="en-US" sz="1800" dirty="0">
              <a:latin typeface="Times"/>
            </a:endParaRPr>
          </a:p>
          <a:p>
            <a:endParaRPr lang="en-US" sz="2400"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51</a:t>
            </a:fld>
            <a:endParaRPr lang="en-US" dirty="0"/>
          </a:p>
        </p:txBody>
      </p:sp>
    </p:spTree>
    <p:extLst>
      <p:ext uri="{BB962C8B-B14F-4D97-AF65-F5344CB8AC3E}">
        <p14:creationId xmlns:p14="http://schemas.microsoft.com/office/powerpoint/2010/main" val="41408221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28600"/>
            <a:ext cx="8610600" cy="1447800"/>
          </a:xfrm>
        </p:spPr>
        <p:txBody>
          <a:bodyPr/>
          <a:lstStyle/>
          <a:p>
            <a:pPr algn="ctr"/>
            <a:r>
              <a:rPr lang="en-US" altLang="en-US" dirty="0"/>
              <a:t>Students with Antisocial Behavior Often: </a:t>
            </a:r>
            <a:endParaRPr lang="en-US" dirty="0"/>
          </a:p>
        </p:txBody>
      </p:sp>
      <p:sp>
        <p:nvSpPr>
          <p:cNvPr id="6" name="Content Placeholder 5"/>
          <p:cNvSpPr>
            <a:spLocks noGrp="1"/>
          </p:cNvSpPr>
          <p:nvPr>
            <p:ph idx="1"/>
          </p:nvPr>
        </p:nvSpPr>
        <p:spPr>
          <a:xfrm>
            <a:off x="152400" y="1600200"/>
            <a:ext cx="8839200" cy="4267200"/>
          </a:xfrm>
        </p:spPr>
        <p:txBody>
          <a:bodyPr/>
          <a:lstStyle/>
          <a:p>
            <a:pPr marL="0" indent="0">
              <a:buFontTx/>
              <a:buNone/>
              <a:defRPr/>
            </a:pPr>
            <a:r>
              <a:rPr lang="en-US" sz="2000" dirty="0"/>
              <a:t>Don’t know how to:</a:t>
            </a:r>
          </a:p>
          <a:p>
            <a:pPr marL="0" indent="0">
              <a:buFontTx/>
              <a:buNone/>
              <a:defRPr/>
            </a:pPr>
            <a:endParaRPr lang="en-US" sz="500" dirty="0"/>
          </a:p>
          <a:p>
            <a:pPr>
              <a:defRPr/>
            </a:pPr>
            <a:r>
              <a:rPr lang="en-US" sz="2000" dirty="0"/>
              <a:t>Solve problems</a:t>
            </a:r>
          </a:p>
          <a:p>
            <a:pPr>
              <a:defRPr/>
            </a:pPr>
            <a:endParaRPr lang="en-US" sz="500" dirty="0"/>
          </a:p>
          <a:p>
            <a:pPr>
              <a:defRPr/>
            </a:pPr>
            <a:r>
              <a:rPr lang="en-US" sz="2000" dirty="0"/>
              <a:t>Talk about their thoughts and feelings</a:t>
            </a:r>
          </a:p>
          <a:p>
            <a:pPr>
              <a:defRPr/>
            </a:pPr>
            <a:endParaRPr lang="en-US" sz="500" dirty="0"/>
          </a:p>
          <a:p>
            <a:pPr>
              <a:defRPr/>
            </a:pPr>
            <a:r>
              <a:rPr lang="en-US" sz="2000" dirty="0"/>
              <a:t>Manage their anger</a:t>
            </a:r>
          </a:p>
          <a:p>
            <a:pPr>
              <a:defRPr/>
            </a:pPr>
            <a:endParaRPr lang="en-US" sz="500" dirty="0"/>
          </a:p>
          <a:p>
            <a:pPr>
              <a:defRPr/>
            </a:pPr>
            <a:r>
              <a:rPr lang="en-US" sz="2000" dirty="0"/>
              <a:t>Build good relationships</a:t>
            </a:r>
          </a:p>
          <a:p>
            <a:pPr>
              <a:defRPr/>
            </a:pPr>
            <a:endParaRPr lang="en-US" sz="500" dirty="0"/>
          </a:p>
          <a:p>
            <a:pPr>
              <a:defRPr/>
            </a:pPr>
            <a:r>
              <a:rPr lang="en-US" sz="2000" dirty="0"/>
              <a:t>Use aggressive or disruptive behavior in order to get attention from other students or adults</a:t>
            </a:r>
          </a:p>
          <a:p>
            <a:pPr>
              <a:defRPr/>
            </a:pPr>
            <a:endParaRPr lang="en-US" sz="500" dirty="0"/>
          </a:p>
          <a:p>
            <a:pPr>
              <a:defRPr/>
            </a:pPr>
            <a:r>
              <a:rPr lang="en-US" sz="2000" dirty="0"/>
              <a:t>Have more trouble following directions given by adults</a:t>
            </a:r>
          </a:p>
          <a:p>
            <a:pPr>
              <a:defRPr/>
            </a:pPr>
            <a:endParaRPr lang="en-US" sz="500" dirty="0"/>
          </a:p>
          <a:p>
            <a:pPr>
              <a:defRPr/>
            </a:pPr>
            <a:r>
              <a:rPr lang="en-US" sz="2000" dirty="0"/>
              <a:t>Have problems on the playground, bus, in hallways, lunchrooms or libraries</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52</a:t>
            </a:fld>
            <a:endParaRPr lang="en-US" dirty="0"/>
          </a:p>
        </p:txBody>
      </p:sp>
    </p:spTree>
    <p:extLst>
      <p:ext uri="{BB962C8B-B14F-4D97-AF65-F5344CB8AC3E}">
        <p14:creationId xmlns:p14="http://schemas.microsoft.com/office/powerpoint/2010/main" val="7565897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685800"/>
          </a:xfrm>
        </p:spPr>
        <p:txBody>
          <a:bodyPr/>
          <a:lstStyle/>
          <a:p>
            <a:pPr algn="ctr"/>
            <a:r>
              <a:rPr lang="en-US" altLang="en-US" dirty="0"/>
              <a:t>Research says…</a:t>
            </a:r>
            <a:endParaRPr lang="en-US" dirty="0"/>
          </a:p>
        </p:txBody>
      </p:sp>
      <p:sp>
        <p:nvSpPr>
          <p:cNvPr id="3" name="Content Placeholder 2"/>
          <p:cNvSpPr>
            <a:spLocks noGrp="1"/>
          </p:cNvSpPr>
          <p:nvPr>
            <p:ph idx="1"/>
          </p:nvPr>
        </p:nvSpPr>
        <p:spPr>
          <a:xfrm>
            <a:off x="152400" y="1143000"/>
            <a:ext cx="8686800" cy="4724400"/>
          </a:xfrm>
        </p:spPr>
        <p:txBody>
          <a:bodyPr/>
          <a:lstStyle/>
          <a:p>
            <a:pPr marL="0" indent="0" eaLnBrk="1" hangingPunct="1">
              <a:lnSpc>
                <a:spcPct val="90000"/>
              </a:lnSpc>
              <a:buClr>
                <a:schemeClr val="accent2"/>
              </a:buClr>
              <a:buFontTx/>
              <a:buNone/>
              <a:defRPr/>
            </a:pPr>
            <a:endParaRPr lang="en-US" altLang="en-US" sz="1000" dirty="0"/>
          </a:p>
          <a:p>
            <a:pPr marL="0" indent="0" eaLnBrk="1" hangingPunct="1">
              <a:lnSpc>
                <a:spcPct val="90000"/>
              </a:lnSpc>
              <a:buClr>
                <a:schemeClr val="accent2"/>
              </a:buClr>
              <a:buFontTx/>
              <a:buNone/>
              <a:defRPr/>
            </a:pPr>
            <a:r>
              <a:rPr lang="en-US" altLang="en-US" sz="2200" dirty="0"/>
              <a:t>The </a:t>
            </a:r>
            <a:r>
              <a:rPr lang="en-US" altLang="en-US" sz="2200" dirty="0">
                <a:solidFill>
                  <a:srgbClr val="FF0000"/>
                </a:solidFill>
              </a:rPr>
              <a:t>causes </a:t>
            </a:r>
            <a:r>
              <a:rPr lang="en-US" altLang="en-US" sz="2200" dirty="0"/>
              <a:t>and developmental courses of antisocial behavior </a:t>
            </a:r>
            <a:r>
              <a:rPr lang="en-US" altLang="en-US" sz="2200" dirty="0">
                <a:solidFill>
                  <a:srgbClr val="FF0000"/>
                </a:solidFill>
              </a:rPr>
              <a:t>indicate</a:t>
            </a:r>
            <a:r>
              <a:rPr lang="en-US" altLang="en-US" sz="2200" dirty="0"/>
              <a:t> that the </a:t>
            </a:r>
            <a:r>
              <a:rPr lang="en-US" altLang="en-US" sz="2200" dirty="0">
                <a:solidFill>
                  <a:srgbClr val="FF0000"/>
                </a:solidFill>
              </a:rPr>
              <a:t>patterns </a:t>
            </a:r>
            <a:r>
              <a:rPr lang="en-US" altLang="en-US" sz="2200" dirty="0"/>
              <a:t>of antisocial behavior demonstrated at an early age </a:t>
            </a:r>
            <a:r>
              <a:rPr lang="en-US" altLang="en-US" sz="2200" dirty="0">
                <a:solidFill>
                  <a:srgbClr val="FF0000"/>
                </a:solidFill>
              </a:rPr>
              <a:t>predict</a:t>
            </a:r>
            <a:r>
              <a:rPr lang="en-US" altLang="en-US" sz="2200" dirty="0"/>
              <a:t> a host of negative, long-term outcomes… </a:t>
            </a:r>
          </a:p>
          <a:p>
            <a:pPr eaLnBrk="1" hangingPunct="1">
              <a:lnSpc>
                <a:spcPct val="90000"/>
              </a:lnSpc>
              <a:buClr>
                <a:schemeClr val="accent2"/>
              </a:buClr>
              <a:buFont typeface="Wingdings" pitchFamily="2" charset="2"/>
              <a:buChar char="§"/>
              <a:defRPr/>
            </a:pPr>
            <a:endParaRPr lang="en-US" altLang="en-US" sz="1000" dirty="0">
              <a:solidFill>
                <a:schemeClr val="accent2"/>
              </a:solidFill>
            </a:endParaRPr>
          </a:p>
          <a:p>
            <a:pPr marL="0" indent="0" eaLnBrk="1" hangingPunct="1">
              <a:lnSpc>
                <a:spcPct val="90000"/>
              </a:lnSpc>
              <a:buClr>
                <a:schemeClr val="accent2"/>
              </a:buClr>
              <a:buFontTx/>
              <a:buNone/>
              <a:defRPr/>
            </a:pPr>
            <a:r>
              <a:rPr lang="en-US" altLang="en-US" sz="2200" dirty="0"/>
              <a:t>Many of these patterns follow a predictable sequence, beginning in infancy and escalating as children grow older.</a:t>
            </a:r>
          </a:p>
          <a:p>
            <a:pPr marL="0" indent="0" algn="r" eaLnBrk="1" hangingPunct="1">
              <a:lnSpc>
                <a:spcPct val="90000"/>
              </a:lnSpc>
              <a:buClr>
                <a:schemeClr val="accent2"/>
              </a:buClr>
              <a:buFontTx/>
              <a:buNone/>
              <a:defRPr/>
            </a:pPr>
            <a:r>
              <a:rPr lang="en-US" altLang="en-US" sz="2200" dirty="0">
                <a:solidFill>
                  <a:schemeClr val="accent2"/>
                </a:solidFill>
              </a:rPr>
              <a:t>(Patterson, Reid, &amp; </a:t>
            </a:r>
            <a:r>
              <a:rPr lang="en-US" altLang="en-US" sz="2200" dirty="0" err="1">
                <a:solidFill>
                  <a:schemeClr val="accent2"/>
                </a:solidFill>
              </a:rPr>
              <a:t>Dishion</a:t>
            </a:r>
            <a:r>
              <a:rPr lang="en-US" altLang="en-US" sz="2200" dirty="0">
                <a:solidFill>
                  <a:schemeClr val="accent2"/>
                </a:solidFill>
              </a:rPr>
              <a:t>, 1992)</a:t>
            </a:r>
            <a:r>
              <a:rPr lang="en-US" altLang="en-US" sz="2400" dirty="0">
                <a:solidFill>
                  <a:schemeClr val="accent2"/>
                </a:solidFill>
              </a:rPr>
              <a:t>  </a:t>
            </a:r>
          </a:p>
          <a:p>
            <a:pPr algn="ctr" eaLnBrk="1" hangingPunct="1">
              <a:lnSpc>
                <a:spcPct val="90000"/>
              </a:lnSpc>
              <a:buClr>
                <a:schemeClr val="accent2"/>
              </a:buClr>
              <a:buFont typeface="Wingdings" pitchFamily="2" charset="2"/>
              <a:buNone/>
              <a:defRPr/>
            </a:pPr>
            <a:endParaRPr lang="en-US" altLang="en-US" sz="1000" dirty="0">
              <a:solidFill>
                <a:schemeClr val="accent2"/>
              </a:solidFill>
            </a:endParaRPr>
          </a:p>
          <a:p>
            <a:pPr algn="ctr" eaLnBrk="1" hangingPunct="1">
              <a:lnSpc>
                <a:spcPct val="90000"/>
              </a:lnSpc>
              <a:buClr>
                <a:schemeClr val="accent2"/>
              </a:buClr>
              <a:buFont typeface="Wingdings" pitchFamily="2" charset="2"/>
              <a:buNone/>
              <a:defRPr/>
            </a:pPr>
            <a:endParaRPr lang="en-US" altLang="en-US" sz="1000" dirty="0">
              <a:solidFill>
                <a:schemeClr val="accent2"/>
              </a:solidFill>
            </a:endParaRPr>
          </a:p>
          <a:p>
            <a:pPr marL="0" indent="0">
              <a:buFontTx/>
              <a:buNone/>
              <a:defRPr/>
            </a:pPr>
            <a:r>
              <a:rPr lang="en-US" sz="2200" dirty="0"/>
              <a:t>Interventions to address the soft signs of antisocial behavior, used in early childhood—</a:t>
            </a:r>
            <a:r>
              <a:rPr lang="en-US" sz="2200" i="1" dirty="0">
                <a:solidFill>
                  <a:srgbClr val="FF0000"/>
                </a:solidFill>
              </a:rPr>
              <a:t>sometimes as young as ages three or four</a:t>
            </a:r>
            <a:r>
              <a:rPr lang="en-US" sz="2200" i="1" dirty="0"/>
              <a:t>—</a:t>
            </a:r>
            <a:r>
              <a:rPr lang="en-US" sz="2200" dirty="0"/>
              <a:t>are more likely to prevent the development of more serious antisocial behavior.</a:t>
            </a:r>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53</a:t>
            </a:fld>
            <a:endParaRPr lang="en-US" dirty="0"/>
          </a:p>
        </p:txBody>
      </p:sp>
    </p:spTree>
    <p:extLst>
      <p:ext uri="{BB962C8B-B14F-4D97-AF65-F5344CB8AC3E}">
        <p14:creationId xmlns:p14="http://schemas.microsoft.com/office/powerpoint/2010/main" val="22627455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914400"/>
          </a:xfrm>
        </p:spPr>
        <p:txBody>
          <a:bodyPr/>
          <a:lstStyle/>
          <a:p>
            <a:pPr algn="ctr"/>
            <a:r>
              <a:rPr lang="en-US" altLang="en-US" dirty="0"/>
              <a:t>Research  says…</a:t>
            </a:r>
            <a:endParaRPr lang="en-US" dirty="0"/>
          </a:p>
        </p:txBody>
      </p:sp>
      <p:sp>
        <p:nvSpPr>
          <p:cNvPr id="3" name="Content Placeholder 2"/>
          <p:cNvSpPr>
            <a:spLocks noGrp="1"/>
          </p:cNvSpPr>
          <p:nvPr>
            <p:ph idx="1"/>
          </p:nvPr>
        </p:nvSpPr>
        <p:spPr>
          <a:xfrm>
            <a:off x="228600" y="1143000"/>
            <a:ext cx="8610600" cy="4724400"/>
          </a:xfrm>
        </p:spPr>
        <p:txBody>
          <a:bodyPr/>
          <a:lstStyle/>
          <a:p>
            <a:pPr marL="0" indent="0">
              <a:buNone/>
            </a:pPr>
            <a:r>
              <a:rPr lang="en-US" altLang="en-US" sz="2400" dirty="0"/>
              <a:t>Walker and others have found that it is </a:t>
            </a:r>
            <a:r>
              <a:rPr lang="en-US" altLang="en-US" sz="2400" i="1" dirty="0"/>
              <a:t>vitally important that aggressive intervention of antisocial behavior take place before the age of 8.</a:t>
            </a:r>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54</a:t>
            </a:fld>
            <a:endParaRPr lang="en-US" dirty="0"/>
          </a:p>
        </p:txBody>
      </p:sp>
      <p:pic>
        <p:nvPicPr>
          <p:cNvPr id="6" name="Picture 8" descr="http://i.huffpost.com/gen/1013263/images/o-TANTRUMS-TODDLERS-faceboo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84" y="2521302"/>
            <a:ext cx="2057400" cy="2082800"/>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http://www.tellyouall.com/wp-content/uploads/2015/04/child-temper-tantru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8062" y="2496319"/>
            <a:ext cx="1971675" cy="2560638"/>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5" descr=" photo bad-kid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6953" y="2496319"/>
            <a:ext cx="2386013" cy="2082800"/>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52400" y="5334000"/>
            <a:ext cx="8763000" cy="461665"/>
          </a:xfrm>
          <a:prstGeom prst="rect">
            <a:avLst/>
          </a:prstGeom>
        </p:spPr>
        <p:txBody>
          <a:bodyPr wrap="square">
            <a:spAutoFit/>
          </a:bodyPr>
          <a:lstStyle/>
          <a:p>
            <a:pPr>
              <a:buClr>
                <a:schemeClr val="accent2"/>
              </a:buClr>
              <a:defRPr/>
            </a:pPr>
            <a:r>
              <a:rPr lang="en-US" altLang="en-US" sz="2400" i="1" dirty="0"/>
              <a:t>At that point, it becomes durable and stable.</a:t>
            </a:r>
          </a:p>
        </p:txBody>
      </p:sp>
    </p:spTree>
    <p:extLst>
      <p:ext uri="{BB962C8B-B14F-4D97-AF65-F5344CB8AC3E}">
        <p14:creationId xmlns:p14="http://schemas.microsoft.com/office/powerpoint/2010/main" val="20370603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55</a:t>
            </a:fld>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394" y="685800"/>
            <a:ext cx="8743008" cy="4678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62565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609600"/>
          </a:xfrm>
        </p:spPr>
        <p:txBody>
          <a:bodyPr/>
          <a:lstStyle/>
          <a:p>
            <a:pPr algn="ctr"/>
            <a:r>
              <a:rPr lang="en-US" altLang="en-US" dirty="0"/>
              <a:t>Social Skills Training</a:t>
            </a:r>
            <a:endParaRPr lang="en-US" dirty="0"/>
          </a:p>
        </p:txBody>
      </p:sp>
      <p:sp>
        <p:nvSpPr>
          <p:cNvPr id="3" name="Content Placeholder 2"/>
          <p:cNvSpPr>
            <a:spLocks noGrp="1"/>
          </p:cNvSpPr>
          <p:nvPr>
            <p:ph idx="1"/>
          </p:nvPr>
        </p:nvSpPr>
        <p:spPr>
          <a:xfrm>
            <a:off x="228600" y="1143000"/>
            <a:ext cx="8610600" cy="4724400"/>
          </a:xfrm>
        </p:spPr>
        <p:txBody>
          <a:bodyPr/>
          <a:lstStyle/>
          <a:p>
            <a:pPr marL="0" indent="0" algn="ctr">
              <a:buNone/>
            </a:pPr>
            <a:r>
              <a:rPr lang="en-US" altLang="en-US" sz="2200" dirty="0"/>
              <a:t>“Situation specific, learned behaviors that contribute to an individual’s overall functioning in society”</a:t>
            </a:r>
          </a:p>
          <a:p>
            <a:pPr marL="0" indent="0" algn="ctr">
              <a:buNone/>
            </a:pPr>
            <a:endParaRPr lang="en-US" altLang="en-US" sz="2000" dirty="0"/>
          </a:p>
          <a:p>
            <a:pPr marL="0" indent="0">
              <a:buNone/>
            </a:pPr>
            <a:r>
              <a:rPr lang="en-US" altLang="en-US" sz="2400" dirty="0"/>
              <a:t>			</a:t>
            </a:r>
            <a:r>
              <a:rPr lang="en-US" altLang="en-US" sz="2200" dirty="0"/>
              <a:t>Social skills training has proven to 				be effective in teaching children to 				use appropriate behaviors 					(Zaragoza, Vaughn, and McIntosh, 				1991).</a:t>
            </a:r>
          </a:p>
          <a:p>
            <a:pPr marL="0" indent="0">
              <a:buNone/>
            </a:pPr>
            <a:endParaRPr lang="en-US" altLang="en-US" sz="2400" dirty="0"/>
          </a:p>
          <a:p>
            <a:pPr marL="0" indent="0">
              <a:buNone/>
            </a:pPr>
            <a:r>
              <a:rPr lang="en-US" altLang="en-US" sz="2400" dirty="0"/>
              <a:t>			</a:t>
            </a:r>
            <a:r>
              <a:rPr lang="en-US" altLang="en-US" sz="2200" dirty="0"/>
              <a:t>Steps should include: Identifying, 				modeling, practicing, role play, 					remind and reinforcing</a:t>
            </a:r>
          </a:p>
          <a:p>
            <a:endParaRPr lang="en-US"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56</a:t>
            </a:fld>
            <a:endParaRPr lang="en-US" dirty="0"/>
          </a:p>
        </p:txBody>
      </p:sp>
      <p:pic>
        <p:nvPicPr>
          <p:cNvPr id="5" name="Picture 4" descr="MCj023289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286000"/>
            <a:ext cx="2209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78807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142"/>
            <a:ext cx="8610600" cy="1371600"/>
          </a:xfrm>
        </p:spPr>
        <p:txBody>
          <a:bodyPr/>
          <a:lstStyle/>
          <a:p>
            <a:pPr algn="ctr"/>
            <a:r>
              <a:rPr lang="en-US" altLang="en-US" dirty="0"/>
              <a:t>Social Skills Training: Implementation</a:t>
            </a:r>
            <a:endParaRPr lang="en-US" dirty="0"/>
          </a:p>
        </p:txBody>
      </p:sp>
      <p:sp>
        <p:nvSpPr>
          <p:cNvPr id="3" name="Content Placeholder 2"/>
          <p:cNvSpPr>
            <a:spLocks noGrp="1"/>
          </p:cNvSpPr>
          <p:nvPr>
            <p:ph idx="1"/>
          </p:nvPr>
        </p:nvSpPr>
        <p:spPr>
          <a:xfrm>
            <a:off x="228600" y="1143000"/>
            <a:ext cx="8610600" cy="4724400"/>
          </a:xfrm>
        </p:spPr>
        <p:txBody>
          <a:bodyPr/>
          <a:lstStyle/>
          <a:p>
            <a:pPr eaLnBrk="1" hangingPunct="1">
              <a:lnSpc>
                <a:spcPct val="90000"/>
              </a:lnSpc>
            </a:pPr>
            <a:endParaRPr lang="en-US" altLang="en-US" sz="1500" dirty="0"/>
          </a:p>
          <a:p>
            <a:pPr eaLnBrk="1" hangingPunct="1">
              <a:lnSpc>
                <a:spcPct val="90000"/>
              </a:lnSpc>
            </a:pPr>
            <a:r>
              <a:rPr lang="en-US" altLang="en-US" sz="2400" dirty="0"/>
              <a:t>Identify students who have deficits</a:t>
            </a:r>
          </a:p>
          <a:p>
            <a:pPr eaLnBrk="1" hangingPunct="1">
              <a:lnSpc>
                <a:spcPct val="90000"/>
              </a:lnSpc>
            </a:pPr>
            <a:endParaRPr lang="en-US" altLang="en-US" sz="500" dirty="0"/>
          </a:p>
          <a:p>
            <a:pPr eaLnBrk="1" hangingPunct="1">
              <a:lnSpc>
                <a:spcPct val="90000"/>
              </a:lnSpc>
            </a:pPr>
            <a:r>
              <a:rPr lang="en-US" altLang="en-US" sz="2400" dirty="0"/>
              <a:t>Identify and define target skill</a:t>
            </a:r>
          </a:p>
          <a:p>
            <a:pPr eaLnBrk="1" hangingPunct="1">
              <a:lnSpc>
                <a:spcPct val="90000"/>
              </a:lnSpc>
            </a:pPr>
            <a:endParaRPr lang="en-US" altLang="en-US" sz="500" dirty="0"/>
          </a:p>
          <a:p>
            <a:pPr eaLnBrk="1" hangingPunct="1">
              <a:lnSpc>
                <a:spcPct val="90000"/>
              </a:lnSpc>
            </a:pPr>
            <a:r>
              <a:rPr lang="en-US" altLang="en-US" sz="2400" dirty="0"/>
              <a:t>Model target skill </a:t>
            </a:r>
          </a:p>
          <a:p>
            <a:pPr eaLnBrk="1" hangingPunct="1">
              <a:lnSpc>
                <a:spcPct val="90000"/>
              </a:lnSpc>
            </a:pPr>
            <a:endParaRPr lang="en-US" altLang="en-US" sz="500" dirty="0"/>
          </a:p>
          <a:p>
            <a:pPr eaLnBrk="1" hangingPunct="1">
              <a:lnSpc>
                <a:spcPct val="90000"/>
              </a:lnSpc>
            </a:pPr>
            <a:r>
              <a:rPr lang="en-US" altLang="en-US" sz="2400" dirty="0"/>
              <a:t>Practice target skill</a:t>
            </a:r>
          </a:p>
          <a:p>
            <a:pPr eaLnBrk="1" hangingPunct="1">
              <a:lnSpc>
                <a:spcPct val="90000"/>
              </a:lnSpc>
            </a:pPr>
            <a:endParaRPr lang="en-US" altLang="en-US" sz="500" dirty="0"/>
          </a:p>
          <a:p>
            <a:pPr eaLnBrk="1" hangingPunct="1">
              <a:lnSpc>
                <a:spcPct val="90000"/>
              </a:lnSpc>
            </a:pPr>
            <a:r>
              <a:rPr lang="en-US" altLang="en-US" sz="2400" dirty="0"/>
              <a:t>Provide role-playing opportunities</a:t>
            </a:r>
          </a:p>
          <a:p>
            <a:pPr eaLnBrk="1" hangingPunct="1">
              <a:lnSpc>
                <a:spcPct val="90000"/>
              </a:lnSpc>
            </a:pPr>
            <a:endParaRPr lang="en-US" altLang="en-US" sz="500" dirty="0"/>
          </a:p>
          <a:p>
            <a:pPr eaLnBrk="1" hangingPunct="1">
              <a:lnSpc>
                <a:spcPct val="90000"/>
              </a:lnSpc>
            </a:pPr>
            <a:r>
              <a:rPr lang="en-US" altLang="en-US" sz="2400" dirty="0"/>
              <a:t>Remind students to use the skill at appropriate times</a:t>
            </a:r>
          </a:p>
          <a:p>
            <a:pPr eaLnBrk="1" hangingPunct="1">
              <a:lnSpc>
                <a:spcPct val="90000"/>
              </a:lnSpc>
            </a:pPr>
            <a:endParaRPr lang="en-US" altLang="en-US" sz="500" dirty="0"/>
          </a:p>
          <a:p>
            <a:pPr eaLnBrk="1" hangingPunct="1">
              <a:lnSpc>
                <a:spcPct val="90000"/>
              </a:lnSpc>
            </a:pPr>
            <a:r>
              <a:rPr lang="en-US" altLang="en-US" sz="2400" dirty="0"/>
              <a:t>Reinforce the target skill</a:t>
            </a:r>
          </a:p>
          <a:p>
            <a:pPr eaLnBrk="1" hangingPunct="1">
              <a:lnSpc>
                <a:spcPct val="90000"/>
              </a:lnSpc>
            </a:pPr>
            <a:endParaRPr lang="en-US" altLang="en-US" sz="500" dirty="0"/>
          </a:p>
          <a:p>
            <a:pPr eaLnBrk="1" hangingPunct="1">
              <a:lnSpc>
                <a:spcPct val="90000"/>
              </a:lnSpc>
            </a:pPr>
            <a:r>
              <a:rPr lang="en-US" altLang="en-US" sz="2400" dirty="0"/>
              <a:t>Program for generalization and self-control </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57</a:t>
            </a:fld>
            <a:endParaRPr lang="en-US" dirty="0"/>
          </a:p>
        </p:txBody>
      </p:sp>
    </p:spTree>
    <p:extLst>
      <p:ext uri="{BB962C8B-B14F-4D97-AF65-F5344CB8AC3E}">
        <p14:creationId xmlns:p14="http://schemas.microsoft.com/office/powerpoint/2010/main" val="38502553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1447800"/>
          </a:xfrm>
        </p:spPr>
        <p:txBody>
          <a:bodyPr/>
          <a:lstStyle/>
          <a:p>
            <a:pPr algn="ctr"/>
            <a:r>
              <a:rPr lang="en-US" altLang="en-US" dirty="0"/>
              <a:t>Social Problem Solving</a:t>
            </a:r>
            <a:endParaRPr lang="en-US" dirty="0"/>
          </a:p>
        </p:txBody>
      </p:sp>
      <p:sp>
        <p:nvSpPr>
          <p:cNvPr id="3" name="Content Placeholder 2"/>
          <p:cNvSpPr>
            <a:spLocks noGrp="1"/>
          </p:cNvSpPr>
          <p:nvPr>
            <p:ph idx="1"/>
          </p:nvPr>
        </p:nvSpPr>
        <p:spPr>
          <a:xfrm>
            <a:off x="152400" y="914400"/>
            <a:ext cx="8839200" cy="4953000"/>
          </a:xfrm>
        </p:spPr>
        <p:txBody>
          <a:bodyPr/>
          <a:lstStyle/>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pPr marL="0" indent="0">
              <a:buNone/>
            </a:pPr>
            <a:endParaRPr lang="en-US" altLang="en-US" sz="500" dirty="0"/>
          </a:p>
          <a:p>
            <a:pPr marL="0" indent="0">
              <a:buNone/>
            </a:pPr>
            <a:r>
              <a:rPr lang="en-US" altLang="en-US" sz="2400" dirty="0"/>
              <a:t>The ability to deal effectively with social situations; used extensively in conflict resolution and peer mediation.</a:t>
            </a:r>
            <a:endParaRPr lang="en-US" sz="2400"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58</a:t>
            </a:fld>
            <a:endParaRPr lang="en-US" dirty="0"/>
          </a:p>
        </p:txBody>
      </p:sp>
      <p:pic>
        <p:nvPicPr>
          <p:cNvPr id="5" name="Picture 4" descr="https://s-media-cache-ak0.pinimg.com/736x/b3/18/46/b318460d6d70dd9b649b9706268082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7276" y="1066800"/>
            <a:ext cx="3581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9925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838200"/>
          </a:xfrm>
        </p:spPr>
        <p:txBody>
          <a:bodyPr/>
          <a:lstStyle/>
          <a:p>
            <a:pPr algn="ctr"/>
            <a:r>
              <a:rPr lang="en-US" altLang="en-US" dirty="0"/>
              <a:t>Six Problem Solving Strategies</a:t>
            </a:r>
            <a:endParaRPr lang="en-US" dirty="0"/>
          </a:p>
        </p:txBody>
      </p:sp>
      <p:sp>
        <p:nvSpPr>
          <p:cNvPr id="3" name="Content Placeholder 2"/>
          <p:cNvSpPr>
            <a:spLocks noGrp="1"/>
          </p:cNvSpPr>
          <p:nvPr>
            <p:ph idx="1"/>
          </p:nvPr>
        </p:nvSpPr>
        <p:spPr>
          <a:xfrm>
            <a:off x="228600" y="1143000"/>
            <a:ext cx="8610600" cy="4724400"/>
          </a:xfrm>
        </p:spPr>
        <p:txBody>
          <a:bodyPr/>
          <a:lstStyle/>
          <a:p>
            <a:pPr marL="514350" indent="-514350" eaLnBrk="1" hangingPunct="1">
              <a:buFont typeface="+mj-lt"/>
              <a:buAutoNum type="arabicPeriod"/>
            </a:pPr>
            <a:endParaRPr lang="en-US" altLang="en-US" sz="2000" dirty="0"/>
          </a:p>
          <a:p>
            <a:pPr marL="514350" indent="-514350" eaLnBrk="1" hangingPunct="1">
              <a:buFont typeface="+mj-lt"/>
              <a:buAutoNum type="arabicPeriod"/>
            </a:pPr>
            <a:r>
              <a:rPr lang="en-US" altLang="en-US" sz="2600" dirty="0"/>
              <a:t>Alternative Solution Thinking—Think of as many </a:t>
            </a:r>
            <a:r>
              <a:rPr lang="en-US" altLang="en-US" sz="2600" i="1" dirty="0"/>
              <a:t>different</a:t>
            </a:r>
            <a:r>
              <a:rPr lang="en-US" altLang="en-US" sz="2600" dirty="0"/>
              <a:t> solutions for engaging a problem.</a:t>
            </a:r>
          </a:p>
          <a:p>
            <a:pPr marL="514350" indent="-514350" eaLnBrk="1" hangingPunct="1">
              <a:buFont typeface="+mj-lt"/>
              <a:buAutoNum type="arabicPeriod"/>
            </a:pPr>
            <a:endParaRPr lang="en-US" altLang="en-US" sz="2600" dirty="0"/>
          </a:p>
          <a:p>
            <a:pPr marL="514350" indent="-514350" eaLnBrk="1" hangingPunct="1">
              <a:buFont typeface="+mj-lt"/>
              <a:buAutoNum type="arabicPeriod"/>
            </a:pPr>
            <a:r>
              <a:rPr lang="en-US" altLang="en-US" sz="2600" dirty="0"/>
              <a:t>Consequential Thinking—What is likely to happen if a particular action is taken.</a:t>
            </a:r>
          </a:p>
          <a:p>
            <a:pPr marL="514350" indent="-514350" eaLnBrk="1" hangingPunct="1">
              <a:buFont typeface="+mj-lt"/>
              <a:buAutoNum type="arabicPeriod"/>
            </a:pPr>
            <a:endParaRPr lang="en-US" altLang="en-US" sz="2600" dirty="0"/>
          </a:p>
          <a:p>
            <a:pPr marL="514350" indent="-514350" eaLnBrk="1" hangingPunct="1">
              <a:buFont typeface="+mj-lt"/>
              <a:buAutoNum type="arabicPeriod"/>
            </a:pPr>
            <a:r>
              <a:rPr lang="en-US" altLang="en-US" sz="2600" dirty="0"/>
              <a:t>Causal Thinking—Think about </a:t>
            </a:r>
            <a:r>
              <a:rPr lang="en-US" altLang="en-US" sz="2600" i="1" dirty="0"/>
              <a:t>how</a:t>
            </a:r>
            <a:r>
              <a:rPr lang="en-US" altLang="en-US" sz="2600" dirty="0"/>
              <a:t> and </a:t>
            </a:r>
            <a:r>
              <a:rPr lang="en-US" altLang="en-US" sz="2600" i="1" dirty="0"/>
              <a:t>why </a:t>
            </a:r>
            <a:r>
              <a:rPr lang="en-US" altLang="en-US" sz="2600" dirty="0"/>
              <a:t>a particular event causes the next event.</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59</a:t>
            </a:fld>
            <a:endParaRPr lang="en-US" dirty="0"/>
          </a:p>
        </p:txBody>
      </p:sp>
    </p:spTree>
    <p:extLst>
      <p:ext uri="{BB962C8B-B14F-4D97-AF65-F5344CB8AC3E}">
        <p14:creationId xmlns:p14="http://schemas.microsoft.com/office/powerpoint/2010/main" val="1295922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6</a:t>
            </a:fld>
            <a:endParaRPr lang="en-US" dirty="0"/>
          </a:p>
        </p:txBody>
      </p:sp>
      <p:sp>
        <p:nvSpPr>
          <p:cNvPr id="7" name="Rectangle 6"/>
          <p:cNvSpPr/>
          <p:nvPr/>
        </p:nvSpPr>
        <p:spPr>
          <a:xfrm>
            <a:off x="2045616" y="2122029"/>
            <a:ext cx="5029200" cy="2031325"/>
          </a:xfrm>
          <a:prstGeom prst="rect">
            <a:avLst/>
          </a:prstGeom>
        </p:spPr>
        <p:txBody>
          <a:bodyPr wrap="square">
            <a:spAutoFit/>
          </a:bodyPr>
          <a:lstStyle/>
          <a:p>
            <a:pPr algn="ctr"/>
            <a:r>
              <a:rPr lang="en-US" dirty="0"/>
              <a:t>I don’t yet understand things like love, compassion, integrity, tolerance, human decency and truth. For the first, most important years of my life, all I will know is </a:t>
            </a:r>
            <a:r>
              <a:rPr lang="en-US" b="1" dirty="0"/>
              <a:t>WHAT YOU TEACH ME</a:t>
            </a:r>
            <a:r>
              <a:rPr lang="en-US" dirty="0"/>
              <a:t> socially, emotionally and intellectually!</a:t>
            </a:r>
          </a:p>
          <a:p>
            <a:pPr algn="ctr"/>
            <a:r>
              <a:rPr lang="en-US" b="1" dirty="0"/>
              <a:t>Teach me well!</a:t>
            </a:r>
            <a:endParaRPr lang="en-US" dirty="0"/>
          </a:p>
        </p:txBody>
      </p:sp>
      <p:pic>
        <p:nvPicPr>
          <p:cNvPr id="8" name="Picture 7"/>
          <p:cNvPicPr/>
          <p:nvPr/>
        </p:nvPicPr>
        <p:blipFill>
          <a:blip r:embed="rId3"/>
          <a:stretch>
            <a:fillRect/>
          </a:stretch>
        </p:blipFill>
        <p:spPr>
          <a:xfrm>
            <a:off x="838200" y="685800"/>
            <a:ext cx="1774825" cy="1184275"/>
          </a:xfrm>
          <a:prstGeom prst="rect">
            <a:avLst/>
          </a:prstGeom>
          <a:ln w="28575">
            <a:solidFill>
              <a:schemeClr val="tx2"/>
            </a:solidFill>
          </a:ln>
        </p:spPr>
      </p:pic>
      <p:pic>
        <p:nvPicPr>
          <p:cNvPr id="9" name="Picture 8"/>
          <p:cNvPicPr/>
          <p:nvPr/>
        </p:nvPicPr>
        <p:blipFill>
          <a:blip r:embed="rId4"/>
          <a:stretch>
            <a:fillRect/>
          </a:stretch>
        </p:blipFill>
        <p:spPr>
          <a:xfrm>
            <a:off x="7462494" y="4076700"/>
            <a:ext cx="1400175" cy="1295400"/>
          </a:xfrm>
          <a:prstGeom prst="rect">
            <a:avLst/>
          </a:prstGeom>
          <a:ln w="28575">
            <a:solidFill>
              <a:schemeClr val="tx2"/>
            </a:solidFill>
          </a:ln>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304800"/>
            <a:ext cx="1276350" cy="1411557"/>
          </a:xfrm>
          <a:prstGeom prst="rect">
            <a:avLst/>
          </a:prstGeom>
          <a:noFill/>
          <a:ln w="2857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15200" y="2438400"/>
            <a:ext cx="1694764" cy="1128713"/>
          </a:xfrm>
          <a:prstGeom prst="rect">
            <a:avLst/>
          </a:prstGeom>
          <a:noFill/>
          <a:ln w="2857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11"/>
          <p:cNvPicPr/>
          <p:nvPr/>
        </p:nvPicPr>
        <p:blipFill>
          <a:blip r:embed="rId7"/>
          <a:stretch>
            <a:fillRect/>
          </a:stretch>
        </p:blipFill>
        <p:spPr>
          <a:xfrm>
            <a:off x="7467600" y="609600"/>
            <a:ext cx="1229678" cy="1257385"/>
          </a:xfrm>
          <a:prstGeom prst="rect">
            <a:avLst/>
          </a:prstGeom>
          <a:ln w="28575">
            <a:solidFill>
              <a:schemeClr val="tx2"/>
            </a:solidFill>
          </a:ln>
        </p:spPr>
      </p:pic>
      <p:pic>
        <p:nvPicPr>
          <p:cNvPr id="13"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5798" y="2122029"/>
            <a:ext cx="1233018" cy="1761454"/>
          </a:xfrm>
          <a:prstGeom prst="rect">
            <a:avLst/>
          </a:prstGeom>
          <a:noFill/>
          <a:ln w="2857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10200" y="533400"/>
            <a:ext cx="1676400" cy="1117600"/>
          </a:xfrm>
          <a:prstGeom prst="rect">
            <a:avLst/>
          </a:prstGeom>
          <a:noFill/>
          <a:ln w="2857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24200" y="4358022"/>
            <a:ext cx="1350954" cy="1433513"/>
          </a:xfrm>
          <a:prstGeom prst="rect">
            <a:avLst/>
          </a:prstGeom>
          <a:noFill/>
          <a:ln w="2857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15"/>
          <p:cNvPicPr/>
          <p:nvPr/>
        </p:nvPicPr>
        <p:blipFill>
          <a:blip r:embed="rId11"/>
          <a:stretch>
            <a:fillRect/>
          </a:stretch>
        </p:blipFill>
        <p:spPr>
          <a:xfrm>
            <a:off x="5334000" y="4503110"/>
            <a:ext cx="1619250" cy="1143335"/>
          </a:xfrm>
          <a:prstGeom prst="rect">
            <a:avLst/>
          </a:prstGeom>
          <a:ln w="28575">
            <a:solidFill>
              <a:schemeClr val="tx2"/>
            </a:solidFill>
          </a:ln>
        </p:spPr>
      </p:pic>
      <p:pic>
        <p:nvPicPr>
          <p:cNvPr id="17"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3705" y="4323838"/>
            <a:ext cx="1600200" cy="1600200"/>
          </a:xfrm>
          <a:prstGeom prst="rect">
            <a:avLst/>
          </a:prstGeom>
          <a:noFill/>
          <a:ln w="2857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594910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1143000"/>
          </a:xfrm>
        </p:spPr>
        <p:txBody>
          <a:bodyPr/>
          <a:lstStyle/>
          <a:p>
            <a:pPr algn="ctr"/>
            <a:r>
              <a:rPr lang="en-US" altLang="en-US" dirty="0"/>
              <a:t>Six Problem Solving Strategies </a:t>
            </a:r>
            <a:r>
              <a:rPr lang="en-US" altLang="en-US" sz="3500" dirty="0"/>
              <a:t>(cont.)</a:t>
            </a:r>
            <a:endParaRPr lang="en-US" sz="3500" dirty="0"/>
          </a:p>
        </p:txBody>
      </p:sp>
      <p:sp>
        <p:nvSpPr>
          <p:cNvPr id="3" name="Content Placeholder 2"/>
          <p:cNvSpPr>
            <a:spLocks noGrp="1"/>
          </p:cNvSpPr>
          <p:nvPr>
            <p:ph idx="1"/>
          </p:nvPr>
        </p:nvSpPr>
        <p:spPr>
          <a:xfrm>
            <a:off x="228600" y="1371600"/>
            <a:ext cx="8610600" cy="4495800"/>
          </a:xfrm>
        </p:spPr>
        <p:txBody>
          <a:bodyPr/>
          <a:lstStyle/>
          <a:p>
            <a:pPr marL="0" indent="0" eaLnBrk="1" hangingPunct="1">
              <a:lnSpc>
                <a:spcPct val="80000"/>
              </a:lnSpc>
              <a:buNone/>
            </a:pPr>
            <a:endParaRPr lang="en-US" altLang="en-US" sz="2000" dirty="0"/>
          </a:p>
          <a:p>
            <a:pPr marL="514350" indent="-514350" eaLnBrk="1" hangingPunct="1">
              <a:lnSpc>
                <a:spcPct val="80000"/>
              </a:lnSpc>
              <a:buFont typeface="+mj-lt"/>
              <a:buAutoNum type="arabicPeriod" startAt="4"/>
            </a:pPr>
            <a:r>
              <a:rPr lang="en-US" altLang="en-US" sz="2600" dirty="0"/>
              <a:t>Interpersonal Sensitivity—Children are encouraged to heighten their awareness and sensitivity in order to identify existing problem(s). </a:t>
            </a:r>
          </a:p>
          <a:p>
            <a:pPr marL="514350" indent="-514350" eaLnBrk="1" hangingPunct="1">
              <a:lnSpc>
                <a:spcPct val="80000"/>
              </a:lnSpc>
              <a:buFont typeface="+mj-lt"/>
              <a:buAutoNum type="arabicPeriod" startAt="4"/>
            </a:pPr>
            <a:endParaRPr lang="en-US" altLang="en-US" sz="2400" dirty="0"/>
          </a:p>
          <a:p>
            <a:pPr marL="514350" indent="-514350" eaLnBrk="1" hangingPunct="1">
              <a:lnSpc>
                <a:spcPct val="80000"/>
              </a:lnSpc>
              <a:buFont typeface="+mj-lt"/>
              <a:buAutoNum type="arabicPeriod" startAt="4"/>
            </a:pPr>
            <a:r>
              <a:rPr lang="en-US" altLang="en-US" sz="2600" dirty="0"/>
              <a:t>Means-End Thinking—Students learn to develop step by step strategies for successfully approaching social problems.</a:t>
            </a:r>
          </a:p>
          <a:p>
            <a:pPr marL="514350" indent="-514350" eaLnBrk="1" hangingPunct="1">
              <a:lnSpc>
                <a:spcPct val="80000"/>
              </a:lnSpc>
              <a:buFont typeface="+mj-lt"/>
              <a:buAutoNum type="arabicPeriod" startAt="4"/>
            </a:pPr>
            <a:endParaRPr lang="en-US" altLang="en-US" sz="2400" dirty="0"/>
          </a:p>
          <a:p>
            <a:pPr marL="514350" indent="-514350" eaLnBrk="1" hangingPunct="1">
              <a:lnSpc>
                <a:spcPct val="80000"/>
              </a:lnSpc>
              <a:buFont typeface="+mj-lt"/>
              <a:buAutoNum type="arabicPeriod" startAt="4"/>
            </a:pPr>
            <a:r>
              <a:rPr lang="en-US" altLang="en-US" sz="2600" dirty="0"/>
              <a:t>Perspective Thinking—All children have different opinions and ideas regarding social problems.</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60</a:t>
            </a:fld>
            <a:endParaRPr lang="en-US" dirty="0"/>
          </a:p>
        </p:txBody>
      </p:sp>
    </p:spTree>
    <p:extLst>
      <p:ext uri="{BB962C8B-B14F-4D97-AF65-F5344CB8AC3E}">
        <p14:creationId xmlns:p14="http://schemas.microsoft.com/office/powerpoint/2010/main" val="12803674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599"/>
            <a:ext cx="8610600" cy="762001"/>
          </a:xfrm>
        </p:spPr>
        <p:txBody>
          <a:bodyPr/>
          <a:lstStyle/>
          <a:p>
            <a:pPr algn="ctr"/>
            <a:r>
              <a:rPr lang="en-US" altLang="en-US" dirty="0"/>
              <a:t>Anger Management</a:t>
            </a:r>
            <a:endParaRPr lang="en-US" dirty="0"/>
          </a:p>
        </p:txBody>
      </p:sp>
      <p:sp>
        <p:nvSpPr>
          <p:cNvPr id="3" name="Content Placeholder 2"/>
          <p:cNvSpPr>
            <a:spLocks noGrp="1"/>
          </p:cNvSpPr>
          <p:nvPr>
            <p:ph idx="1"/>
          </p:nvPr>
        </p:nvSpPr>
        <p:spPr>
          <a:xfrm>
            <a:off x="152400" y="1219200"/>
            <a:ext cx="8839200" cy="4648200"/>
          </a:xfrm>
        </p:spPr>
        <p:txBody>
          <a:bodyPr/>
          <a:lstStyle/>
          <a:p>
            <a:pPr eaLnBrk="1" hangingPunct="1">
              <a:lnSpc>
                <a:spcPct val="90000"/>
              </a:lnSpc>
            </a:pPr>
            <a:r>
              <a:rPr lang="en-US" altLang="en-US" sz="1800" dirty="0">
                <a:solidFill>
                  <a:srgbClr val="FF0000"/>
                </a:solidFill>
              </a:rPr>
              <a:t>A systematic method of cognitively recognizing anger and managing its effects.</a:t>
            </a:r>
          </a:p>
          <a:p>
            <a:pPr eaLnBrk="1" hangingPunct="1">
              <a:lnSpc>
                <a:spcPct val="90000"/>
              </a:lnSpc>
            </a:pPr>
            <a:endParaRPr lang="en-US" altLang="en-US" sz="1000" dirty="0">
              <a:solidFill>
                <a:srgbClr val="FF0000"/>
              </a:solidFill>
            </a:endParaRPr>
          </a:p>
          <a:p>
            <a:pPr marL="0" indent="0" algn="ctr" eaLnBrk="1" hangingPunct="1">
              <a:lnSpc>
                <a:spcPct val="90000"/>
              </a:lnSpc>
              <a:buNone/>
            </a:pPr>
            <a:r>
              <a:rPr lang="en-US" altLang="en-US" sz="1800" b="1" dirty="0"/>
              <a:t>Strategies:</a:t>
            </a:r>
          </a:p>
          <a:p>
            <a:pPr eaLnBrk="1" hangingPunct="1">
              <a:lnSpc>
                <a:spcPct val="90000"/>
              </a:lnSpc>
            </a:pPr>
            <a:endParaRPr lang="en-US" altLang="en-US" sz="1800" dirty="0"/>
          </a:p>
          <a:p>
            <a:pPr eaLnBrk="1" hangingPunct="1">
              <a:lnSpc>
                <a:spcPct val="90000"/>
              </a:lnSpc>
            </a:pPr>
            <a:r>
              <a:rPr lang="en-US" altLang="en-US" sz="1800" dirty="0"/>
              <a:t>Convince student of the need for change.</a:t>
            </a:r>
          </a:p>
          <a:p>
            <a:pPr eaLnBrk="1" hangingPunct="1">
              <a:lnSpc>
                <a:spcPct val="90000"/>
              </a:lnSpc>
            </a:pPr>
            <a:endParaRPr lang="en-US" altLang="en-US" sz="1800" dirty="0"/>
          </a:p>
          <a:p>
            <a:pPr eaLnBrk="1" hangingPunct="1">
              <a:lnSpc>
                <a:spcPct val="90000"/>
              </a:lnSpc>
            </a:pPr>
            <a:r>
              <a:rPr lang="en-US" altLang="en-US" sz="1800" dirty="0"/>
              <a:t>Identify personal signals.</a:t>
            </a:r>
          </a:p>
          <a:p>
            <a:pPr eaLnBrk="1" hangingPunct="1">
              <a:lnSpc>
                <a:spcPct val="90000"/>
              </a:lnSpc>
            </a:pPr>
            <a:endParaRPr lang="en-US" altLang="en-US" sz="1800" dirty="0"/>
          </a:p>
          <a:p>
            <a:pPr eaLnBrk="1" hangingPunct="1">
              <a:lnSpc>
                <a:spcPct val="90000"/>
              </a:lnSpc>
            </a:pPr>
            <a:r>
              <a:rPr lang="en-US" altLang="en-US" sz="1800" dirty="0"/>
              <a:t>Teach self-talk.</a:t>
            </a:r>
          </a:p>
          <a:p>
            <a:pPr eaLnBrk="1" hangingPunct="1">
              <a:lnSpc>
                <a:spcPct val="90000"/>
              </a:lnSpc>
            </a:pPr>
            <a:endParaRPr lang="en-US" altLang="en-US" sz="1800" dirty="0"/>
          </a:p>
          <a:p>
            <a:pPr eaLnBrk="1" hangingPunct="1">
              <a:lnSpc>
                <a:spcPct val="90000"/>
              </a:lnSpc>
            </a:pPr>
            <a:r>
              <a:rPr lang="en-US" altLang="en-US" sz="1800" dirty="0"/>
              <a:t>Teach problem-solving.</a:t>
            </a:r>
          </a:p>
          <a:p>
            <a:pPr eaLnBrk="1" hangingPunct="1">
              <a:lnSpc>
                <a:spcPct val="90000"/>
              </a:lnSpc>
            </a:pPr>
            <a:endParaRPr lang="en-US" altLang="en-US" sz="1800" dirty="0"/>
          </a:p>
          <a:p>
            <a:pPr eaLnBrk="1" hangingPunct="1">
              <a:lnSpc>
                <a:spcPct val="90000"/>
              </a:lnSpc>
            </a:pPr>
            <a:r>
              <a:rPr lang="en-US" altLang="en-US" sz="1800" dirty="0"/>
              <a:t>Teach relaxation skills</a:t>
            </a:r>
          </a:p>
          <a:p>
            <a:pPr lvl="1" eaLnBrk="1" hangingPunct="1">
              <a:lnSpc>
                <a:spcPct val="90000"/>
              </a:lnSpc>
            </a:pPr>
            <a:r>
              <a:rPr lang="en-US" altLang="en-US" sz="1800" dirty="0"/>
              <a:t>Deep breathing</a:t>
            </a:r>
          </a:p>
          <a:p>
            <a:pPr lvl="1" eaLnBrk="1" hangingPunct="1">
              <a:lnSpc>
                <a:spcPct val="90000"/>
              </a:lnSpc>
            </a:pPr>
            <a:r>
              <a:rPr lang="en-US" altLang="en-US" sz="1800" dirty="0"/>
              <a:t>Progressive relaxation</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61</a:t>
            </a:fld>
            <a:endParaRPr lang="en-US" dirty="0"/>
          </a:p>
        </p:txBody>
      </p:sp>
      <p:pic>
        <p:nvPicPr>
          <p:cNvPr id="6" name="Picture 5" descr="https://s-media-cache-ak0.pinimg.com/236x/1a/04/77/1a04779fa2413be68c338dc900ae8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743200"/>
            <a:ext cx="2429241" cy="249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61532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914400"/>
          </a:xfrm>
        </p:spPr>
        <p:txBody>
          <a:bodyPr/>
          <a:lstStyle/>
          <a:p>
            <a:pPr algn="ctr"/>
            <a:r>
              <a:rPr lang="en-US" altLang="en-US" dirty="0"/>
              <a:t>Modeling</a:t>
            </a:r>
            <a:endParaRPr lang="en-US" dirty="0"/>
          </a:p>
        </p:txBody>
      </p:sp>
      <p:sp>
        <p:nvSpPr>
          <p:cNvPr id="3" name="Content Placeholder 2"/>
          <p:cNvSpPr>
            <a:spLocks noGrp="1"/>
          </p:cNvSpPr>
          <p:nvPr>
            <p:ph idx="1"/>
          </p:nvPr>
        </p:nvSpPr>
        <p:spPr>
          <a:xfrm>
            <a:off x="228600" y="1143000"/>
            <a:ext cx="8686800" cy="4724400"/>
          </a:xfrm>
        </p:spPr>
        <p:txBody>
          <a:bodyPr/>
          <a:lstStyle/>
          <a:p>
            <a:pPr marL="0" indent="0" eaLnBrk="1" hangingPunct="1">
              <a:lnSpc>
                <a:spcPct val="90000"/>
              </a:lnSpc>
              <a:buFontTx/>
              <a:buNone/>
            </a:pPr>
            <a:r>
              <a:rPr lang="en-US" altLang="en-US" sz="2600" dirty="0">
                <a:solidFill>
                  <a:srgbClr val="FF0000"/>
                </a:solidFill>
              </a:rPr>
              <a:t>A procedure to modify academic or social behavior using observation and imitation.</a:t>
            </a:r>
          </a:p>
          <a:p>
            <a:pPr marL="0" indent="0" eaLnBrk="1" hangingPunct="1">
              <a:lnSpc>
                <a:spcPct val="90000"/>
              </a:lnSpc>
              <a:buFontTx/>
              <a:buNone/>
            </a:pPr>
            <a:endParaRPr lang="en-US" altLang="en-US" sz="2000" dirty="0"/>
          </a:p>
          <a:p>
            <a:pPr marL="0" indent="0" eaLnBrk="1" hangingPunct="1">
              <a:lnSpc>
                <a:spcPct val="90000"/>
              </a:lnSpc>
            </a:pPr>
            <a:r>
              <a:rPr lang="en-US" altLang="en-US" sz="2600" dirty="0"/>
              <a:t>  </a:t>
            </a:r>
            <a:r>
              <a:rPr lang="en-US" altLang="en-US" sz="2400" dirty="0"/>
              <a:t>Guidelines for implementation </a:t>
            </a:r>
          </a:p>
          <a:p>
            <a:pPr marL="457200" lvl="1" indent="0" eaLnBrk="1" hangingPunct="1">
              <a:lnSpc>
                <a:spcPct val="90000"/>
              </a:lnSpc>
            </a:pPr>
            <a:r>
              <a:rPr lang="en-US" altLang="en-US" dirty="0"/>
              <a:t>Select a valid behavior</a:t>
            </a:r>
          </a:p>
          <a:p>
            <a:pPr marL="457200" lvl="1" indent="0" eaLnBrk="1" hangingPunct="1">
              <a:lnSpc>
                <a:spcPct val="90000"/>
              </a:lnSpc>
            </a:pPr>
            <a:r>
              <a:rPr lang="en-US" altLang="en-US" dirty="0"/>
              <a:t>Select appropriate models</a:t>
            </a:r>
          </a:p>
          <a:p>
            <a:pPr marL="457200" lvl="1" indent="0" eaLnBrk="1" hangingPunct="1">
              <a:lnSpc>
                <a:spcPct val="90000"/>
              </a:lnSpc>
            </a:pPr>
            <a:r>
              <a:rPr lang="en-US" altLang="en-US" dirty="0"/>
              <a:t>Promote student attention</a:t>
            </a:r>
          </a:p>
          <a:p>
            <a:pPr marL="457200" lvl="1" indent="0" eaLnBrk="1" hangingPunct="1">
              <a:lnSpc>
                <a:spcPct val="90000"/>
              </a:lnSpc>
            </a:pPr>
            <a:r>
              <a:rPr lang="en-US" altLang="en-US" dirty="0"/>
              <a:t>Promote imitation of modeled behavior</a:t>
            </a:r>
          </a:p>
          <a:p>
            <a:pPr marL="457200" lvl="1" indent="0" eaLnBrk="1" hangingPunct="1">
              <a:lnSpc>
                <a:spcPct val="90000"/>
              </a:lnSpc>
            </a:pPr>
            <a:endParaRPr lang="en-US" altLang="en-US" dirty="0"/>
          </a:p>
          <a:p>
            <a:pPr marL="0" indent="0" eaLnBrk="1" hangingPunct="1">
              <a:lnSpc>
                <a:spcPct val="90000"/>
              </a:lnSpc>
            </a:pPr>
            <a:r>
              <a:rPr lang="en-US" altLang="en-US" sz="2400" dirty="0"/>
              <a:t>  Provide reinforcement for modeled and</a:t>
            </a:r>
          </a:p>
          <a:p>
            <a:pPr marL="0" indent="0" eaLnBrk="1" hangingPunct="1">
              <a:lnSpc>
                <a:spcPct val="90000"/>
              </a:lnSpc>
              <a:buFontTx/>
              <a:buNone/>
            </a:pPr>
            <a:r>
              <a:rPr lang="en-US" altLang="en-US" sz="2400" dirty="0"/>
              <a:t>    imitated behavior.</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62</a:t>
            </a:fld>
            <a:endParaRPr lang="en-US" dirty="0"/>
          </a:p>
        </p:txBody>
      </p:sp>
    </p:spTree>
    <p:extLst>
      <p:ext uri="{BB962C8B-B14F-4D97-AF65-F5344CB8AC3E}">
        <p14:creationId xmlns:p14="http://schemas.microsoft.com/office/powerpoint/2010/main" val="35346200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914400"/>
          </a:xfrm>
        </p:spPr>
        <p:txBody>
          <a:bodyPr/>
          <a:lstStyle/>
          <a:p>
            <a:pPr algn="ctr"/>
            <a:r>
              <a:rPr lang="en-US" altLang="en-US" dirty="0"/>
              <a:t>Self-Control</a:t>
            </a:r>
            <a:endParaRPr lang="en-US" dirty="0"/>
          </a:p>
        </p:txBody>
      </p:sp>
      <p:sp>
        <p:nvSpPr>
          <p:cNvPr id="3" name="Content Placeholder 2"/>
          <p:cNvSpPr>
            <a:spLocks noGrp="1"/>
          </p:cNvSpPr>
          <p:nvPr>
            <p:ph idx="1"/>
          </p:nvPr>
        </p:nvSpPr>
        <p:spPr>
          <a:xfrm>
            <a:off x="76200" y="1143000"/>
            <a:ext cx="8915400" cy="4724400"/>
          </a:xfrm>
        </p:spPr>
        <p:txBody>
          <a:bodyPr/>
          <a:lstStyle/>
          <a:p>
            <a:pPr eaLnBrk="1" hangingPunct="1"/>
            <a:r>
              <a:rPr lang="en-US" altLang="en-US" sz="2400" dirty="0"/>
              <a:t>Definition:</a:t>
            </a:r>
            <a:br>
              <a:rPr lang="en-US" altLang="en-US" sz="2400" dirty="0"/>
            </a:br>
            <a:r>
              <a:rPr lang="en-US" altLang="en-US" sz="2400" dirty="0"/>
              <a:t>Behaviors and strategies that an individual uses to achieve self-selected outcomes.</a:t>
            </a:r>
            <a:br>
              <a:rPr lang="en-US" altLang="en-US" sz="2400" dirty="0"/>
            </a:br>
            <a:endParaRPr lang="en-US" altLang="en-US" sz="2400" dirty="0"/>
          </a:p>
          <a:p>
            <a:pPr eaLnBrk="1" hangingPunct="1"/>
            <a:r>
              <a:rPr lang="en-US" altLang="en-US" sz="2400" dirty="0"/>
              <a:t>Includes:</a:t>
            </a:r>
          </a:p>
          <a:p>
            <a:pPr lvl="1" eaLnBrk="1" hangingPunct="1"/>
            <a:r>
              <a:rPr lang="en-US" altLang="en-US" dirty="0"/>
              <a:t>Self monitoring—observing and recording one’s own behavior</a:t>
            </a:r>
          </a:p>
          <a:p>
            <a:pPr lvl="1" eaLnBrk="1" hangingPunct="1"/>
            <a:r>
              <a:rPr lang="en-US" altLang="en-US" dirty="0"/>
              <a:t>Self evaluation—compare behavior to self or external standard and judge acceptability</a:t>
            </a:r>
          </a:p>
          <a:p>
            <a:pPr lvl="1" eaLnBrk="1" hangingPunct="1"/>
            <a:r>
              <a:rPr lang="en-US" altLang="en-US" dirty="0"/>
              <a:t>Self reinforcement—select and administer own positive consequence</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63</a:t>
            </a:fld>
            <a:endParaRPr lang="en-US" dirty="0"/>
          </a:p>
        </p:txBody>
      </p:sp>
    </p:spTree>
    <p:extLst>
      <p:ext uri="{BB962C8B-B14F-4D97-AF65-F5344CB8AC3E}">
        <p14:creationId xmlns:p14="http://schemas.microsoft.com/office/powerpoint/2010/main" val="27330501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t>School Wide Behavioral </a:t>
            </a:r>
            <a:br>
              <a:rPr lang="en-US" altLang="en-US" dirty="0"/>
            </a:br>
            <a:r>
              <a:rPr lang="en-US" altLang="en-US" dirty="0"/>
              <a:t>Skill Matrix</a:t>
            </a:r>
            <a:endParaRPr lang="en-US"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64</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791518797"/>
              </p:ext>
            </p:extLst>
          </p:nvPr>
        </p:nvGraphicFramePr>
        <p:xfrm>
          <a:off x="259080" y="1578851"/>
          <a:ext cx="8503920" cy="4212349"/>
        </p:xfrm>
        <a:graphic>
          <a:graphicData uri="http://schemas.openxmlformats.org/drawingml/2006/table">
            <a:tbl>
              <a:tblPr firstRow="1" bandRow="1">
                <a:solidFill>
                  <a:schemeClr val="bg1"/>
                </a:solidFill>
                <a:tableStyleId>{5C22544A-7EE6-4342-B048-85BDC9FD1C3A}</a:tableStyleId>
              </a:tblPr>
              <a:tblGrid>
                <a:gridCol w="16002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292193">
                  <a:extLst>
                    <a:ext uri="{9D8B030D-6E8A-4147-A177-3AD203B41FA5}">
                      <a16:colId xmlns:a16="http://schemas.microsoft.com/office/drawing/2014/main" val="20004"/>
                    </a:ext>
                  </a:extLst>
                </a:gridCol>
                <a:gridCol w="1268127">
                  <a:extLst>
                    <a:ext uri="{9D8B030D-6E8A-4147-A177-3AD203B41FA5}">
                      <a16:colId xmlns:a16="http://schemas.microsoft.com/office/drawing/2014/main" val="20005"/>
                    </a:ext>
                  </a:extLst>
                </a:gridCol>
              </a:tblGrid>
              <a:tr h="329171">
                <a:tc>
                  <a:txBody>
                    <a:bodyPr/>
                    <a:lstStyle/>
                    <a:p>
                      <a:endParaRPr lang="en-US" sz="1600" b="0" cap="none" spc="0" dirty="0">
                        <a:ln>
                          <a:noFill/>
                        </a:ln>
                        <a:solidFill>
                          <a:schemeClr val="tx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cap="none" spc="0" dirty="0">
                          <a:ln>
                            <a:noFill/>
                          </a:ln>
                          <a:solidFill>
                            <a:schemeClr val="tx1"/>
                          </a:solidFill>
                          <a:effectLst/>
                        </a:rPr>
                        <a:t>Classroom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cap="none" spc="0" dirty="0">
                          <a:ln>
                            <a:noFill/>
                          </a:ln>
                          <a:solidFill>
                            <a:schemeClr val="tx1"/>
                          </a:solidFill>
                          <a:effectLst/>
                        </a:rPr>
                        <a:t>Gym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cap="none" spc="0" dirty="0">
                          <a:ln>
                            <a:noFill/>
                          </a:ln>
                          <a:solidFill>
                            <a:schemeClr val="tx1"/>
                          </a:solidFill>
                          <a:effectLst/>
                        </a:rPr>
                        <a:t>Hallway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cap="none" spc="0" dirty="0">
                          <a:ln>
                            <a:noFill/>
                          </a:ln>
                          <a:solidFill>
                            <a:schemeClr val="tx1"/>
                          </a:solidFill>
                          <a:effectLst/>
                        </a:rPr>
                        <a:t>Playground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cap="none" spc="0" dirty="0">
                          <a:ln>
                            <a:noFill/>
                          </a:ln>
                          <a:solidFill>
                            <a:schemeClr val="tx1"/>
                          </a:solidFill>
                          <a:effectLst/>
                        </a:rPr>
                        <a:t>Bus Area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700026">
                <a:tc>
                  <a:txBody>
                    <a:bodyPr/>
                    <a:lstStyle/>
                    <a:p>
                      <a:r>
                        <a:rPr lang="en-US" sz="1200" b="0" cap="none" spc="0" dirty="0">
                          <a:ln>
                            <a:noFill/>
                          </a:ln>
                          <a:solidFill>
                            <a:schemeClr val="tx1"/>
                          </a:solidFill>
                          <a:effectLst/>
                        </a:rPr>
                        <a:t>Be Safe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0" cap="none" spc="0" dirty="0">
                          <a:ln>
                            <a:noFill/>
                          </a:ln>
                          <a:solidFill>
                            <a:schemeClr val="tx1"/>
                          </a:solidFill>
                          <a:effectLst/>
                        </a:rPr>
                        <a:t>Follow directions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0" cap="none" spc="0" dirty="0">
                          <a:ln>
                            <a:noFill/>
                          </a:ln>
                          <a:solidFill>
                            <a:schemeClr val="tx1"/>
                          </a:solidFill>
                          <a:effectLst/>
                        </a:rPr>
                        <a:t>Follow directions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0" cap="none" spc="0" dirty="0">
                          <a:ln>
                            <a:noFill/>
                          </a:ln>
                          <a:solidFill>
                            <a:schemeClr val="tx1"/>
                          </a:solidFill>
                          <a:effectLst/>
                        </a:rPr>
                        <a:t>Walk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0" cap="none" spc="0" dirty="0">
                          <a:ln>
                            <a:noFill/>
                          </a:ln>
                          <a:solidFill>
                            <a:schemeClr val="tx1"/>
                          </a:solidFill>
                          <a:effectLst/>
                        </a:rPr>
                        <a:t>Go up ladders and down ladders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0" cap="none" spc="0" dirty="0">
                          <a:ln>
                            <a:noFill/>
                          </a:ln>
                          <a:solidFill>
                            <a:schemeClr val="tx1"/>
                          </a:solidFill>
                          <a:effectLst/>
                        </a:rPr>
                        <a:t>Wait behind</a:t>
                      </a:r>
                      <a:r>
                        <a:rPr lang="en-US" sz="1200" b="0" cap="none" spc="0" baseline="0" dirty="0">
                          <a:ln>
                            <a:noFill/>
                          </a:ln>
                          <a:solidFill>
                            <a:schemeClr val="tx1"/>
                          </a:solidFill>
                          <a:effectLst/>
                        </a:rPr>
                        <a:t> the red line</a:t>
                      </a:r>
                      <a:endParaRPr lang="en-US" sz="1200" b="0" cap="none" spc="0" dirty="0">
                        <a:ln>
                          <a:noFill/>
                        </a:ln>
                        <a:solidFill>
                          <a:schemeClr val="tx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669294">
                <a:tc>
                  <a:txBody>
                    <a:bodyPr/>
                    <a:lstStyle/>
                    <a:p>
                      <a:r>
                        <a:rPr lang="en-US" sz="1200" b="0" cap="none" spc="0" dirty="0">
                          <a:ln>
                            <a:noFill/>
                          </a:ln>
                          <a:solidFill>
                            <a:schemeClr val="tx1"/>
                          </a:solidFill>
                          <a:effectLst/>
                        </a:rPr>
                        <a:t>Be Respectful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0" cap="none" spc="0" dirty="0">
                          <a:ln>
                            <a:noFill/>
                          </a:ln>
                          <a:solidFill>
                            <a:schemeClr val="tx1"/>
                          </a:solidFill>
                          <a:effectLst/>
                        </a:rPr>
                        <a:t>Raise your hand to talk</a:t>
                      </a:r>
                    </a:p>
                    <a:p>
                      <a:endParaRPr lang="en-US" sz="1200" b="0" cap="none" spc="0" dirty="0">
                        <a:ln>
                          <a:noFill/>
                        </a:ln>
                        <a:solidFill>
                          <a:schemeClr val="tx1"/>
                        </a:solidFill>
                        <a:effectLst/>
                      </a:endParaRPr>
                    </a:p>
                    <a:p>
                      <a:r>
                        <a:rPr lang="en-US" sz="1200" b="0" cap="none" spc="0" dirty="0">
                          <a:ln>
                            <a:noFill/>
                          </a:ln>
                          <a:solidFill>
                            <a:schemeClr val="tx1"/>
                          </a:solidFill>
                          <a:effectLst/>
                        </a:rPr>
                        <a:t>Keep hands and feet to self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0" cap="none" spc="0" dirty="0">
                          <a:ln>
                            <a:noFill/>
                          </a:ln>
                          <a:solidFill>
                            <a:schemeClr val="tx1"/>
                          </a:solidFill>
                          <a:effectLst/>
                        </a:rPr>
                        <a:t>Play within the rules of the game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0" cap="none" spc="0" dirty="0">
                          <a:ln>
                            <a:noFill/>
                          </a:ln>
                          <a:solidFill>
                            <a:schemeClr val="tx1"/>
                          </a:solidFill>
                          <a:effectLst/>
                        </a:rPr>
                        <a:t>Keep hands and feet to self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0" cap="none" spc="0" dirty="0">
                          <a:ln>
                            <a:noFill/>
                          </a:ln>
                          <a:solidFill>
                            <a:schemeClr val="tx1"/>
                          </a:solidFill>
                          <a:effectLst/>
                        </a:rPr>
                        <a:t>One minute rule</a:t>
                      </a:r>
                      <a:r>
                        <a:rPr lang="en-US" sz="1200" b="0" cap="none" spc="0" baseline="0" dirty="0">
                          <a:ln>
                            <a:noFill/>
                          </a:ln>
                          <a:solidFill>
                            <a:schemeClr val="tx1"/>
                          </a:solidFill>
                          <a:effectLst/>
                        </a:rPr>
                        <a:t> for sharing equipment</a:t>
                      </a:r>
                      <a:endParaRPr lang="en-US" sz="1200" b="0" cap="none" spc="0" dirty="0">
                        <a:ln>
                          <a:noFill/>
                        </a:ln>
                        <a:solidFill>
                          <a:schemeClr val="tx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0" cap="none" spc="0" dirty="0">
                          <a:ln>
                            <a:noFill/>
                          </a:ln>
                          <a:solidFill>
                            <a:schemeClr val="tx1"/>
                          </a:solidFill>
                          <a:effectLst/>
                        </a:rPr>
                        <a:t>Keep hands and feet to</a:t>
                      </a:r>
                      <a:r>
                        <a:rPr lang="en-US" sz="1200" b="0" cap="none" spc="0" baseline="0" dirty="0">
                          <a:ln>
                            <a:noFill/>
                          </a:ln>
                          <a:solidFill>
                            <a:schemeClr val="tx1"/>
                          </a:solidFill>
                          <a:effectLst/>
                        </a:rPr>
                        <a:t> </a:t>
                      </a:r>
                      <a:r>
                        <a:rPr lang="en-US" sz="1200" b="0" cap="none" spc="0" dirty="0">
                          <a:ln>
                            <a:noFill/>
                          </a:ln>
                          <a:solidFill>
                            <a:schemeClr val="tx1"/>
                          </a:solidFill>
                          <a:effectLst/>
                        </a:rPr>
                        <a:t>self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507749">
                <a:tc>
                  <a:txBody>
                    <a:bodyPr/>
                    <a:lstStyle/>
                    <a:p>
                      <a:r>
                        <a:rPr lang="en-US" sz="1200" b="0" cap="none" spc="0" dirty="0">
                          <a:ln>
                            <a:noFill/>
                          </a:ln>
                          <a:solidFill>
                            <a:schemeClr val="tx1"/>
                          </a:solidFill>
                          <a:effectLst/>
                        </a:rPr>
                        <a:t>Be Responsible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0" cap="none" spc="0" dirty="0">
                          <a:ln>
                            <a:noFill/>
                          </a:ln>
                          <a:solidFill>
                            <a:schemeClr val="tx1"/>
                          </a:solidFill>
                          <a:effectLst/>
                        </a:rPr>
                        <a:t>Bring hooks and pencil to class</a:t>
                      </a:r>
                    </a:p>
                    <a:p>
                      <a:endParaRPr lang="en-US" sz="1200" b="0" cap="none" spc="0" dirty="0">
                        <a:ln>
                          <a:noFill/>
                        </a:ln>
                        <a:solidFill>
                          <a:schemeClr val="tx1"/>
                        </a:solidFill>
                        <a:effectLst/>
                      </a:endParaRPr>
                    </a:p>
                    <a:p>
                      <a:r>
                        <a:rPr lang="en-US" sz="1200" b="0" cap="none" spc="0" dirty="0">
                          <a:ln>
                            <a:noFill/>
                          </a:ln>
                          <a:solidFill>
                            <a:schemeClr val="tx1"/>
                          </a:solidFill>
                          <a:effectLst/>
                        </a:rPr>
                        <a:t>Do homework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0" cap="none" spc="0" dirty="0">
                          <a:ln>
                            <a:noFill/>
                          </a:ln>
                          <a:solidFill>
                            <a:schemeClr val="tx1"/>
                          </a:solidFill>
                          <a:effectLst/>
                        </a:rPr>
                        <a:t>Participate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0" cap="none" spc="0" dirty="0">
                          <a:ln>
                            <a:noFill/>
                          </a:ln>
                          <a:solidFill>
                            <a:schemeClr val="tx1"/>
                          </a:solidFill>
                          <a:effectLst/>
                        </a:rPr>
                        <a:t>Keep books, belongings, and litter off floor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0" cap="none" spc="0" dirty="0">
                          <a:ln>
                            <a:noFill/>
                          </a:ln>
                          <a:solidFill>
                            <a:schemeClr val="tx1"/>
                          </a:solidFill>
                          <a:effectLst/>
                        </a:rPr>
                        <a:t>Stay within the recess area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0" cap="none" spc="0" dirty="0">
                          <a:ln>
                            <a:noFill/>
                          </a:ln>
                          <a:solidFill>
                            <a:schemeClr val="tx1"/>
                          </a:solidFill>
                          <a:effectLst/>
                        </a:rPr>
                        <a:t>Keep your books and belongings</a:t>
                      </a:r>
                      <a:r>
                        <a:rPr lang="en-US" sz="1200" b="0" cap="none" spc="0" baseline="0" dirty="0">
                          <a:ln>
                            <a:noFill/>
                          </a:ln>
                          <a:solidFill>
                            <a:schemeClr val="tx1"/>
                          </a:solidFill>
                          <a:effectLst/>
                        </a:rPr>
                        <a:t> with you</a:t>
                      </a:r>
                      <a:endParaRPr lang="en-US" sz="1200" b="0" cap="none" spc="0" dirty="0">
                        <a:ln>
                          <a:noFill/>
                        </a:ln>
                        <a:solidFill>
                          <a:schemeClr val="tx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0087250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1164996"/>
          </a:xfrm>
        </p:spPr>
        <p:txBody>
          <a:bodyPr/>
          <a:lstStyle/>
          <a:p>
            <a:pPr algn="ctr"/>
            <a:r>
              <a:rPr lang="en-US" altLang="en-US" dirty="0"/>
              <a:t>Generalization</a:t>
            </a:r>
            <a:endParaRPr lang="en-US" dirty="0"/>
          </a:p>
        </p:txBody>
      </p:sp>
      <p:sp>
        <p:nvSpPr>
          <p:cNvPr id="3" name="Content Placeholder 2"/>
          <p:cNvSpPr>
            <a:spLocks noGrp="1"/>
          </p:cNvSpPr>
          <p:nvPr>
            <p:ph idx="1"/>
          </p:nvPr>
        </p:nvSpPr>
        <p:spPr/>
        <p:txBody>
          <a:bodyPr/>
          <a:lstStyle/>
          <a:p>
            <a:pPr algn="ctr" eaLnBrk="1" hangingPunct="1">
              <a:buFontTx/>
              <a:buNone/>
            </a:pPr>
            <a:endParaRPr lang="en-US" altLang="en-US" b="1" i="1" dirty="0"/>
          </a:p>
          <a:p>
            <a:pPr algn="ctr" eaLnBrk="1" hangingPunct="1">
              <a:buFontTx/>
              <a:buNone/>
            </a:pPr>
            <a:endParaRPr lang="en-US" altLang="en-US" b="1" i="1" dirty="0"/>
          </a:p>
          <a:p>
            <a:pPr algn="ctr" eaLnBrk="1" hangingPunct="1">
              <a:buFontTx/>
              <a:buNone/>
            </a:pPr>
            <a:endParaRPr lang="en-US" altLang="en-US" sz="1000" b="1" i="1" dirty="0"/>
          </a:p>
          <a:p>
            <a:pPr algn="ctr" eaLnBrk="1" hangingPunct="1">
              <a:buFontTx/>
              <a:buNone/>
            </a:pPr>
            <a:r>
              <a:rPr lang="en-US" altLang="en-US" i="1" dirty="0"/>
              <a:t>When a student performs or adapts</a:t>
            </a:r>
          </a:p>
          <a:p>
            <a:pPr algn="ctr" eaLnBrk="1" hangingPunct="1">
              <a:buFontTx/>
              <a:buNone/>
            </a:pPr>
            <a:r>
              <a:rPr lang="en-US" altLang="en-US" i="1" dirty="0"/>
              <a:t>the acquired behavior</a:t>
            </a:r>
          </a:p>
          <a:p>
            <a:pPr algn="ctr" eaLnBrk="1" hangingPunct="1">
              <a:buFontTx/>
              <a:buNone/>
            </a:pPr>
            <a:r>
              <a:rPr lang="en-US" altLang="en-US" i="1" u="sng" dirty="0"/>
              <a:t>under conditions that are different</a:t>
            </a:r>
            <a:endParaRPr lang="en-US" altLang="en-US" i="1" dirty="0"/>
          </a:p>
          <a:p>
            <a:pPr algn="ctr" eaLnBrk="1" hangingPunct="1">
              <a:buFontTx/>
              <a:buNone/>
            </a:pPr>
            <a:r>
              <a:rPr lang="en-US" altLang="en-US" i="1" dirty="0"/>
              <a:t>from those in the place</a:t>
            </a:r>
          </a:p>
          <a:p>
            <a:pPr algn="ctr" eaLnBrk="1" hangingPunct="1">
              <a:buFontTx/>
              <a:buNone/>
            </a:pPr>
            <a:r>
              <a:rPr lang="en-US" altLang="en-US" i="1" dirty="0"/>
              <a:t>where the behavior was initially acquired.</a:t>
            </a:r>
            <a:endParaRPr lang="en-US"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65</a:t>
            </a:fld>
            <a:endParaRPr lang="en-US" dirty="0"/>
          </a:p>
        </p:txBody>
      </p:sp>
      <p:pic>
        <p:nvPicPr>
          <p:cNvPr id="5" name="Picture 4" descr="MCj0295656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1066800"/>
            <a:ext cx="2298700"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3203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990600"/>
          </a:xfrm>
        </p:spPr>
        <p:txBody>
          <a:bodyPr/>
          <a:lstStyle/>
          <a:p>
            <a:pPr algn="ctr"/>
            <a:r>
              <a:rPr lang="en-US" dirty="0"/>
              <a:t>Activity: Respect</a:t>
            </a:r>
          </a:p>
        </p:txBody>
      </p:sp>
      <p:sp>
        <p:nvSpPr>
          <p:cNvPr id="3" name="Content Placeholder 2"/>
          <p:cNvSpPr>
            <a:spLocks noGrp="1"/>
          </p:cNvSpPr>
          <p:nvPr>
            <p:ph idx="1"/>
          </p:nvPr>
        </p:nvSpPr>
        <p:spPr>
          <a:xfrm>
            <a:off x="152400" y="1143000"/>
            <a:ext cx="8839200" cy="4724400"/>
          </a:xfrm>
        </p:spPr>
        <p:txBody>
          <a:bodyPr/>
          <a:lstStyle/>
          <a:p>
            <a:pPr marL="0" indent="0">
              <a:buNone/>
            </a:pPr>
            <a:endParaRPr lang="en-US" dirty="0"/>
          </a:p>
          <a:p>
            <a:pPr marL="0" indent="0" algn="ctr">
              <a:buNone/>
            </a:pPr>
            <a:r>
              <a:rPr lang="en-US" b="1" dirty="0">
                <a:solidFill>
                  <a:srgbClr val="C00000"/>
                </a:solidFill>
              </a:rPr>
              <a:t>Answer questions about Respect.</a:t>
            </a:r>
          </a:p>
          <a:p>
            <a:pPr marL="0" indent="0">
              <a:buNone/>
            </a:pPr>
            <a:endParaRPr lang="en-US" dirty="0"/>
          </a:p>
          <a:p>
            <a:pPr marL="0" indent="0" algn="ctr">
              <a:buNone/>
            </a:pPr>
            <a:r>
              <a:rPr lang="en-US" b="1" dirty="0">
                <a:solidFill>
                  <a:srgbClr val="C00000"/>
                </a:solidFill>
              </a:rPr>
              <a:t>We will report out.</a:t>
            </a:r>
          </a:p>
          <a:p>
            <a:pPr marL="0" indent="0">
              <a:buNone/>
            </a:pPr>
            <a:endParaRPr lang="en-US" dirty="0"/>
          </a:p>
          <a:p>
            <a:pPr marL="0" indent="0">
              <a:buNone/>
            </a:pPr>
            <a:endParaRPr lang="en-US" dirty="0"/>
          </a:p>
          <a:p>
            <a:pPr marL="0" indent="0" algn="ctr">
              <a:buNone/>
            </a:pPr>
            <a:r>
              <a:rPr lang="en-US" sz="2600" dirty="0"/>
              <a:t>Social Skills Are Essential</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66</a:t>
            </a:fld>
            <a:endParaRPr lang="en-US" dirty="0"/>
          </a:p>
        </p:txBody>
      </p:sp>
    </p:spTree>
    <p:extLst>
      <p:ext uri="{BB962C8B-B14F-4D97-AF65-F5344CB8AC3E}">
        <p14:creationId xmlns:p14="http://schemas.microsoft.com/office/powerpoint/2010/main" val="15860382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914400"/>
          </a:xfrm>
        </p:spPr>
        <p:txBody>
          <a:bodyPr/>
          <a:lstStyle/>
          <a:p>
            <a:pPr algn="ctr"/>
            <a:r>
              <a:rPr lang="en-US" dirty="0"/>
              <a:t>Respect</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67</a:t>
            </a:fld>
            <a:endParaRPr lang="en-US" dirty="0"/>
          </a:p>
        </p:txBody>
      </p:sp>
      <p:pic>
        <p:nvPicPr>
          <p:cNvPr id="5" name="Content Placeholder 4" descr="http://www.joettasportsandbeyond.com/wp-content/uploads/2018/01/Respect.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0" y="1066800"/>
            <a:ext cx="5577840" cy="3474720"/>
          </a:xfrm>
          <a:prstGeom prst="rect">
            <a:avLst/>
          </a:prstGeom>
          <a:noFill/>
          <a:ln>
            <a:noFill/>
          </a:ln>
        </p:spPr>
      </p:pic>
      <p:sp>
        <p:nvSpPr>
          <p:cNvPr id="6" name="Rectangle 5"/>
          <p:cNvSpPr/>
          <p:nvPr/>
        </p:nvSpPr>
        <p:spPr>
          <a:xfrm>
            <a:off x="304800" y="4876800"/>
            <a:ext cx="8610600" cy="1015663"/>
          </a:xfrm>
          <a:prstGeom prst="rect">
            <a:avLst/>
          </a:prstGeom>
        </p:spPr>
        <p:txBody>
          <a:bodyPr wrap="square">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You should </a:t>
            </a:r>
            <a:r>
              <a:rPr lang="en-US" sz="2000" b="1" u="sng" dirty="0">
                <a:solidFill>
                  <a:schemeClr val="accent6">
                    <a:lumMod val="50000"/>
                    <a:lumOff val="50000"/>
                  </a:schemeClr>
                </a:solidFill>
                <a:latin typeface="Verdana" panose="020B0604030504040204" pitchFamily="34" charset="0"/>
                <a:ea typeface="Verdana" panose="020B0604030504040204" pitchFamily="34" charset="0"/>
                <a:cs typeface="Verdana" panose="020B0604030504040204" pitchFamily="34" charset="0"/>
              </a:rPr>
              <a:t>always</a:t>
            </a:r>
            <a:r>
              <a:rPr lang="en-US" sz="2000" dirty="0">
                <a:latin typeface="Verdana" panose="020B0604030504040204" pitchFamily="34" charset="0"/>
                <a:ea typeface="Verdana" panose="020B0604030504040204" pitchFamily="34" charset="0"/>
                <a:cs typeface="Verdana" panose="020B0604030504040204" pitchFamily="34" charset="0"/>
              </a:rPr>
              <a:t> behave in a respectful manner as this reflects on you, your character, integrity and values of who you are as a person.</a:t>
            </a:r>
          </a:p>
        </p:txBody>
      </p:sp>
    </p:spTree>
    <p:extLst>
      <p:ext uri="{BB962C8B-B14F-4D97-AF65-F5344CB8AC3E}">
        <p14:creationId xmlns:p14="http://schemas.microsoft.com/office/powerpoint/2010/main" val="29923392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295400"/>
          </a:xfrm>
        </p:spPr>
        <p:txBody>
          <a:bodyPr/>
          <a:lstStyle/>
          <a:p>
            <a:pPr algn="ctr"/>
            <a:r>
              <a:rPr lang="en-US" dirty="0"/>
              <a:t>Achievement is Related </a:t>
            </a:r>
            <a:br>
              <a:rPr lang="en-US" dirty="0"/>
            </a:br>
            <a:r>
              <a:rPr lang="en-US" dirty="0"/>
              <a:t>to the Quality of Social Skills</a:t>
            </a:r>
          </a:p>
        </p:txBody>
      </p:sp>
      <p:sp>
        <p:nvSpPr>
          <p:cNvPr id="3" name="Content Placeholder 2"/>
          <p:cNvSpPr>
            <a:spLocks noGrp="1"/>
          </p:cNvSpPr>
          <p:nvPr>
            <p:ph idx="1"/>
          </p:nvPr>
        </p:nvSpPr>
        <p:spPr>
          <a:xfrm>
            <a:off x="228600" y="1447800"/>
            <a:ext cx="8610600" cy="4419600"/>
          </a:xfrm>
        </p:spPr>
        <p:txBody>
          <a:bodyPr/>
          <a:lstStyle/>
          <a:p>
            <a:pPr eaLnBrk="1" hangingPunct="1">
              <a:lnSpc>
                <a:spcPct val="90000"/>
              </a:lnSpc>
              <a:buFontTx/>
              <a:buNone/>
            </a:pPr>
            <a:r>
              <a:rPr lang="en-US" sz="2400" b="1" dirty="0">
                <a:solidFill>
                  <a:srgbClr val="C00000"/>
                </a:solidFill>
              </a:rPr>
              <a:t>Ego-centricity:</a:t>
            </a:r>
            <a:r>
              <a:rPr lang="en-US" sz="2400" dirty="0"/>
              <a:t> Having difficulty looking at someone</a:t>
            </a:r>
          </a:p>
          <a:p>
            <a:pPr eaLnBrk="1" hangingPunct="1">
              <a:lnSpc>
                <a:spcPct val="90000"/>
              </a:lnSpc>
              <a:buFontTx/>
              <a:buNone/>
            </a:pPr>
            <a:r>
              <a:rPr lang="en-US" sz="2400" dirty="0"/>
              <a:t>else's behavior from that person's point of view</a:t>
            </a:r>
          </a:p>
          <a:p>
            <a:pPr eaLnBrk="1" hangingPunct="1">
              <a:lnSpc>
                <a:spcPct val="90000"/>
              </a:lnSpc>
              <a:buFontTx/>
              <a:buNone/>
            </a:pPr>
            <a:endParaRPr lang="en-US" sz="1600" dirty="0"/>
          </a:p>
          <a:p>
            <a:pPr eaLnBrk="1" hangingPunct="1">
              <a:lnSpc>
                <a:spcPct val="90000"/>
              </a:lnSpc>
              <a:buFontTx/>
              <a:buNone/>
            </a:pPr>
            <a:endParaRPr lang="en-US" sz="1600" dirty="0"/>
          </a:p>
          <a:p>
            <a:pPr eaLnBrk="1" hangingPunct="1">
              <a:lnSpc>
                <a:spcPct val="90000"/>
              </a:lnSpc>
              <a:buFontTx/>
              <a:buNone/>
            </a:pPr>
            <a:endParaRPr lang="en-US" sz="1600" dirty="0"/>
          </a:p>
          <a:p>
            <a:pPr eaLnBrk="1" hangingPunct="1">
              <a:lnSpc>
                <a:spcPct val="90000"/>
              </a:lnSpc>
              <a:buFontTx/>
              <a:buNone/>
            </a:pPr>
            <a:endParaRPr lang="en-US" sz="1600" dirty="0"/>
          </a:p>
          <a:p>
            <a:pPr eaLnBrk="1" hangingPunct="1">
              <a:lnSpc>
                <a:spcPct val="90000"/>
              </a:lnSpc>
              <a:buFontTx/>
              <a:buNone/>
            </a:pPr>
            <a:endParaRPr lang="en-US" sz="1600" dirty="0"/>
          </a:p>
          <a:p>
            <a:pPr eaLnBrk="1" hangingPunct="1">
              <a:lnSpc>
                <a:spcPct val="90000"/>
              </a:lnSpc>
              <a:buFontTx/>
              <a:buNone/>
            </a:pPr>
            <a:endParaRPr lang="en-US" sz="1600" dirty="0"/>
          </a:p>
          <a:p>
            <a:pPr eaLnBrk="1" hangingPunct="1">
              <a:lnSpc>
                <a:spcPct val="90000"/>
              </a:lnSpc>
              <a:buFontTx/>
              <a:buNone/>
            </a:pPr>
            <a:endParaRPr lang="en-US" sz="1600" dirty="0"/>
          </a:p>
          <a:p>
            <a:pPr eaLnBrk="1" hangingPunct="1">
              <a:lnSpc>
                <a:spcPct val="90000"/>
              </a:lnSpc>
              <a:buFontTx/>
              <a:buNone/>
            </a:pPr>
            <a:endParaRPr lang="en-US" sz="1600" dirty="0"/>
          </a:p>
          <a:p>
            <a:pPr eaLnBrk="1" hangingPunct="1">
              <a:lnSpc>
                <a:spcPct val="90000"/>
              </a:lnSpc>
              <a:buFontTx/>
              <a:buNone/>
            </a:pPr>
            <a:endParaRPr lang="en-US" sz="1600" dirty="0"/>
          </a:p>
          <a:p>
            <a:pPr eaLnBrk="1" hangingPunct="1">
              <a:lnSpc>
                <a:spcPct val="90000"/>
              </a:lnSpc>
              <a:buFontTx/>
              <a:buNone/>
            </a:pPr>
            <a:r>
              <a:rPr lang="en-US" sz="2400" b="1" dirty="0">
                <a:solidFill>
                  <a:srgbClr val="008080"/>
                </a:solidFill>
              </a:rPr>
              <a:t>Social-sensitivity:</a:t>
            </a:r>
            <a:r>
              <a:rPr lang="en-US" sz="2400" dirty="0"/>
              <a:t> Able to see things from another </a:t>
            </a:r>
          </a:p>
          <a:p>
            <a:pPr eaLnBrk="1" hangingPunct="1">
              <a:lnSpc>
                <a:spcPct val="90000"/>
              </a:lnSpc>
              <a:buFontTx/>
              <a:buNone/>
            </a:pPr>
            <a:r>
              <a:rPr lang="en-US" sz="2400" dirty="0"/>
              <a:t>person’s point of view and consider a variety of</a:t>
            </a:r>
          </a:p>
          <a:p>
            <a:pPr eaLnBrk="1" hangingPunct="1">
              <a:lnSpc>
                <a:spcPct val="90000"/>
              </a:lnSpc>
              <a:buFontTx/>
              <a:buNone/>
            </a:pPr>
            <a:r>
              <a:rPr lang="en-US" sz="2400" dirty="0"/>
              <a:t>possible motives for their actions and attitudes</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68</a:t>
            </a:fld>
            <a:endParaRPr lang="en-US" dirty="0"/>
          </a:p>
        </p:txBody>
      </p:sp>
      <p:pic>
        <p:nvPicPr>
          <p:cNvPr id="5" name="Picture 5" descr="MCj01982160000[1]"/>
          <p:cNvPicPr>
            <a:picLocks noChangeAspect="1" noChangeArrowheads="1"/>
          </p:cNvPicPr>
          <p:nvPr/>
        </p:nvPicPr>
        <p:blipFill>
          <a:blip r:embed="rId3" cstate="print"/>
          <a:srcRect/>
          <a:stretch>
            <a:fillRect/>
          </a:stretch>
        </p:blipFill>
        <p:spPr>
          <a:xfrm>
            <a:off x="1600200" y="2285997"/>
            <a:ext cx="1582738" cy="2384425"/>
          </a:xfrm>
          <a:prstGeom prst="rect">
            <a:avLst/>
          </a:prstGeom>
        </p:spPr>
      </p:pic>
      <p:pic>
        <p:nvPicPr>
          <p:cNvPr id="6" name="Picture 7" descr="MPj04244280000[1]"/>
          <p:cNvPicPr>
            <a:picLocks noChangeAspect="1" noChangeArrowheads="1"/>
          </p:cNvPicPr>
          <p:nvPr/>
        </p:nvPicPr>
        <p:blipFill>
          <a:blip r:embed="rId4" cstate="print"/>
          <a:srcRect/>
          <a:stretch>
            <a:fillRect/>
          </a:stretch>
        </p:blipFill>
        <p:spPr bwMode="auto">
          <a:xfrm>
            <a:off x="5029200" y="2583719"/>
            <a:ext cx="2438400" cy="1788983"/>
          </a:xfrm>
          <a:prstGeom prst="rect">
            <a:avLst/>
          </a:prstGeom>
          <a:noFill/>
          <a:ln w="9525">
            <a:noFill/>
            <a:miter lim="800000"/>
            <a:headEnd/>
            <a:tailEnd/>
          </a:ln>
        </p:spPr>
      </p:pic>
    </p:spTree>
    <p:extLst>
      <p:ext uri="{BB962C8B-B14F-4D97-AF65-F5344CB8AC3E}">
        <p14:creationId xmlns:p14="http://schemas.microsoft.com/office/powerpoint/2010/main" val="9310160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990600"/>
          </a:xfrm>
        </p:spPr>
        <p:txBody>
          <a:bodyPr/>
          <a:lstStyle/>
          <a:p>
            <a:pPr algn="ctr"/>
            <a:r>
              <a:rPr lang="en-US" dirty="0"/>
              <a:t>The Brain</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69</a:t>
            </a:fld>
            <a:endParaRPr lang="en-US" dirty="0"/>
          </a:p>
        </p:txBody>
      </p:sp>
      <p:pic>
        <p:nvPicPr>
          <p:cNvPr id="5" name="Content Placeholder 4" descr="Related image"/>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492240" cy="4206240"/>
          </a:xfrm>
          <a:prstGeom prst="rect">
            <a:avLst/>
          </a:prstGeom>
          <a:noFill/>
          <a:ln>
            <a:noFill/>
          </a:ln>
        </p:spPr>
      </p:pic>
    </p:spTree>
    <p:extLst>
      <p:ext uri="{BB962C8B-B14F-4D97-AF65-F5344CB8AC3E}">
        <p14:creationId xmlns:p14="http://schemas.microsoft.com/office/powerpoint/2010/main" val="2799477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Influences </a:t>
            </a:r>
            <a:br>
              <a:rPr lang="en-US" dirty="0"/>
            </a:br>
            <a:r>
              <a:rPr lang="en-US" dirty="0"/>
              <a:t>Child Development?</a:t>
            </a:r>
          </a:p>
        </p:txBody>
      </p:sp>
      <p:sp>
        <p:nvSpPr>
          <p:cNvPr id="3" name="Content Placeholder 2"/>
          <p:cNvSpPr>
            <a:spLocks noGrp="1"/>
          </p:cNvSpPr>
          <p:nvPr>
            <p:ph idx="1"/>
          </p:nvPr>
        </p:nvSpPr>
        <p:spPr>
          <a:xfrm>
            <a:off x="152400" y="1752600"/>
            <a:ext cx="8686800" cy="4114800"/>
          </a:xfrm>
        </p:spPr>
        <p:txBody>
          <a:bodyPr/>
          <a:lstStyle/>
          <a:p>
            <a:r>
              <a:rPr lang="en-US" dirty="0"/>
              <a:t>Intrauterine environment </a:t>
            </a:r>
          </a:p>
          <a:p>
            <a:endParaRPr lang="en-US" dirty="0"/>
          </a:p>
          <a:p>
            <a:r>
              <a:rPr lang="en-US" dirty="0"/>
              <a:t>Endowments at birth </a:t>
            </a:r>
          </a:p>
          <a:p>
            <a:endParaRPr lang="en-US" dirty="0"/>
          </a:p>
          <a:p>
            <a:r>
              <a:rPr lang="en-US" dirty="0"/>
              <a:t>Attachment and quality of parenting </a:t>
            </a:r>
          </a:p>
          <a:p>
            <a:pPr marL="0" indent="0">
              <a:buNone/>
            </a:pPr>
            <a:endParaRPr lang="en-US" dirty="0"/>
          </a:p>
          <a:p>
            <a:r>
              <a:rPr lang="en-US" dirty="0"/>
              <a:t>Physical and cultural environment</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7</a:t>
            </a:fld>
            <a:endParaRPr lang="en-US" dirty="0"/>
          </a:p>
        </p:txBody>
      </p:sp>
    </p:spTree>
    <p:extLst>
      <p:ext uri="{BB962C8B-B14F-4D97-AF65-F5344CB8AC3E}">
        <p14:creationId xmlns:p14="http://schemas.microsoft.com/office/powerpoint/2010/main" val="24765523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Brain:</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70</a:t>
            </a:fld>
            <a:endParaRPr lang="en-US" dirty="0"/>
          </a:p>
        </p:txBody>
      </p:sp>
      <p:pic>
        <p:nvPicPr>
          <p:cNvPr id="5" name="Picture 4" descr="Image result for the triune brai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228600"/>
            <a:ext cx="1866900" cy="1047750"/>
          </a:xfrm>
          <a:prstGeom prst="rect">
            <a:avLst/>
          </a:prstGeom>
          <a:noFill/>
          <a:ln>
            <a:noFill/>
          </a:ln>
        </p:spPr>
      </p:pic>
      <p:pic>
        <p:nvPicPr>
          <p:cNvPr id="6" name="Content Placeholder 3" descr="Image result for the triune brain"/>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81200" y="1371600"/>
            <a:ext cx="5760720" cy="4297680"/>
          </a:xfrm>
          <a:prstGeom prst="rect">
            <a:avLst/>
          </a:prstGeom>
          <a:noFill/>
          <a:ln>
            <a:noFill/>
          </a:ln>
        </p:spPr>
      </p:pic>
    </p:spTree>
    <p:extLst>
      <p:ext uri="{BB962C8B-B14F-4D97-AF65-F5344CB8AC3E}">
        <p14:creationId xmlns:p14="http://schemas.microsoft.com/office/powerpoint/2010/main" val="24886733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838200"/>
          </a:xfrm>
        </p:spPr>
        <p:txBody>
          <a:bodyPr/>
          <a:lstStyle/>
          <a:p>
            <a:pPr algn="ctr"/>
            <a:r>
              <a:rPr lang="en-US" dirty="0"/>
              <a:t>The Triune Brain</a:t>
            </a:r>
          </a:p>
        </p:txBody>
      </p:sp>
      <p:sp>
        <p:nvSpPr>
          <p:cNvPr id="3" name="Content Placeholder 2"/>
          <p:cNvSpPr>
            <a:spLocks noGrp="1"/>
          </p:cNvSpPr>
          <p:nvPr>
            <p:ph idx="1"/>
          </p:nvPr>
        </p:nvSpPr>
        <p:spPr>
          <a:xfrm>
            <a:off x="152400" y="1143000"/>
            <a:ext cx="8839200" cy="4800600"/>
          </a:xfrm>
        </p:spPr>
        <p:txBody>
          <a:bodyPr/>
          <a:lstStyle/>
          <a:p>
            <a:pPr marL="0" indent="0">
              <a:buNone/>
            </a:pPr>
            <a:r>
              <a:rPr lang="en-US" sz="1800" b="1" dirty="0"/>
              <a:t>First: Brain Stem:</a:t>
            </a:r>
            <a:br>
              <a:rPr lang="en-US" sz="1800" dirty="0"/>
            </a:br>
            <a:r>
              <a:rPr lang="en-US" sz="1800" dirty="0"/>
              <a:t>is the seat of autonomic or automatic response, as well as the seat of habits. It connects us to our external world through our skin, our pores and our nerves</a:t>
            </a:r>
          </a:p>
          <a:p>
            <a:pPr marL="0" indent="0">
              <a:buNone/>
            </a:pPr>
            <a:endParaRPr lang="en-US" sz="1000" dirty="0"/>
          </a:p>
          <a:p>
            <a:pPr marL="0" indent="0">
              <a:buNone/>
            </a:pPr>
            <a:r>
              <a:rPr lang="en-US" sz="1800" b="1" dirty="0"/>
              <a:t>Emotional (limbic system):</a:t>
            </a:r>
            <a:br>
              <a:rPr lang="en-US" sz="1800" dirty="0"/>
            </a:br>
            <a:r>
              <a:rPr lang="en-US" sz="1800" dirty="0"/>
              <a:t>helps us know what things to approach and what to avoid by guiding our preferences</a:t>
            </a:r>
          </a:p>
          <a:p>
            <a:pPr marL="0" indent="0">
              <a:buNone/>
            </a:pPr>
            <a:br>
              <a:rPr lang="en-US" sz="1000" dirty="0">
                <a:latin typeface="Cambria" panose="02040503050406030204" pitchFamily="18" charset="0"/>
              </a:rPr>
            </a:br>
            <a:r>
              <a:rPr lang="en-US" sz="1800" b="1" dirty="0"/>
              <a:t>Rational (neocortex):</a:t>
            </a:r>
            <a:br>
              <a:rPr lang="en-US" sz="1800" dirty="0"/>
            </a:br>
            <a:r>
              <a:rPr lang="en-US" sz="1800" dirty="0"/>
              <a:t>assists us with functions related to thinking and language: planning, questioning, making decisions, solving problems and generating new ideas. </a:t>
            </a:r>
            <a:br>
              <a:rPr lang="en-US" sz="1800" dirty="0"/>
            </a:br>
            <a:endParaRPr lang="en-US" sz="1000" dirty="0"/>
          </a:p>
          <a:p>
            <a:pPr marL="0" indent="0">
              <a:buNone/>
            </a:pPr>
            <a:r>
              <a:rPr lang="en-US" sz="1800" b="1" dirty="0"/>
              <a:t>The Emotional/Rational Brain Connection:</a:t>
            </a:r>
            <a:br>
              <a:rPr lang="en-US" sz="1800" dirty="0"/>
            </a:br>
            <a:r>
              <a:rPr lang="en-US" sz="1800" dirty="0"/>
              <a:t>allowing the emotional and the thinking brains to influence one another in a myriad of ways and providing rich data on which to draw conclusions and initiate action.</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71</a:t>
            </a:fld>
            <a:endParaRPr lang="en-US" dirty="0"/>
          </a:p>
        </p:txBody>
      </p:sp>
    </p:spTree>
    <p:extLst>
      <p:ext uri="{BB962C8B-B14F-4D97-AF65-F5344CB8AC3E}">
        <p14:creationId xmlns:p14="http://schemas.microsoft.com/office/powerpoint/2010/main" val="24688110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72</a:t>
            </a:fld>
            <a:endParaRPr lang="en-US" dirty="0"/>
          </a:p>
        </p:txBody>
      </p:sp>
      <p:pic>
        <p:nvPicPr>
          <p:cNvPr id="5" name="Picture 4" descr="In the proliferation and pruning process, simpler neural connections form first, followed by more complex circuits. The timing is genetic, but early experiences determine whether the circuits are strong or weak. Source: C.A. Nelson (2000). Credit: Center on the Developing Child"/>
          <p:cNvPicPr/>
          <p:nvPr/>
        </p:nvPicPr>
        <p:blipFill>
          <a:blip r:embed="rId3">
            <a:extLst>
              <a:ext uri="{28A0092B-C50C-407E-A947-70E740481C1C}">
                <a14:useLocalDpi xmlns:a14="http://schemas.microsoft.com/office/drawing/2010/main" val="0"/>
              </a:ext>
            </a:extLst>
          </a:blip>
          <a:srcRect/>
          <a:stretch>
            <a:fillRect/>
          </a:stretch>
        </p:blipFill>
        <p:spPr bwMode="auto">
          <a:xfrm>
            <a:off x="990600" y="457200"/>
            <a:ext cx="7162800" cy="5029200"/>
          </a:xfrm>
          <a:prstGeom prst="rect">
            <a:avLst/>
          </a:prstGeom>
          <a:noFill/>
          <a:ln>
            <a:noFill/>
          </a:ln>
        </p:spPr>
      </p:pic>
    </p:spTree>
    <p:extLst>
      <p:ext uri="{BB962C8B-B14F-4D97-AF65-F5344CB8AC3E}">
        <p14:creationId xmlns:p14="http://schemas.microsoft.com/office/powerpoint/2010/main" val="24102761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6131D167-9215-4924-8065-365FC3D7DE7E}" type="slidenum">
              <a:rPr lang="en-US" smtClean="0"/>
              <a:pPr>
                <a:defRPr/>
              </a:pPr>
              <a:t>73</a:t>
            </a:fld>
            <a:endParaRPr lang="en-US" dirty="0"/>
          </a:p>
        </p:txBody>
      </p:sp>
      <p:pic>
        <p:nvPicPr>
          <p:cNvPr id="3" name="Picture 2" descr="Image result for traumatic stress and critical windows of brain development"/>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68923"/>
            <a:ext cx="6781800" cy="5200650"/>
          </a:xfrm>
          <a:prstGeom prst="rect">
            <a:avLst/>
          </a:prstGeom>
          <a:noFill/>
          <a:ln>
            <a:noFill/>
          </a:ln>
        </p:spPr>
      </p:pic>
    </p:spTree>
    <p:extLst>
      <p:ext uri="{BB962C8B-B14F-4D97-AF65-F5344CB8AC3E}">
        <p14:creationId xmlns:p14="http://schemas.microsoft.com/office/powerpoint/2010/main" val="14686454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1219200"/>
          </a:xfrm>
        </p:spPr>
        <p:txBody>
          <a:bodyPr/>
          <a:lstStyle/>
          <a:p>
            <a:pPr algn="ctr"/>
            <a:r>
              <a:rPr lang="en-US" dirty="0"/>
              <a:t>What Do We Know </a:t>
            </a:r>
            <a:br>
              <a:rPr lang="en-US" dirty="0"/>
            </a:br>
            <a:r>
              <a:rPr lang="en-US" dirty="0"/>
              <a:t>About the Brain?</a:t>
            </a:r>
          </a:p>
        </p:txBody>
      </p:sp>
      <p:sp>
        <p:nvSpPr>
          <p:cNvPr id="3" name="Content Placeholder 2"/>
          <p:cNvSpPr>
            <a:spLocks noGrp="1"/>
          </p:cNvSpPr>
          <p:nvPr>
            <p:ph idx="1"/>
          </p:nvPr>
        </p:nvSpPr>
        <p:spPr>
          <a:xfrm>
            <a:off x="228600" y="1524000"/>
            <a:ext cx="8534400" cy="4267200"/>
          </a:xfrm>
        </p:spPr>
        <p:txBody>
          <a:bodyPr/>
          <a:lstStyle/>
          <a:p>
            <a:r>
              <a:rPr lang="en-US" sz="2200" dirty="0"/>
              <a:t>Brain matures in an “</a:t>
            </a:r>
            <a:r>
              <a:rPr lang="en-US" sz="2200" dirty="0">
                <a:solidFill>
                  <a:srgbClr val="FF0000"/>
                </a:solidFill>
              </a:rPr>
              <a:t>environmental”</a:t>
            </a:r>
            <a:r>
              <a:rPr lang="en-US" sz="2200" dirty="0"/>
              <a:t> context</a:t>
            </a:r>
          </a:p>
          <a:p>
            <a:endParaRPr lang="en-US" sz="1000" dirty="0"/>
          </a:p>
          <a:p>
            <a:r>
              <a:rPr lang="en-US" sz="2200" dirty="0"/>
              <a:t>Shift from concrete thinking to abstract thinking</a:t>
            </a:r>
            <a:br>
              <a:rPr lang="en-US" sz="2200" dirty="0"/>
            </a:br>
            <a:r>
              <a:rPr lang="en-US" sz="2200" dirty="0"/>
              <a:t> </a:t>
            </a:r>
            <a:r>
              <a:rPr lang="en-US" sz="2200" b="1" dirty="0"/>
              <a:t>(“Feeling” brain to “Thinking” brain)</a:t>
            </a:r>
            <a:r>
              <a:rPr lang="en-US" sz="2200" dirty="0"/>
              <a:t> </a:t>
            </a:r>
          </a:p>
          <a:p>
            <a:endParaRPr lang="en-US" sz="1000" dirty="0"/>
          </a:p>
          <a:p>
            <a:r>
              <a:rPr lang="en-US" sz="2200" dirty="0"/>
              <a:t>Present                   Future</a:t>
            </a:r>
          </a:p>
          <a:p>
            <a:endParaRPr lang="en-US" sz="1000" dirty="0"/>
          </a:p>
          <a:p>
            <a:r>
              <a:rPr lang="en-US" sz="2200" dirty="0"/>
              <a:t>Increased impulse control </a:t>
            </a:r>
          </a:p>
          <a:p>
            <a:endParaRPr lang="en-US" sz="1000" dirty="0"/>
          </a:p>
          <a:p>
            <a:r>
              <a:rPr lang="en-US" sz="2200" dirty="0"/>
              <a:t>Increased emotional regulation </a:t>
            </a:r>
          </a:p>
          <a:p>
            <a:endParaRPr lang="en-US" sz="1000" dirty="0"/>
          </a:p>
          <a:p>
            <a:r>
              <a:rPr lang="en-US" sz="2200" dirty="0"/>
              <a:t>Concrete                  Possibilities </a:t>
            </a:r>
          </a:p>
          <a:p>
            <a:endParaRPr lang="en-US" sz="1000" dirty="0"/>
          </a:p>
          <a:p>
            <a:r>
              <a:rPr lang="en-US" sz="2200" dirty="0"/>
              <a:t>Self centered                Perspective</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74</a:t>
            </a:fld>
            <a:endParaRPr lang="en-US" dirty="0"/>
          </a:p>
        </p:txBody>
      </p:sp>
      <p:sp>
        <p:nvSpPr>
          <p:cNvPr id="8" name="Right Arrow 7"/>
          <p:cNvSpPr/>
          <p:nvPr/>
        </p:nvSpPr>
        <p:spPr bwMode="auto">
          <a:xfrm>
            <a:off x="2209800" y="3124200"/>
            <a:ext cx="978408" cy="24231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0" name="Right Arrow 9"/>
          <p:cNvSpPr/>
          <p:nvPr/>
        </p:nvSpPr>
        <p:spPr bwMode="auto">
          <a:xfrm>
            <a:off x="2145792" y="4863084"/>
            <a:ext cx="978408" cy="24231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1" name="Right Arrow 10"/>
          <p:cNvSpPr/>
          <p:nvPr/>
        </p:nvSpPr>
        <p:spPr bwMode="auto">
          <a:xfrm>
            <a:off x="2831592" y="5472684"/>
            <a:ext cx="978408" cy="24231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25145450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990600"/>
          </a:xfrm>
        </p:spPr>
        <p:txBody>
          <a:bodyPr/>
          <a:lstStyle/>
          <a:p>
            <a:pPr algn="ctr"/>
            <a:r>
              <a:rPr lang="en-US" dirty="0"/>
              <a:t>The Brain</a:t>
            </a:r>
          </a:p>
        </p:txBody>
      </p:sp>
      <p:sp>
        <p:nvSpPr>
          <p:cNvPr id="3" name="Content Placeholder 2"/>
          <p:cNvSpPr>
            <a:spLocks noGrp="1"/>
          </p:cNvSpPr>
          <p:nvPr>
            <p:ph idx="1"/>
          </p:nvPr>
        </p:nvSpPr>
        <p:spPr>
          <a:xfrm>
            <a:off x="152400" y="1143000"/>
            <a:ext cx="8839200" cy="4724400"/>
          </a:xfrm>
        </p:spPr>
        <p:txBody>
          <a:bodyPr/>
          <a:lstStyle/>
          <a:p>
            <a:pPr marL="0" indent="0">
              <a:buNone/>
            </a:pPr>
            <a:r>
              <a:rPr lang="en-US" sz="1800" dirty="0"/>
              <a:t>Is an </a:t>
            </a:r>
            <a:r>
              <a:rPr lang="en-US" sz="1800" dirty="0">
                <a:solidFill>
                  <a:srgbClr val="FF0000"/>
                </a:solidFill>
              </a:rPr>
              <a:t>interconnected system</a:t>
            </a:r>
            <a:r>
              <a:rPr lang="en-US" sz="1800" dirty="0"/>
              <a:t> with </a:t>
            </a:r>
            <a:r>
              <a:rPr lang="en-US" sz="1800" dirty="0">
                <a:solidFill>
                  <a:srgbClr val="FF0000"/>
                </a:solidFill>
              </a:rPr>
              <a:t>different</a:t>
            </a:r>
            <a:r>
              <a:rPr lang="en-US" sz="1800" dirty="0"/>
              <a:t> brain areas having </a:t>
            </a:r>
            <a:r>
              <a:rPr lang="en-US" sz="1800" dirty="0">
                <a:solidFill>
                  <a:srgbClr val="FF0000"/>
                </a:solidFill>
              </a:rPr>
              <a:t>distinct </a:t>
            </a:r>
            <a:r>
              <a:rPr lang="en-US" sz="1800" dirty="0"/>
              <a:t>and specialized jobs.</a:t>
            </a:r>
          </a:p>
          <a:p>
            <a:pPr marL="0" indent="0">
              <a:buNone/>
            </a:pPr>
            <a:endParaRPr lang="en-US" sz="1000" dirty="0"/>
          </a:p>
          <a:p>
            <a:pPr marL="0" indent="0">
              <a:buNone/>
            </a:pPr>
            <a:r>
              <a:rPr lang="en-US" sz="1800" dirty="0"/>
              <a:t>“Mirror neurons helps connect us to other people’s brains.”</a:t>
            </a:r>
          </a:p>
          <a:p>
            <a:pPr marL="0" indent="0">
              <a:buNone/>
            </a:pPr>
            <a:endParaRPr lang="en-US" sz="1000" dirty="0"/>
          </a:p>
          <a:p>
            <a:pPr marL="0" indent="0">
              <a:buNone/>
            </a:pPr>
            <a:r>
              <a:rPr lang="en-US" sz="1800" dirty="0"/>
              <a:t>Brain development and SEL are linked.</a:t>
            </a:r>
          </a:p>
          <a:p>
            <a:pPr marL="0" indent="0">
              <a:buNone/>
            </a:pPr>
            <a:endParaRPr lang="en-US" sz="1000" dirty="0"/>
          </a:p>
          <a:p>
            <a:pPr marL="0" indent="0">
              <a:buNone/>
            </a:pPr>
            <a:r>
              <a:rPr lang="en-US" sz="1800" dirty="0">
                <a:solidFill>
                  <a:srgbClr val="FF0000"/>
                </a:solidFill>
              </a:rPr>
              <a:t>The brain is a social organ that is not static, but continually adapts throughout the life span.</a:t>
            </a:r>
            <a:br>
              <a:rPr lang="en-US" sz="1800" dirty="0">
                <a:solidFill>
                  <a:srgbClr val="FF0000"/>
                </a:solidFill>
              </a:rPr>
            </a:br>
            <a:endParaRPr lang="en-US" sz="1000" dirty="0">
              <a:solidFill>
                <a:srgbClr val="FF0000"/>
              </a:solidFill>
            </a:endParaRPr>
          </a:p>
          <a:p>
            <a:pPr marL="0" indent="0">
              <a:buNone/>
            </a:pPr>
            <a:r>
              <a:rPr lang="en-US" sz="1800" dirty="0"/>
              <a:t>Our </a:t>
            </a:r>
            <a:r>
              <a:rPr lang="en-US" sz="1800" dirty="0">
                <a:solidFill>
                  <a:srgbClr val="FF0000"/>
                </a:solidFill>
              </a:rPr>
              <a:t>relationships</a:t>
            </a:r>
            <a:r>
              <a:rPr lang="en-US" sz="1800" dirty="0"/>
              <a:t> trigger </a:t>
            </a:r>
            <a:r>
              <a:rPr lang="en-US" sz="1800" dirty="0">
                <a:solidFill>
                  <a:srgbClr val="FF0000"/>
                </a:solidFill>
              </a:rPr>
              <a:t>neuroplasticity</a:t>
            </a:r>
            <a:r>
              <a:rPr lang="en-US" sz="1800" dirty="0"/>
              <a:t> and </a:t>
            </a:r>
            <a:r>
              <a:rPr lang="en-US" sz="1800" dirty="0">
                <a:solidFill>
                  <a:srgbClr val="FF0000"/>
                </a:solidFill>
              </a:rPr>
              <a:t>learning.</a:t>
            </a:r>
            <a:br>
              <a:rPr lang="en-US" sz="1800" dirty="0"/>
            </a:br>
            <a:br>
              <a:rPr lang="en-US" sz="1000" dirty="0"/>
            </a:br>
            <a:r>
              <a:rPr lang="en-US" sz="1800" dirty="0"/>
              <a:t>There is </a:t>
            </a:r>
            <a:r>
              <a:rPr lang="en-US" sz="1800" dirty="0">
                <a:solidFill>
                  <a:srgbClr val="FF0000"/>
                </a:solidFill>
              </a:rPr>
              <a:t>an intensely interconnected relationship </a:t>
            </a:r>
            <a:r>
              <a:rPr lang="en-US" sz="1800" dirty="0"/>
              <a:t>of the </a:t>
            </a:r>
            <a:r>
              <a:rPr lang="en-US" sz="1800" dirty="0">
                <a:solidFill>
                  <a:srgbClr val="FF0000"/>
                </a:solidFill>
              </a:rPr>
              <a:t>mind, body </a:t>
            </a:r>
            <a:r>
              <a:rPr lang="en-US" sz="1800" dirty="0"/>
              <a:t>and </a:t>
            </a:r>
            <a:r>
              <a:rPr lang="en-US" sz="1800" dirty="0">
                <a:solidFill>
                  <a:srgbClr val="FF0000"/>
                </a:solidFill>
              </a:rPr>
              <a:t>emotions</a:t>
            </a:r>
            <a:r>
              <a:rPr lang="en-US" sz="1800" dirty="0"/>
              <a:t>, all of which are connected through the </a:t>
            </a:r>
            <a:r>
              <a:rPr lang="en-US" sz="1800" dirty="0">
                <a:solidFill>
                  <a:srgbClr val="FF0000"/>
                </a:solidFill>
              </a:rPr>
              <a:t>biochemistry</a:t>
            </a:r>
            <a:r>
              <a:rPr lang="en-US" sz="1800" dirty="0"/>
              <a:t> of the body.</a:t>
            </a:r>
          </a:p>
          <a:p>
            <a:pPr marL="0" indent="0">
              <a:buNone/>
            </a:pPr>
            <a:endParaRPr lang="en-US" sz="1000" dirty="0"/>
          </a:p>
          <a:p>
            <a:pPr marL="0" indent="0">
              <a:buNone/>
            </a:pPr>
            <a:r>
              <a:rPr lang="en-US" sz="1800" dirty="0"/>
              <a:t>Our body influences the state of our brain and which system (impulse or self-control) is activated.</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75</a:t>
            </a:fld>
            <a:endParaRPr lang="en-US" dirty="0"/>
          </a:p>
        </p:txBody>
      </p:sp>
    </p:spTree>
    <p:extLst>
      <p:ext uri="{BB962C8B-B14F-4D97-AF65-F5344CB8AC3E}">
        <p14:creationId xmlns:p14="http://schemas.microsoft.com/office/powerpoint/2010/main" val="13790333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685800"/>
          </a:xfrm>
        </p:spPr>
        <p:txBody>
          <a:bodyPr/>
          <a:lstStyle/>
          <a:p>
            <a:pPr algn="ctr"/>
            <a:r>
              <a:rPr lang="en-US" dirty="0"/>
              <a:t>Focusing</a:t>
            </a:r>
          </a:p>
        </p:txBody>
      </p:sp>
      <p:sp>
        <p:nvSpPr>
          <p:cNvPr id="3" name="Content Placeholder 2"/>
          <p:cNvSpPr>
            <a:spLocks noGrp="1"/>
          </p:cNvSpPr>
          <p:nvPr>
            <p:ph idx="1"/>
          </p:nvPr>
        </p:nvSpPr>
        <p:spPr>
          <a:xfrm>
            <a:off x="228600" y="1143000"/>
            <a:ext cx="8610600" cy="4724400"/>
          </a:xfrm>
        </p:spPr>
        <p:txBody>
          <a:bodyPr/>
          <a:lstStyle/>
          <a:p>
            <a:pPr marL="0" indent="0">
              <a:buNone/>
            </a:pPr>
            <a:r>
              <a:rPr lang="en-US" sz="2600" dirty="0"/>
              <a:t>Gateway to all thinking including perception, memory, language, reasoning, problem solving and decision making.</a:t>
            </a:r>
          </a:p>
          <a:p>
            <a:pPr marL="0" indent="0">
              <a:buNone/>
            </a:pPr>
            <a:endParaRPr lang="en-US" sz="1500" dirty="0"/>
          </a:p>
          <a:p>
            <a:pPr marL="0" indent="0">
              <a:buNone/>
            </a:pPr>
            <a:r>
              <a:rPr lang="en-US" sz="2600" dirty="0"/>
              <a:t>Enemy is multi-tasking: The human brain is a single-core processor.</a:t>
            </a:r>
          </a:p>
          <a:p>
            <a:pPr marL="0" indent="0">
              <a:buNone/>
            </a:pPr>
            <a:endParaRPr lang="en-US" sz="1500" dirty="0"/>
          </a:p>
          <a:p>
            <a:pPr marL="0" indent="0">
              <a:buNone/>
            </a:pPr>
            <a:r>
              <a:rPr lang="en-US" sz="2600" dirty="0"/>
              <a:t>Connected to the skill of mindfulness, an active and open attention to the present or task at hand.</a:t>
            </a:r>
          </a:p>
          <a:p>
            <a:pPr marL="0" indent="0">
              <a:buNone/>
            </a:pPr>
            <a:endParaRPr lang="en-US" sz="1500" dirty="0"/>
          </a:p>
          <a:p>
            <a:pPr marL="0" indent="0">
              <a:buNone/>
            </a:pPr>
            <a:r>
              <a:rPr lang="en-US" sz="2600" dirty="0"/>
              <a:t>The brain is very sensitive to interference or being distracted.</a:t>
            </a:r>
          </a:p>
          <a:p>
            <a:endParaRPr lang="en-US"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76</a:t>
            </a:fld>
            <a:endParaRPr lang="en-US" dirty="0"/>
          </a:p>
        </p:txBody>
      </p:sp>
    </p:spTree>
    <p:extLst>
      <p:ext uri="{BB962C8B-B14F-4D97-AF65-F5344CB8AC3E}">
        <p14:creationId xmlns:p14="http://schemas.microsoft.com/office/powerpoint/2010/main" val="30653555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77</a:t>
            </a:fld>
            <a:endParaRPr lang="en-US" dirty="0"/>
          </a:p>
        </p:txBody>
      </p:sp>
      <p:sp>
        <p:nvSpPr>
          <p:cNvPr id="3" name="Content Placeholder 2"/>
          <p:cNvSpPr>
            <a:spLocks noGrp="1"/>
          </p:cNvSpPr>
          <p:nvPr>
            <p:ph idx="4294967295"/>
          </p:nvPr>
        </p:nvSpPr>
        <p:spPr>
          <a:xfrm>
            <a:off x="0" y="1828800"/>
            <a:ext cx="8610600" cy="4038600"/>
          </a:xfrm>
        </p:spPr>
        <p:txBody>
          <a:bodyPr/>
          <a:lstStyle/>
          <a:p>
            <a:endParaRPr lang="en-US" dirty="0"/>
          </a:p>
          <a:p>
            <a:endParaRPr lang="en-US" dirty="0"/>
          </a:p>
          <a:p>
            <a:endParaRPr lang="en-US" dirty="0"/>
          </a:p>
          <a:p>
            <a:endParaRPr lang="en-US" dirty="0"/>
          </a:p>
          <a:p>
            <a:endParaRPr lang="en-US" dirty="0"/>
          </a:p>
          <a:p>
            <a:endParaRPr lang="en-US" dirty="0"/>
          </a:p>
        </p:txBody>
      </p:sp>
      <p:pic>
        <p:nvPicPr>
          <p:cNvPr id="5" name="Picture 4" descr="Image result for the traumatized child's brai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152400"/>
            <a:ext cx="6477000" cy="1981200"/>
          </a:xfrm>
          <a:prstGeom prst="rect">
            <a:avLst/>
          </a:prstGeom>
          <a:noFill/>
          <a:ln>
            <a:noFill/>
          </a:ln>
        </p:spPr>
      </p:pic>
      <p:pic>
        <p:nvPicPr>
          <p:cNvPr id="1026" name="Picture 2" descr="http://1.bp.blogspot.com/-t3fzCXIvlrY/UWEA1qz2w2I/AAAAAAAAAGw/bpm7hnwJ-wk/s1600/Brain+activity+sc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0845" y="2303097"/>
            <a:ext cx="5979605" cy="3488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4695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838200"/>
          </a:xfrm>
        </p:spPr>
        <p:txBody>
          <a:bodyPr/>
          <a:lstStyle/>
          <a:p>
            <a:pPr algn="ctr"/>
            <a:r>
              <a:rPr lang="en-US" dirty="0"/>
              <a:t>The Adolescent Brain</a:t>
            </a:r>
          </a:p>
        </p:txBody>
      </p:sp>
      <p:sp>
        <p:nvSpPr>
          <p:cNvPr id="3" name="Content Placeholder 2"/>
          <p:cNvSpPr>
            <a:spLocks noGrp="1"/>
          </p:cNvSpPr>
          <p:nvPr>
            <p:ph idx="1"/>
          </p:nvPr>
        </p:nvSpPr>
        <p:spPr>
          <a:xfrm>
            <a:off x="228600" y="1143000"/>
            <a:ext cx="8610600" cy="4724400"/>
          </a:xfrm>
        </p:spPr>
        <p:txBody>
          <a:bodyPr/>
          <a:lstStyle/>
          <a:p>
            <a:pPr lvl="0">
              <a:buFont typeface="+mj-lt"/>
              <a:buAutoNum type="alphaUcPeriod"/>
            </a:pPr>
            <a:r>
              <a:rPr lang="en-US" sz="2400" b="1" dirty="0"/>
              <a:t> Adolescents are more likely to:</a:t>
            </a:r>
          </a:p>
          <a:p>
            <a:r>
              <a:rPr lang="en-US" sz="2400" dirty="0"/>
              <a:t>act on impulse</a:t>
            </a:r>
          </a:p>
          <a:p>
            <a:pPr lvl="0"/>
            <a:r>
              <a:rPr lang="en-US" sz="2400" dirty="0"/>
              <a:t>misread or misinterpret social cues and emotions</a:t>
            </a:r>
          </a:p>
          <a:p>
            <a:pPr lvl="0"/>
            <a:r>
              <a:rPr lang="en-US" sz="2400" dirty="0"/>
              <a:t>get into accidents of all kinds</a:t>
            </a:r>
          </a:p>
          <a:p>
            <a:pPr lvl="0"/>
            <a:r>
              <a:rPr lang="en-US" sz="2400" dirty="0"/>
              <a:t>get involved in fights</a:t>
            </a:r>
          </a:p>
          <a:p>
            <a:pPr lvl="0"/>
            <a:r>
              <a:rPr lang="en-US" sz="2400" dirty="0"/>
              <a:t>engage in dangerous or risky behavior</a:t>
            </a:r>
          </a:p>
          <a:p>
            <a:pPr marL="0" lvl="0" indent="0">
              <a:buNone/>
            </a:pPr>
            <a:endParaRPr lang="en-US" sz="1000" dirty="0"/>
          </a:p>
          <a:p>
            <a:pPr marL="457200" lvl="0" indent="-457200">
              <a:buFont typeface="+mj-lt"/>
              <a:buAutoNum type="alphaUcPeriod" startAt="2"/>
            </a:pPr>
            <a:r>
              <a:rPr lang="en-US" sz="2400" b="1" dirty="0"/>
              <a:t>Adolescents are less likely to:</a:t>
            </a:r>
          </a:p>
          <a:p>
            <a:pPr lvl="0"/>
            <a:r>
              <a:rPr lang="en-US" sz="2400" dirty="0"/>
              <a:t>think before they act</a:t>
            </a:r>
          </a:p>
          <a:p>
            <a:pPr lvl="0"/>
            <a:r>
              <a:rPr lang="en-US" sz="2400" dirty="0"/>
              <a:t>pause to consider the consequences of their actions</a:t>
            </a:r>
          </a:p>
          <a:p>
            <a:pPr lvl="0"/>
            <a:r>
              <a:rPr lang="en-US" sz="2400" dirty="0"/>
              <a:t>change their dangerous or inappropriate behaviors</a:t>
            </a:r>
          </a:p>
          <a:p>
            <a:endParaRPr lang="en-US"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78</a:t>
            </a:fld>
            <a:endParaRPr lang="en-US" dirty="0"/>
          </a:p>
        </p:txBody>
      </p:sp>
    </p:spTree>
    <p:extLst>
      <p:ext uri="{BB962C8B-B14F-4D97-AF65-F5344CB8AC3E}">
        <p14:creationId xmlns:p14="http://schemas.microsoft.com/office/powerpoint/2010/main" val="23837206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Do We Know </a:t>
            </a:r>
            <a:br>
              <a:rPr lang="en-US" dirty="0"/>
            </a:br>
            <a:r>
              <a:rPr lang="en-US" dirty="0"/>
              <a:t>About the Teen Brain?</a:t>
            </a:r>
          </a:p>
        </p:txBody>
      </p:sp>
      <p:sp>
        <p:nvSpPr>
          <p:cNvPr id="3" name="Content Placeholder 2"/>
          <p:cNvSpPr>
            <a:spLocks noGrp="1"/>
          </p:cNvSpPr>
          <p:nvPr>
            <p:ph idx="1"/>
          </p:nvPr>
        </p:nvSpPr>
        <p:spPr>
          <a:xfrm>
            <a:off x="152400" y="1600200"/>
            <a:ext cx="8686800" cy="4267200"/>
          </a:xfrm>
        </p:spPr>
        <p:txBody>
          <a:bodyPr/>
          <a:lstStyle/>
          <a:p>
            <a:r>
              <a:rPr lang="en-US" sz="2200" dirty="0"/>
              <a:t>Brain develops until mid-20’s</a:t>
            </a:r>
          </a:p>
          <a:p>
            <a:r>
              <a:rPr lang="en-US" sz="2200" dirty="0"/>
              <a:t>Major brain growth spurt during teen years</a:t>
            </a:r>
          </a:p>
          <a:p>
            <a:r>
              <a:rPr lang="en-US" sz="2400" dirty="0"/>
              <a:t>“Use it or lose it” principal &amp; brain “plasticity”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79</a:t>
            </a:fld>
            <a:endParaRPr lang="en-US" dirty="0"/>
          </a:p>
        </p:txBody>
      </p:sp>
      <p:pic>
        <p:nvPicPr>
          <p:cNvPr id="5" name="Picture 4" descr="Image result for teen brain development"/>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928257"/>
            <a:ext cx="4937760" cy="2926080"/>
          </a:xfrm>
          <a:prstGeom prst="rect">
            <a:avLst/>
          </a:prstGeom>
          <a:noFill/>
          <a:ln>
            <a:noFill/>
          </a:ln>
        </p:spPr>
      </p:pic>
    </p:spTree>
    <p:extLst>
      <p:ext uri="{BB962C8B-B14F-4D97-AF65-F5344CB8AC3E}">
        <p14:creationId xmlns:p14="http://schemas.microsoft.com/office/powerpoint/2010/main" val="2320422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686800" cy="838200"/>
          </a:xfrm>
        </p:spPr>
        <p:txBody>
          <a:bodyPr/>
          <a:lstStyle/>
          <a:p>
            <a:pPr algn="ctr"/>
            <a:r>
              <a:rPr lang="en-US" dirty="0"/>
              <a:t>Optimal Child Development</a:t>
            </a:r>
          </a:p>
        </p:txBody>
      </p:sp>
      <p:sp>
        <p:nvSpPr>
          <p:cNvPr id="3" name="Content Placeholder 2"/>
          <p:cNvSpPr>
            <a:spLocks noGrp="1"/>
          </p:cNvSpPr>
          <p:nvPr>
            <p:ph idx="1"/>
          </p:nvPr>
        </p:nvSpPr>
        <p:spPr>
          <a:xfrm>
            <a:off x="228600" y="1295400"/>
            <a:ext cx="8610600" cy="4572000"/>
          </a:xfrm>
        </p:spPr>
        <p:txBody>
          <a:bodyPr/>
          <a:lstStyle/>
          <a:p>
            <a:pPr marL="0" indent="0" algn="ctr">
              <a:buNone/>
            </a:pPr>
            <a:r>
              <a:rPr lang="en-US" dirty="0"/>
              <a:t>Provision of a safe environment </a:t>
            </a:r>
          </a:p>
          <a:p>
            <a:pPr marL="0" indent="0" algn="ctr">
              <a:buNone/>
            </a:pPr>
            <a:r>
              <a:rPr lang="en-US" dirty="0"/>
              <a:t>+ </a:t>
            </a:r>
          </a:p>
          <a:p>
            <a:pPr marL="0" indent="0" algn="ctr">
              <a:buNone/>
            </a:pPr>
            <a:r>
              <a:rPr lang="en-US" dirty="0"/>
              <a:t>Attuned, reliable and consistent care</a:t>
            </a:r>
          </a:p>
          <a:p>
            <a:pPr marL="0" indent="0" algn="ctr">
              <a:buNone/>
            </a:pPr>
            <a:r>
              <a:rPr lang="en-US" dirty="0"/>
              <a:t> + </a:t>
            </a:r>
          </a:p>
          <a:p>
            <a:pPr marL="0" indent="0" algn="ctr">
              <a:buNone/>
            </a:pPr>
            <a:r>
              <a:rPr lang="en-US" dirty="0"/>
              <a:t>Patterned, repetitive responses</a:t>
            </a:r>
          </a:p>
          <a:p>
            <a:pPr marL="0" indent="0" algn="ctr">
              <a:buNone/>
            </a:pPr>
            <a:r>
              <a:rPr lang="en-US" dirty="0"/>
              <a:t> = </a:t>
            </a:r>
          </a:p>
          <a:p>
            <a:pPr marL="0" indent="0" algn="ctr">
              <a:buNone/>
            </a:pPr>
            <a:r>
              <a:rPr lang="en-US" dirty="0"/>
              <a:t>The best approach to optimizing children’s development.</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8</a:t>
            </a:fld>
            <a:endParaRPr lang="en-US" dirty="0"/>
          </a:p>
        </p:txBody>
      </p:sp>
    </p:spTree>
    <p:extLst>
      <p:ext uri="{BB962C8B-B14F-4D97-AF65-F5344CB8AC3E}">
        <p14:creationId xmlns:p14="http://schemas.microsoft.com/office/powerpoint/2010/main" val="35744491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80</a:t>
            </a:fld>
            <a:endParaRPr lang="en-US" dirty="0"/>
          </a:p>
        </p:txBody>
      </p:sp>
      <p:pic>
        <p:nvPicPr>
          <p:cNvPr id="5" name="Picture 4" descr="Brains subjected to toxic stress have underdeveloped neural connections in areas of the brain most important for successful learning and behavior in school and the workplace. Source: Radley et al (2004); Bock et al (2005). Credit: Center on the Developing Child."/>
          <p:cNvPicPr/>
          <p:nvPr/>
        </p:nvPicPr>
        <p:blipFill>
          <a:blip r:embed="rId3">
            <a:extLst>
              <a:ext uri="{28A0092B-C50C-407E-A947-70E740481C1C}">
                <a14:useLocalDpi xmlns:a14="http://schemas.microsoft.com/office/drawing/2010/main" val="0"/>
              </a:ext>
            </a:extLst>
          </a:blip>
          <a:srcRect/>
          <a:stretch>
            <a:fillRect/>
          </a:stretch>
        </p:blipFill>
        <p:spPr bwMode="auto">
          <a:xfrm>
            <a:off x="1600200" y="533400"/>
            <a:ext cx="6309360" cy="4846320"/>
          </a:xfrm>
          <a:prstGeom prst="rect">
            <a:avLst/>
          </a:prstGeom>
          <a:noFill/>
          <a:ln>
            <a:noFill/>
          </a:ln>
        </p:spPr>
      </p:pic>
    </p:spTree>
    <p:extLst>
      <p:ext uri="{BB962C8B-B14F-4D97-AF65-F5344CB8AC3E}">
        <p14:creationId xmlns:p14="http://schemas.microsoft.com/office/powerpoint/2010/main" val="37412152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685800"/>
          </a:xfrm>
        </p:spPr>
        <p:txBody>
          <a:bodyPr/>
          <a:lstStyle/>
          <a:p>
            <a:pPr algn="ctr"/>
            <a:r>
              <a:rPr lang="en-US" dirty="0"/>
              <a:t>Brain Plasticity</a:t>
            </a:r>
          </a:p>
        </p:txBody>
      </p:sp>
      <p:sp>
        <p:nvSpPr>
          <p:cNvPr id="3" name="Content Placeholder 2"/>
          <p:cNvSpPr>
            <a:spLocks noGrp="1"/>
          </p:cNvSpPr>
          <p:nvPr>
            <p:ph idx="1"/>
          </p:nvPr>
        </p:nvSpPr>
        <p:spPr>
          <a:xfrm>
            <a:off x="152400" y="1143000"/>
            <a:ext cx="8763000" cy="4724400"/>
          </a:xfrm>
        </p:spPr>
        <p:txBody>
          <a:bodyPr/>
          <a:lstStyle/>
          <a:p>
            <a:r>
              <a:rPr lang="en-US" sz="2000" dirty="0"/>
              <a:t>The ability of the brain to change physically, functionally and chemically throughout life.</a:t>
            </a:r>
          </a:p>
          <a:p>
            <a:endParaRPr lang="en-US" sz="1000" dirty="0"/>
          </a:p>
          <a:p>
            <a:r>
              <a:rPr lang="en-US" sz="2000" dirty="0"/>
              <a:t>Neuroplasticity occurs in the brain:</a:t>
            </a:r>
            <a:br>
              <a:rPr lang="en-US" sz="2000" dirty="0"/>
            </a:br>
            <a:endParaRPr lang="en-US" sz="1000" dirty="0"/>
          </a:p>
          <a:p>
            <a:pPr marL="857250" lvl="1" indent="-457200">
              <a:buFont typeface="+mj-lt"/>
              <a:buAutoNum type="arabicPeriod"/>
            </a:pPr>
            <a:r>
              <a:rPr lang="en-US" sz="2000" dirty="0"/>
              <a:t>At the beginning of life: when the immature brain organizes itself.</a:t>
            </a:r>
          </a:p>
          <a:p>
            <a:pPr marL="857250" lvl="1" indent="-457200">
              <a:buFont typeface="+mj-lt"/>
              <a:buAutoNum type="arabicPeriod"/>
            </a:pPr>
            <a:endParaRPr lang="en-US" sz="1000" dirty="0"/>
          </a:p>
          <a:p>
            <a:pPr marL="857250" lvl="1" indent="-457200">
              <a:buFont typeface="+mj-lt"/>
              <a:buAutoNum type="arabicPeriod"/>
            </a:pPr>
            <a:r>
              <a:rPr lang="en-US" sz="2000" dirty="0"/>
              <a:t>In case of brain injury: to compensate for lost functions or maximize remaining functions.</a:t>
            </a:r>
          </a:p>
          <a:p>
            <a:pPr marL="857250" lvl="1" indent="-457200">
              <a:buFont typeface="+mj-lt"/>
              <a:buAutoNum type="arabicPeriod"/>
            </a:pPr>
            <a:endParaRPr lang="en-US" sz="1000" dirty="0"/>
          </a:p>
          <a:p>
            <a:pPr marL="857250" lvl="1" indent="-457200">
              <a:buFont typeface="+mj-lt"/>
              <a:buAutoNum type="arabicPeriod"/>
            </a:pPr>
            <a:r>
              <a:rPr lang="en-US" sz="2000" dirty="0"/>
              <a:t>Through adulthood: whenever something new is learned and memorized</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81</a:t>
            </a:fld>
            <a:endParaRPr lang="en-US" dirty="0"/>
          </a:p>
        </p:txBody>
      </p:sp>
      <p:pic>
        <p:nvPicPr>
          <p:cNvPr id="5" name="Picture 4" descr="Pictur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1443" y="4648200"/>
            <a:ext cx="1223962" cy="1162050"/>
          </a:xfrm>
          <a:prstGeom prst="rect">
            <a:avLst/>
          </a:prstGeom>
          <a:noFill/>
          <a:ln>
            <a:noFill/>
          </a:ln>
        </p:spPr>
      </p:pic>
    </p:spTree>
    <p:extLst>
      <p:ext uri="{BB962C8B-B14F-4D97-AF65-F5344CB8AC3E}">
        <p14:creationId xmlns:p14="http://schemas.microsoft.com/office/powerpoint/2010/main" val="35613676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914400"/>
          </a:xfrm>
        </p:spPr>
        <p:txBody>
          <a:bodyPr/>
          <a:lstStyle/>
          <a:p>
            <a:pPr algn="ctr"/>
            <a:r>
              <a:rPr lang="en-US" altLang="en-US" dirty="0"/>
              <a:t>The School Environment</a:t>
            </a:r>
            <a:endParaRPr lang="en-US"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82</a:t>
            </a:fld>
            <a:endParaRPr lang="en-US" dirty="0"/>
          </a:p>
        </p:txBody>
      </p:sp>
      <p:pic>
        <p:nvPicPr>
          <p:cNvPr id="5" name="Content Placeholder 4" descr="Image result for school environment"/>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0" y="1295400"/>
            <a:ext cx="5384800" cy="4038600"/>
          </a:xfrm>
          <a:prstGeom prst="rect">
            <a:avLst/>
          </a:prstGeom>
          <a:noFill/>
          <a:ln w="28575">
            <a:solidFill>
              <a:schemeClr val="tx2"/>
            </a:solidFill>
          </a:ln>
        </p:spPr>
      </p:pic>
    </p:spTree>
    <p:extLst>
      <p:ext uri="{BB962C8B-B14F-4D97-AF65-F5344CB8AC3E}">
        <p14:creationId xmlns:p14="http://schemas.microsoft.com/office/powerpoint/2010/main" val="23476817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1295400"/>
          </a:xfrm>
        </p:spPr>
        <p:txBody>
          <a:bodyPr/>
          <a:lstStyle/>
          <a:p>
            <a:pPr algn="ctr"/>
            <a:r>
              <a:rPr lang="en-US" dirty="0"/>
              <a:t>Activity: What Kinds of Places </a:t>
            </a:r>
            <a:br>
              <a:rPr lang="en-US" dirty="0"/>
            </a:br>
            <a:r>
              <a:rPr lang="en-US" dirty="0"/>
              <a:t>Should Schools Be?</a:t>
            </a:r>
          </a:p>
        </p:txBody>
      </p:sp>
      <p:sp>
        <p:nvSpPr>
          <p:cNvPr id="3" name="Content Placeholder 2"/>
          <p:cNvSpPr>
            <a:spLocks noGrp="1"/>
          </p:cNvSpPr>
          <p:nvPr>
            <p:ph idx="1"/>
          </p:nvPr>
        </p:nvSpPr>
        <p:spPr>
          <a:xfrm>
            <a:off x="152400" y="1524000"/>
            <a:ext cx="8839200" cy="4343400"/>
          </a:xfrm>
        </p:spPr>
        <p:txBody>
          <a:bodyPr/>
          <a:lstStyle/>
          <a:p>
            <a:pPr marL="0" indent="0">
              <a:buNone/>
            </a:pPr>
            <a:r>
              <a:rPr lang="en-US" sz="2400" dirty="0"/>
              <a:t>“At a time when the traditional structures</a:t>
            </a:r>
          </a:p>
          <a:p>
            <a:pPr marL="0" indent="0">
              <a:buNone/>
            </a:pPr>
            <a:r>
              <a:rPr lang="en-US" sz="2400" dirty="0"/>
              <a:t>of caring have deteriorated, schools must be places where students and teachers live together, talk with each other, take delight in each other’s company. My guess is that when schools focus on what really matters in life, the cognitive ends we now pursue so painfully and artificially will be achieved somewhat more naturally… It is obvious that children will work harder and do things—even odd things like adding fractions—for the people they love and trust.”</a:t>
            </a:r>
          </a:p>
          <a:p>
            <a:pPr marL="0" indent="0">
              <a:buNone/>
            </a:pPr>
            <a:endParaRPr lang="en-US" sz="1000" dirty="0"/>
          </a:p>
          <a:p>
            <a:pPr marL="0" indent="0" algn="r">
              <a:buNone/>
            </a:pPr>
            <a:r>
              <a:rPr lang="en-US" sz="2000" dirty="0"/>
              <a:t>(</a:t>
            </a:r>
            <a:r>
              <a:rPr lang="en-US" sz="2000" dirty="0" err="1"/>
              <a:t>Noddings</a:t>
            </a:r>
            <a:r>
              <a:rPr lang="en-US" sz="2000" dirty="0"/>
              <a:t>, 1998; in Bernard, 2004)</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83</a:t>
            </a:fld>
            <a:endParaRPr lang="en-US" dirty="0"/>
          </a:p>
        </p:txBody>
      </p:sp>
    </p:spTree>
    <p:extLst>
      <p:ext uri="{BB962C8B-B14F-4D97-AF65-F5344CB8AC3E}">
        <p14:creationId xmlns:p14="http://schemas.microsoft.com/office/powerpoint/2010/main" val="4300167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914400"/>
          </a:xfrm>
        </p:spPr>
        <p:txBody>
          <a:bodyPr/>
          <a:lstStyle/>
          <a:p>
            <a:pPr algn="ctr"/>
            <a:r>
              <a:rPr lang="en-US" dirty="0"/>
              <a:t>Social and Emotional Learning</a:t>
            </a:r>
          </a:p>
        </p:txBody>
      </p:sp>
      <p:sp>
        <p:nvSpPr>
          <p:cNvPr id="3" name="Content Placeholder 2"/>
          <p:cNvSpPr>
            <a:spLocks noGrp="1"/>
          </p:cNvSpPr>
          <p:nvPr>
            <p:ph idx="1"/>
          </p:nvPr>
        </p:nvSpPr>
        <p:spPr>
          <a:xfrm>
            <a:off x="152400" y="1371600"/>
            <a:ext cx="8610600" cy="4495800"/>
          </a:xfrm>
        </p:spPr>
        <p:txBody>
          <a:bodyPr/>
          <a:lstStyle/>
          <a:p>
            <a:pPr marL="0" indent="0">
              <a:buNone/>
            </a:pPr>
            <a:r>
              <a:rPr lang="en-US" sz="2400" dirty="0"/>
              <a:t>Intrinsically, schools are social places and learning is a social process. Students do not learn alone but in collaboration with their teachers, in the company of their peers, and with the support of their families. Emotions can facilitate or hamper their learning and their ultimate success in school. Because social and emotional factors play such an important role schools, schools must attend to this aspect of the educational  process for the benefit of all students.</a:t>
            </a:r>
          </a:p>
          <a:p>
            <a:pPr marL="0" indent="0">
              <a:buNone/>
            </a:pPr>
            <a:endParaRPr lang="en-US" sz="2000" dirty="0"/>
          </a:p>
          <a:p>
            <a:pPr marL="0" indent="0">
              <a:buNone/>
            </a:pPr>
            <a:r>
              <a:rPr lang="en-US" sz="1800" b="1" dirty="0"/>
              <a:t>	Joseph E. </a:t>
            </a:r>
            <a:r>
              <a:rPr lang="en-US" sz="1800" b="1" dirty="0" err="1"/>
              <a:t>Zinns</a:t>
            </a:r>
            <a:r>
              <a:rPr lang="en-US" sz="1800" b="1" dirty="0"/>
              <a:t> 		Michele R. Bloodworth        </a:t>
            </a:r>
            <a:br>
              <a:rPr lang="en-US" sz="1800" b="1" dirty="0"/>
            </a:br>
            <a:r>
              <a:rPr lang="en-US" sz="1800" b="1" dirty="0"/>
              <a:t>	Roger P. </a:t>
            </a:r>
            <a:r>
              <a:rPr lang="en-US" sz="1800" b="1" dirty="0" err="1"/>
              <a:t>Weissberg</a:t>
            </a:r>
            <a:r>
              <a:rPr lang="en-US" sz="1800" b="1" dirty="0"/>
              <a:t>		Herbert J. Walberg</a:t>
            </a:r>
          </a:p>
          <a:p>
            <a:endParaRPr lang="en-US"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84</a:t>
            </a:fld>
            <a:endParaRPr lang="en-US" dirty="0"/>
          </a:p>
        </p:txBody>
      </p:sp>
    </p:spTree>
    <p:extLst>
      <p:ext uri="{BB962C8B-B14F-4D97-AF65-F5344CB8AC3E}">
        <p14:creationId xmlns:p14="http://schemas.microsoft.com/office/powerpoint/2010/main" val="42582159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15400" cy="1219200"/>
          </a:xfrm>
        </p:spPr>
        <p:txBody>
          <a:bodyPr/>
          <a:lstStyle/>
          <a:p>
            <a:pPr algn="ctr"/>
            <a:r>
              <a:rPr lang="en-US" dirty="0"/>
              <a:t>What Is Social and </a:t>
            </a:r>
            <a:br>
              <a:rPr lang="en-US" dirty="0"/>
            </a:br>
            <a:r>
              <a:rPr lang="en-US" dirty="0"/>
              <a:t>Emotional Learning?</a:t>
            </a:r>
            <a:br>
              <a:rPr lang="en-US" dirty="0"/>
            </a:br>
            <a:endParaRPr lang="en-US" dirty="0">
              <a:solidFill>
                <a:schemeClr val="tx1"/>
              </a:solidFill>
            </a:endParaRPr>
          </a:p>
        </p:txBody>
      </p:sp>
      <p:sp>
        <p:nvSpPr>
          <p:cNvPr id="3" name="Content Placeholder 2"/>
          <p:cNvSpPr>
            <a:spLocks noGrp="1"/>
          </p:cNvSpPr>
          <p:nvPr>
            <p:ph idx="1"/>
          </p:nvPr>
        </p:nvSpPr>
        <p:spPr>
          <a:xfrm>
            <a:off x="152400" y="1676400"/>
            <a:ext cx="8839200" cy="4191000"/>
          </a:xfrm>
        </p:spPr>
        <p:txBody>
          <a:bodyPr/>
          <a:lstStyle/>
          <a:p>
            <a:pPr marL="0" indent="0">
              <a:buNone/>
            </a:pPr>
            <a:r>
              <a:rPr lang="en-US" sz="2400" dirty="0"/>
              <a:t>Social and emotional learning (SEL) is a process which helps children cultivate essential life skills including:</a:t>
            </a:r>
          </a:p>
          <a:p>
            <a:pPr marL="0" indent="0">
              <a:buNone/>
            </a:pPr>
            <a:endParaRPr lang="en-US" sz="1000" dirty="0"/>
          </a:p>
          <a:p>
            <a:pPr marL="457200" indent="-457200">
              <a:buFont typeface="+mj-lt"/>
              <a:buAutoNum type="arabicPeriod"/>
            </a:pPr>
            <a:r>
              <a:rPr lang="en-US" sz="2400" dirty="0"/>
              <a:t>awareness of one’s own emotions </a:t>
            </a:r>
          </a:p>
          <a:p>
            <a:pPr marL="457200" indent="-457200">
              <a:buFont typeface="+mj-lt"/>
              <a:buAutoNum type="arabicPeriod"/>
            </a:pPr>
            <a:endParaRPr lang="en-US" sz="1000" dirty="0"/>
          </a:p>
          <a:p>
            <a:pPr marL="457200" indent="-457200">
              <a:buFont typeface="+mj-lt"/>
              <a:buAutoNum type="arabicPeriod"/>
            </a:pPr>
            <a:r>
              <a:rPr lang="en-US" sz="2400" dirty="0"/>
              <a:t>fostering respect and care for others </a:t>
            </a:r>
          </a:p>
          <a:p>
            <a:pPr marL="457200" indent="-457200">
              <a:buFont typeface="+mj-lt"/>
              <a:buAutoNum type="arabicPeriod"/>
            </a:pPr>
            <a:endParaRPr lang="en-US" sz="1000" dirty="0"/>
          </a:p>
          <a:p>
            <a:pPr marL="457200" indent="-457200">
              <a:buFont typeface="+mj-lt"/>
              <a:buAutoNum type="arabicPeriod"/>
            </a:pPr>
            <a:r>
              <a:rPr lang="en-US" sz="2400" dirty="0"/>
              <a:t>establishing strong relationships </a:t>
            </a:r>
          </a:p>
          <a:p>
            <a:pPr marL="457200" indent="-457200">
              <a:buFont typeface="+mj-lt"/>
              <a:buAutoNum type="arabicPeriod"/>
            </a:pPr>
            <a:endParaRPr lang="en-US" sz="1000" dirty="0"/>
          </a:p>
          <a:p>
            <a:pPr marL="457200" indent="-457200">
              <a:buFont typeface="+mj-lt"/>
              <a:buAutoNum type="arabicPeriod"/>
            </a:pPr>
            <a:r>
              <a:rPr lang="en-US" sz="2400" dirty="0"/>
              <a:t>making ethical and responsible decisions </a:t>
            </a:r>
          </a:p>
          <a:p>
            <a:pPr marL="457200" indent="-457200">
              <a:buFont typeface="+mj-lt"/>
              <a:buAutoNum type="arabicPeriod"/>
            </a:pPr>
            <a:endParaRPr lang="en-US" sz="1000" dirty="0"/>
          </a:p>
          <a:p>
            <a:pPr marL="457200" indent="-457200">
              <a:buFont typeface="+mj-lt"/>
              <a:buAutoNum type="arabicPeriod"/>
            </a:pPr>
            <a:r>
              <a:rPr lang="en-US" sz="2400" dirty="0"/>
              <a:t>handling adversity constructively</a:t>
            </a:r>
          </a:p>
          <a:p>
            <a:endParaRPr lang="en-US" sz="2400"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85</a:t>
            </a:fld>
            <a:endParaRPr lang="en-US" dirty="0"/>
          </a:p>
        </p:txBody>
      </p:sp>
      <p:pic>
        <p:nvPicPr>
          <p:cNvPr id="5" name="Picture 4" descr="Image result for social and emotional learning"/>
          <p:cNvPicPr/>
          <p:nvPr/>
        </p:nvPicPr>
        <p:blipFill>
          <a:blip r:embed="rId3">
            <a:extLst>
              <a:ext uri="{28A0092B-C50C-407E-A947-70E740481C1C}">
                <a14:useLocalDpi xmlns:a14="http://schemas.microsoft.com/office/drawing/2010/main" val="0"/>
              </a:ext>
            </a:extLst>
          </a:blip>
          <a:srcRect/>
          <a:stretch>
            <a:fillRect/>
          </a:stretch>
        </p:blipFill>
        <p:spPr bwMode="auto">
          <a:xfrm>
            <a:off x="7040880" y="4018175"/>
            <a:ext cx="2103120" cy="1828800"/>
          </a:xfrm>
          <a:prstGeom prst="rect">
            <a:avLst/>
          </a:prstGeom>
          <a:noFill/>
          <a:ln>
            <a:noFill/>
          </a:ln>
        </p:spPr>
      </p:pic>
    </p:spTree>
    <p:extLst>
      <p:ext uri="{BB962C8B-B14F-4D97-AF65-F5344CB8AC3E}">
        <p14:creationId xmlns:p14="http://schemas.microsoft.com/office/powerpoint/2010/main" val="28659207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990600"/>
          </a:xfrm>
        </p:spPr>
        <p:txBody>
          <a:bodyPr/>
          <a:lstStyle/>
          <a:p>
            <a:pPr algn="ctr"/>
            <a:r>
              <a:rPr lang="en-US" altLang="en-US" dirty="0"/>
              <a:t>School Culture</a:t>
            </a:r>
            <a:endParaRPr lang="en-US" dirty="0"/>
          </a:p>
        </p:txBody>
      </p:sp>
      <p:sp>
        <p:nvSpPr>
          <p:cNvPr id="3" name="Content Placeholder 2"/>
          <p:cNvSpPr>
            <a:spLocks noGrp="1"/>
          </p:cNvSpPr>
          <p:nvPr>
            <p:ph idx="1"/>
          </p:nvPr>
        </p:nvSpPr>
        <p:spPr>
          <a:xfrm>
            <a:off x="228600" y="1143000"/>
            <a:ext cx="8610600" cy="4648200"/>
          </a:xfrm>
        </p:spPr>
        <p:txBody>
          <a:bodyPr/>
          <a:lstStyle/>
          <a:p>
            <a:pPr marL="0" indent="0">
              <a:buFontTx/>
              <a:buNone/>
            </a:pPr>
            <a:r>
              <a:rPr lang="en-US" altLang="en-US" sz="2400" dirty="0"/>
              <a:t>Tells people what’s important and how they are supposed to act.</a:t>
            </a:r>
          </a:p>
          <a:p>
            <a:pPr marL="0" indent="0">
              <a:buFontTx/>
              <a:buNone/>
            </a:pPr>
            <a:endParaRPr lang="en-US" altLang="en-US" sz="1000" dirty="0"/>
          </a:p>
          <a:p>
            <a:pPr marL="0" indent="0">
              <a:buFontTx/>
              <a:buNone/>
            </a:pPr>
            <a:r>
              <a:rPr lang="en-US" altLang="en-US" sz="2400" dirty="0"/>
              <a:t>	Norms</a:t>
            </a:r>
          </a:p>
          <a:p>
            <a:pPr marL="0" indent="0">
              <a:buFontTx/>
              <a:buNone/>
            </a:pPr>
            <a:r>
              <a:rPr lang="en-US" altLang="en-US" sz="2400" dirty="0"/>
              <a:t>	Values</a:t>
            </a:r>
          </a:p>
          <a:p>
            <a:pPr marL="0" indent="0">
              <a:buFontTx/>
              <a:buNone/>
            </a:pPr>
            <a:r>
              <a:rPr lang="en-US" altLang="en-US" sz="2400" dirty="0"/>
              <a:t>	Rituals</a:t>
            </a:r>
          </a:p>
          <a:p>
            <a:pPr marL="0" indent="0">
              <a:buFontTx/>
              <a:buNone/>
            </a:pPr>
            <a:r>
              <a:rPr lang="en-US" altLang="en-US" sz="2400" dirty="0"/>
              <a:t>	Ceremonies     			make up the</a:t>
            </a:r>
          </a:p>
          <a:p>
            <a:pPr marL="0" indent="0">
              <a:buFontTx/>
              <a:buNone/>
            </a:pPr>
            <a:r>
              <a:rPr lang="en-US" altLang="en-US" sz="2400" dirty="0"/>
              <a:t>	Rituals	      		persona of the school	     </a:t>
            </a:r>
          </a:p>
          <a:p>
            <a:pPr marL="0" indent="0">
              <a:buFontTx/>
              <a:buNone/>
            </a:pPr>
            <a:r>
              <a:rPr lang="en-US" altLang="en-US" sz="2400" dirty="0"/>
              <a:t> 	Symbols                    </a:t>
            </a:r>
          </a:p>
          <a:p>
            <a:pPr marL="0" indent="0">
              <a:buFontTx/>
              <a:buNone/>
            </a:pPr>
            <a:r>
              <a:rPr lang="en-US" altLang="en-US" sz="2400" dirty="0"/>
              <a:t>	Symbols</a:t>
            </a:r>
          </a:p>
          <a:p>
            <a:pPr marL="0" indent="0">
              <a:buFontTx/>
              <a:buNone/>
            </a:pPr>
            <a:r>
              <a:rPr lang="en-US" altLang="en-US" sz="2400" dirty="0"/>
              <a:t>	Stories</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86</a:t>
            </a:fld>
            <a:endParaRPr lang="en-US" dirty="0"/>
          </a:p>
        </p:txBody>
      </p:sp>
      <p:sp>
        <p:nvSpPr>
          <p:cNvPr id="5" name="Right Brace 6"/>
          <p:cNvSpPr>
            <a:spLocks/>
          </p:cNvSpPr>
          <p:nvPr/>
        </p:nvSpPr>
        <p:spPr bwMode="auto">
          <a:xfrm>
            <a:off x="4267200" y="2133600"/>
            <a:ext cx="77788" cy="3505200"/>
          </a:xfrm>
          <a:prstGeom prst="rightBrace">
            <a:avLst>
              <a:gd name="adj1" fmla="val 8345"/>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Char char="•"/>
              <a:defRPr sz="2800">
                <a:solidFill>
                  <a:schemeClr val="tx1"/>
                </a:solidFill>
                <a:latin typeface="Verdana" pitchFamily="34" charset="0"/>
              </a:defRPr>
            </a:lvl1pPr>
            <a:lvl2pPr marL="742950" indent="-285750" eaLnBrk="0" hangingPunct="0">
              <a:spcBef>
                <a:spcPct val="20000"/>
              </a:spcBef>
              <a:buClr>
                <a:schemeClr val="tx2"/>
              </a:buClr>
              <a:buChar char="–"/>
              <a:defRPr sz="2400">
                <a:solidFill>
                  <a:schemeClr val="tx1"/>
                </a:solidFill>
                <a:latin typeface="Verdana" pitchFamily="34" charset="0"/>
              </a:defRPr>
            </a:lvl2pPr>
            <a:lvl3pPr marL="1143000" indent="-228600" eaLnBrk="0" hangingPunct="0">
              <a:spcBef>
                <a:spcPct val="20000"/>
              </a:spcBef>
              <a:buClr>
                <a:schemeClr val="tx2"/>
              </a:buClr>
              <a:buChar char="•"/>
              <a:defRPr sz="2000">
                <a:solidFill>
                  <a:schemeClr val="tx1"/>
                </a:solidFill>
                <a:latin typeface="Verdana" pitchFamily="34" charset="0"/>
              </a:defRPr>
            </a:lvl3pPr>
            <a:lvl4pPr marL="1600200" indent="-228600" eaLnBrk="0" hangingPunct="0">
              <a:spcBef>
                <a:spcPct val="20000"/>
              </a:spcBef>
              <a:buClr>
                <a:schemeClr val="tx2"/>
              </a:buClr>
              <a:buChar char="–"/>
              <a:defRPr>
                <a:solidFill>
                  <a:schemeClr val="tx1"/>
                </a:solidFill>
                <a:latin typeface="Verdana" pitchFamily="34" charset="0"/>
              </a:defRPr>
            </a:lvl4pPr>
            <a:lvl5pPr marL="2057400" indent="-228600" eaLnBrk="0" hangingPunct="0">
              <a:spcBef>
                <a:spcPct val="20000"/>
              </a:spcBef>
              <a:buClr>
                <a:schemeClr val="tx2"/>
              </a:buClr>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Verdana" pitchFamily="34" charset="0"/>
              </a:defRPr>
            </a:lvl9pPr>
          </a:lstStyle>
          <a:p>
            <a:pPr>
              <a:spcBef>
                <a:spcPct val="0"/>
              </a:spcBef>
              <a:buClrTx/>
              <a:buFontTx/>
              <a:buNone/>
            </a:pPr>
            <a:endParaRPr lang="en-US" altLang="en-US" sz="2400">
              <a:latin typeface="Times"/>
            </a:endParaRPr>
          </a:p>
        </p:txBody>
      </p:sp>
    </p:spTree>
    <p:extLst>
      <p:ext uri="{BB962C8B-B14F-4D97-AF65-F5344CB8AC3E}">
        <p14:creationId xmlns:p14="http://schemas.microsoft.com/office/powerpoint/2010/main" val="22647704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838200"/>
          </a:xfrm>
        </p:spPr>
        <p:txBody>
          <a:bodyPr/>
          <a:lstStyle/>
          <a:p>
            <a:pPr algn="ctr"/>
            <a:r>
              <a:rPr lang="en-US" altLang="en-US" dirty="0"/>
              <a:t>School Climate</a:t>
            </a:r>
            <a:endParaRPr lang="en-US" dirty="0"/>
          </a:p>
        </p:txBody>
      </p:sp>
      <p:sp>
        <p:nvSpPr>
          <p:cNvPr id="3" name="Content Placeholder 2"/>
          <p:cNvSpPr>
            <a:spLocks noGrp="1"/>
          </p:cNvSpPr>
          <p:nvPr>
            <p:ph idx="1"/>
          </p:nvPr>
        </p:nvSpPr>
        <p:spPr>
          <a:xfrm>
            <a:off x="152400" y="1143000"/>
            <a:ext cx="8839200" cy="4724400"/>
          </a:xfrm>
        </p:spPr>
        <p:txBody>
          <a:bodyPr/>
          <a:lstStyle/>
          <a:p>
            <a:r>
              <a:rPr lang="en-US" altLang="en-US" sz="1800" dirty="0"/>
              <a:t>Results from the appearance, comfort and orderliness of the school facility or school bus.</a:t>
            </a:r>
          </a:p>
          <a:p>
            <a:endParaRPr lang="en-US" altLang="en-US" sz="1000" dirty="0"/>
          </a:p>
          <a:p>
            <a:r>
              <a:rPr lang="en-US" altLang="en-US" sz="1800" dirty="0"/>
              <a:t>Results from the peer norms that are present.</a:t>
            </a:r>
          </a:p>
          <a:p>
            <a:endParaRPr lang="en-US" altLang="en-US" sz="1000" dirty="0"/>
          </a:p>
          <a:p>
            <a:r>
              <a:rPr lang="en-US" altLang="en-US" sz="1800" dirty="0"/>
              <a:t>Results from the nature of the administrative staff-student cohesion and support systems.</a:t>
            </a:r>
          </a:p>
          <a:p>
            <a:endParaRPr lang="en-US" altLang="en-US" sz="1000" dirty="0"/>
          </a:p>
          <a:p>
            <a:r>
              <a:rPr lang="en-US" altLang="en-US" sz="1800" dirty="0"/>
              <a:t>The quality of interaction in the teacher’s lounge.</a:t>
            </a:r>
          </a:p>
          <a:p>
            <a:endParaRPr lang="en-US" altLang="en-US" sz="1000" dirty="0"/>
          </a:p>
          <a:p>
            <a:r>
              <a:rPr lang="en-US" altLang="en-US" sz="1800" dirty="0"/>
              <a:t>The noise levels in the hallway and cafeteria.</a:t>
            </a:r>
          </a:p>
          <a:p>
            <a:endParaRPr lang="en-US" altLang="en-US" sz="1000" dirty="0"/>
          </a:p>
          <a:p>
            <a:r>
              <a:rPr lang="en-US" altLang="en-US" sz="1800" dirty="0"/>
              <a:t>Physical comfort levels (heating, cooling, lighting, etc.).</a:t>
            </a:r>
          </a:p>
          <a:p>
            <a:endParaRPr lang="en-US" altLang="en-US" sz="1000" dirty="0"/>
          </a:p>
          <a:p>
            <a:r>
              <a:rPr lang="en-US" altLang="en-US" sz="1800" dirty="0"/>
              <a:t>How safe people feel.</a:t>
            </a:r>
          </a:p>
          <a:p>
            <a:endParaRPr lang="en-US" altLang="en-US" sz="1000" dirty="0"/>
          </a:p>
          <a:p>
            <a:r>
              <a:rPr lang="en-US" altLang="en-US" sz="1800" dirty="0"/>
              <a:t> How easy it is for students to interact with one another informally (school size affects this).</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87</a:t>
            </a:fld>
            <a:endParaRPr lang="en-US" dirty="0"/>
          </a:p>
        </p:txBody>
      </p:sp>
      <p:pic>
        <p:nvPicPr>
          <p:cNvPr id="5"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018255"/>
            <a:ext cx="2362200" cy="1087438"/>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7903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914400"/>
          </a:xfrm>
        </p:spPr>
        <p:txBody>
          <a:bodyPr/>
          <a:lstStyle/>
          <a:p>
            <a:pPr algn="ctr"/>
            <a:r>
              <a:rPr lang="en-US" dirty="0"/>
              <a:t>School Culture/Climate Activity</a:t>
            </a:r>
          </a:p>
        </p:txBody>
      </p:sp>
      <p:sp>
        <p:nvSpPr>
          <p:cNvPr id="3" name="Content Placeholder 2"/>
          <p:cNvSpPr>
            <a:spLocks noGrp="1"/>
          </p:cNvSpPr>
          <p:nvPr>
            <p:ph idx="1"/>
          </p:nvPr>
        </p:nvSpPr>
        <p:spPr>
          <a:xfrm>
            <a:off x="228600" y="1143000"/>
            <a:ext cx="8610600" cy="4724400"/>
          </a:xfrm>
        </p:spPr>
        <p:txBody>
          <a:bodyPr/>
          <a:lstStyle/>
          <a:p>
            <a:r>
              <a:rPr lang="en-US" sz="2400" dirty="0"/>
              <a:t>Read the scenario for each student below:</a:t>
            </a:r>
            <a:br>
              <a:rPr lang="en-US" sz="2400" dirty="0"/>
            </a:br>
            <a:r>
              <a:rPr lang="en-US" sz="2400" dirty="0"/>
              <a:t>How do you think the school culture and climate affects their social and emotional learning? Their academic behavior?</a:t>
            </a:r>
          </a:p>
          <a:p>
            <a:endParaRPr lang="en-US" sz="1000" dirty="0"/>
          </a:p>
          <a:p>
            <a:r>
              <a:rPr lang="en-US" sz="2400" dirty="0"/>
              <a:t>Reiko</a:t>
            </a:r>
          </a:p>
          <a:p>
            <a:endParaRPr lang="en-US" sz="1000" dirty="0"/>
          </a:p>
          <a:p>
            <a:r>
              <a:rPr lang="en-US" sz="2400" dirty="0" err="1"/>
              <a:t>Kyoshi</a:t>
            </a:r>
            <a:endParaRPr lang="en-US" sz="2400" dirty="0"/>
          </a:p>
          <a:p>
            <a:endParaRPr lang="en-US" sz="1000" dirty="0"/>
          </a:p>
          <a:p>
            <a:r>
              <a:rPr lang="en-US" sz="2400" dirty="0"/>
              <a:t>Mitch</a:t>
            </a:r>
          </a:p>
          <a:p>
            <a:endParaRPr lang="en-US" sz="1000" dirty="0"/>
          </a:p>
          <a:p>
            <a:r>
              <a:rPr lang="en-US" sz="2400" dirty="0"/>
              <a:t>Rachel</a:t>
            </a:r>
          </a:p>
          <a:p>
            <a:endParaRPr lang="en-US" sz="1000" dirty="0"/>
          </a:p>
          <a:p>
            <a:r>
              <a:rPr lang="en-US" sz="2400" dirty="0"/>
              <a:t>You</a:t>
            </a:r>
          </a:p>
          <a:p>
            <a:endParaRPr lang="en-US"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88</a:t>
            </a:fld>
            <a:endParaRPr lang="en-US" dirty="0"/>
          </a:p>
        </p:txBody>
      </p:sp>
    </p:spTree>
    <p:extLst>
      <p:ext uri="{BB962C8B-B14F-4D97-AF65-F5344CB8AC3E}">
        <p14:creationId xmlns:p14="http://schemas.microsoft.com/office/powerpoint/2010/main" val="22187604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914400"/>
          </a:xfrm>
        </p:spPr>
        <p:txBody>
          <a:bodyPr/>
          <a:lstStyle/>
          <a:p>
            <a:pPr algn="ctr"/>
            <a:r>
              <a:rPr lang="en-US" dirty="0"/>
              <a:t>Activity: SEL Research</a:t>
            </a:r>
          </a:p>
        </p:txBody>
      </p:sp>
      <p:sp>
        <p:nvSpPr>
          <p:cNvPr id="3" name="Content Placeholder 2"/>
          <p:cNvSpPr>
            <a:spLocks noGrp="1"/>
          </p:cNvSpPr>
          <p:nvPr>
            <p:ph idx="1"/>
          </p:nvPr>
        </p:nvSpPr>
        <p:spPr>
          <a:xfrm>
            <a:off x="304800" y="1143000"/>
            <a:ext cx="8839200" cy="4648200"/>
          </a:xfrm>
        </p:spPr>
        <p:txBody>
          <a:bodyPr/>
          <a:lstStyle/>
          <a:p>
            <a:pPr marL="0" indent="0">
              <a:buNone/>
            </a:pPr>
            <a:r>
              <a:rPr lang="en-US" dirty="0"/>
              <a:t>Blue Card</a:t>
            </a:r>
          </a:p>
          <a:p>
            <a:pPr marL="0" indent="0">
              <a:buNone/>
            </a:pPr>
            <a:endParaRPr lang="en-US" dirty="0"/>
          </a:p>
          <a:p>
            <a:pPr marL="0" indent="0">
              <a:buNone/>
            </a:pPr>
            <a:r>
              <a:rPr lang="en-US" dirty="0"/>
              <a:t>Green Card</a:t>
            </a:r>
          </a:p>
          <a:p>
            <a:pPr marL="0" indent="0">
              <a:buNone/>
            </a:pPr>
            <a:endParaRPr lang="en-US" dirty="0"/>
          </a:p>
          <a:p>
            <a:pPr marL="0" indent="0">
              <a:buNone/>
            </a:pPr>
            <a:r>
              <a:rPr lang="en-US" dirty="0"/>
              <a:t>Yellow Card</a:t>
            </a:r>
          </a:p>
          <a:p>
            <a:pPr marL="0" indent="0">
              <a:buNone/>
            </a:pPr>
            <a:endParaRPr lang="en-US" dirty="0"/>
          </a:p>
          <a:p>
            <a:pPr marL="0" indent="0">
              <a:buNone/>
            </a:pPr>
            <a:r>
              <a:rPr lang="en-US" dirty="0"/>
              <a:t>Pink Card</a:t>
            </a:r>
          </a:p>
          <a:p>
            <a:pPr marL="0" indent="0">
              <a:buNone/>
            </a:pPr>
            <a:endParaRPr lang="en-US" dirty="0"/>
          </a:p>
          <a:p>
            <a:pPr marL="0" indent="0">
              <a:buNone/>
            </a:pPr>
            <a:r>
              <a:rPr lang="en-US" dirty="0"/>
              <a:t>Purple Card</a:t>
            </a:r>
          </a:p>
        </p:txBody>
      </p:sp>
      <p:sp>
        <p:nvSpPr>
          <p:cNvPr id="4" name="Slide Number Placeholder 3"/>
          <p:cNvSpPr>
            <a:spLocks noGrp="1"/>
          </p:cNvSpPr>
          <p:nvPr>
            <p:ph type="sldNum" sz="quarter" idx="11"/>
          </p:nvPr>
        </p:nvSpPr>
        <p:spPr/>
        <p:txBody>
          <a:bodyPr/>
          <a:lstStyle/>
          <a:p>
            <a:pPr>
              <a:defRPr/>
            </a:pPr>
            <a:fld id="{40D387A2-1D18-41CF-AAA5-C2B1C20A07F1}" type="slidenum">
              <a:rPr lang="en-US" altLang="en-US" smtClean="0">
                <a:solidFill>
                  <a:srgbClr val="000000"/>
                </a:solidFill>
              </a:rPr>
              <a:pPr>
                <a:defRPr/>
              </a:pPr>
              <a:t>89</a:t>
            </a:fld>
            <a:endParaRPr lang="en-US" altLang="en-US">
              <a:solidFill>
                <a:srgbClr val="000000"/>
              </a:solidFill>
            </a:endParaRPr>
          </a:p>
        </p:txBody>
      </p:sp>
    </p:spTree>
    <p:extLst>
      <p:ext uri="{BB962C8B-B14F-4D97-AF65-F5344CB8AC3E}">
        <p14:creationId xmlns:p14="http://schemas.microsoft.com/office/powerpoint/2010/main" val="3288191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686800" cy="685800"/>
          </a:xfrm>
        </p:spPr>
        <p:txBody>
          <a:bodyPr/>
          <a:lstStyle/>
          <a:p>
            <a:pPr algn="ctr"/>
            <a:r>
              <a:rPr lang="en-US" dirty="0"/>
              <a:t>Attachment</a:t>
            </a:r>
          </a:p>
        </p:txBody>
      </p:sp>
      <p:sp>
        <p:nvSpPr>
          <p:cNvPr id="3" name="Content Placeholder 2"/>
          <p:cNvSpPr>
            <a:spLocks noGrp="1"/>
          </p:cNvSpPr>
          <p:nvPr>
            <p:ph idx="1"/>
          </p:nvPr>
        </p:nvSpPr>
        <p:spPr>
          <a:xfrm>
            <a:off x="228600" y="1066800"/>
            <a:ext cx="8610600" cy="4800600"/>
          </a:xfrm>
        </p:spPr>
        <p:txBody>
          <a:bodyPr/>
          <a:lstStyle/>
          <a:p>
            <a:r>
              <a:rPr lang="en-US" sz="2400" dirty="0"/>
              <a:t>The bond felt between two people.</a:t>
            </a:r>
          </a:p>
          <a:p>
            <a:endParaRPr lang="en-US" sz="2400" dirty="0"/>
          </a:p>
          <a:p>
            <a:r>
              <a:rPr lang="en-US" sz="2400" dirty="0"/>
              <a:t>It is the child's primary bond to her first caregiver, which becomes the template for all future relationships.</a:t>
            </a:r>
          </a:p>
          <a:p>
            <a:pPr marL="0" indent="0">
              <a:buNone/>
            </a:pPr>
            <a:endParaRPr lang="en-US" sz="2400" dirty="0"/>
          </a:p>
          <a:p>
            <a:r>
              <a:rPr lang="en-US" sz="2400" dirty="0"/>
              <a:t>It is also a critical internal system for dealing with stress.</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9</a:t>
            </a:fld>
            <a:endParaRPr lang="en-US" dirty="0"/>
          </a:p>
        </p:txBody>
      </p:sp>
      <p:pic>
        <p:nvPicPr>
          <p:cNvPr id="1032" name="Picture 8" descr="Image result for attachm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4187151"/>
            <a:ext cx="1118997" cy="14811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4419600"/>
            <a:ext cx="1057281" cy="159030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4094282"/>
            <a:ext cx="1355725" cy="16668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attachme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86543" y="2438400"/>
            <a:ext cx="1752600" cy="1168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mage result for attachment"/>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44306" y="762000"/>
            <a:ext cx="1518538" cy="1143000"/>
          </a:xfrm>
          <a:prstGeom prst="rect">
            <a:avLst/>
          </a:prstGeom>
          <a:noFill/>
          <a:ln>
            <a:noFill/>
          </a:ln>
        </p:spPr>
      </p:pic>
    </p:spTree>
    <p:extLst>
      <p:ext uri="{BB962C8B-B14F-4D97-AF65-F5344CB8AC3E}">
        <p14:creationId xmlns:p14="http://schemas.microsoft.com/office/powerpoint/2010/main" val="7046234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1219200"/>
          </a:xfrm>
        </p:spPr>
        <p:txBody>
          <a:bodyPr/>
          <a:lstStyle/>
          <a:p>
            <a:pPr algn="ctr"/>
            <a:r>
              <a:rPr lang="en-US" dirty="0"/>
              <a:t>The Five SEL Competencies </a:t>
            </a:r>
            <a:br>
              <a:rPr lang="en-US" dirty="0"/>
            </a:br>
            <a:r>
              <a:rPr lang="en-US" dirty="0"/>
              <a:t>in the Classroom</a:t>
            </a:r>
          </a:p>
        </p:txBody>
      </p:sp>
      <p:sp>
        <p:nvSpPr>
          <p:cNvPr id="3" name="Content Placeholder 2"/>
          <p:cNvSpPr>
            <a:spLocks noGrp="1"/>
          </p:cNvSpPr>
          <p:nvPr>
            <p:ph idx="1"/>
          </p:nvPr>
        </p:nvSpPr>
        <p:spPr>
          <a:xfrm>
            <a:off x="228600" y="1600200"/>
            <a:ext cx="8686800" cy="4343400"/>
          </a:xfrm>
        </p:spPr>
        <p:txBody>
          <a:bodyPr/>
          <a:lstStyle/>
          <a:p>
            <a:pPr marL="0" indent="0">
              <a:buNone/>
            </a:pPr>
            <a:r>
              <a:rPr lang="en-US" sz="1800" dirty="0"/>
              <a:t>  Self-awareness • “What are you good at in this class and how do you know you are good at it?” • “When you don’t understand something in this class, what do you do?”</a:t>
            </a:r>
          </a:p>
          <a:p>
            <a:pPr marL="0" indent="0">
              <a:buNone/>
            </a:pPr>
            <a:endParaRPr lang="en-US" sz="1000" dirty="0"/>
          </a:p>
          <a:p>
            <a:pPr marL="0" indent="0">
              <a:buNone/>
            </a:pPr>
            <a:r>
              <a:rPr lang="en-US" sz="1800" dirty="0"/>
              <a:t> Self-management • “How do you move toward your goal, especially when you lose focus or are stuck or stressed?” </a:t>
            </a:r>
          </a:p>
          <a:p>
            <a:pPr marL="0" indent="0">
              <a:buNone/>
            </a:pPr>
            <a:br>
              <a:rPr lang="en-US" sz="1800" dirty="0"/>
            </a:br>
            <a:r>
              <a:rPr lang="en-US" sz="1800" dirty="0"/>
              <a:t> Social awareness • “When you are working in a group, how do you make sure it is fair for everyone?”</a:t>
            </a:r>
          </a:p>
          <a:p>
            <a:pPr marL="0" indent="0">
              <a:buNone/>
            </a:pPr>
            <a:r>
              <a:rPr lang="en-US" sz="1800" dirty="0"/>
              <a:t> </a:t>
            </a:r>
            <a:br>
              <a:rPr lang="en-US" sz="1800" dirty="0"/>
            </a:br>
            <a:r>
              <a:rPr lang="en-US" sz="1800" dirty="0"/>
              <a:t> Relationship skills • “What do you do so that your classmates and teacher have heard and understand your ideas/what you are saying?” |</a:t>
            </a:r>
          </a:p>
          <a:p>
            <a:pPr marL="0" indent="0">
              <a:buNone/>
            </a:pPr>
            <a:br>
              <a:rPr lang="en-US" sz="1800" dirty="0"/>
            </a:br>
            <a:r>
              <a:rPr lang="en-US" sz="1800" dirty="0"/>
              <a:t> Responsible decision making • “When you are working with others, how do you make a decision?” </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90</a:t>
            </a:fld>
            <a:endParaRPr lang="en-US" dirty="0"/>
          </a:p>
        </p:txBody>
      </p:sp>
    </p:spTree>
    <p:extLst>
      <p:ext uri="{BB962C8B-B14F-4D97-AF65-F5344CB8AC3E}">
        <p14:creationId xmlns:p14="http://schemas.microsoft.com/office/powerpoint/2010/main" val="35647861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91</a:t>
            </a:fld>
            <a:endParaRPr lang="en-US" dirty="0"/>
          </a:p>
        </p:txBody>
      </p:sp>
      <p:sp>
        <p:nvSpPr>
          <p:cNvPr id="2" name="Title 1"/>
          <p:cNvSpPr>
            <a:spLocks noGrp="1"/>
          </p:cNvSpPr>
          <p:nvPr>
            <p:ph type="title" idx="4294967295"/>
          </p:nvPr>
        </p:nvSpPr>
        <p:spPr>
          <a:xfrm>
            <a:off x="0" y="304800"/>
            <a:ext cx="8610600" cy="685800"/>
          </a:xfrm>
        </p:spPr>
        <p:txBody>
          <a:bodyPr/>
          <a:lstStyle/>
          <a:p>
            <a:pPr algn="ctr"/>
            <a:r>
              <a:rPr lang="en-US" dirty="0"/>
              <a:t>Three Basic Human Needs</a:t>
            </a:r>
          </a:p>
        </p:txBody>
      </p:sp>
      <p:sp>
        <p:nvSpPr>
          <p:cNvPr id="6" name="Oval 5"/>
          <p:cNvSpPr/>
          <p:nvPr/>
        </p:nvSpPr>
        <p:spPr bwMode="auto">
          <a:xfrm>
            <a:off x="3429000" y="3276600"/>
            <a:ext cx="2438400" cy="24384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a:p>
            <a:pPr marL="0" marR="0" indent="0" algn="l" defTabSz="914400" rtl="0" eaLnBrk="0" fontAlgn="base" latinLnBrk="0" hangingPunct="0">
              <a:lnSpc>
                <a:spcPct val="100000"/>
              </a:lnSpc>
              <a:spcBef>
                <a:spcPct val="0"/>
              </a:spcBef>
              <a:spcAft>
                <a:spcPct val="0"/>
              </a:spcAft>
              <a:buClrTx/>
              <a:buSzTx/>
              <a:buFontTx/>
              <a:buNone/>
              <a:tabLst/>
            </a:pPr>
            <a:br>
              <a:rPr lang="en-US" sz="2400" dirty="0">
                <a:latin typeface="Times" charset="0"/>
              </a:rPr>
            </a:br>
            <a:r>
              <a:rPr lang="en-US" sz="2400" dirty="0">
                <a:latin typeface="Times" charset="0"/>
              </a:rPr>
              <a:t>  </a:t>
            </a:r>
            <a:r>
              <a:rPr kumimoji="0" lang="en-US" sz="2000" b="0" i="0" u="none" strike="noStrike" cap="none" normalizeH="0" baseline="0" dirty="0">
                <a:ln>
                  <a:noFill/>
                </a:ln>
                <a:solidFill>
                  <a:schemeClr val="tx1"/>
                </a:solidFill>
                <a:effectLst/>
                <a:latin typeface="Cambria" panose="02040503050406030204" pitchFamily="18" charset="0"/>
              </a:rPr>
              <a:t>Relatedness</a:t>
            </a: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2286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358900"/>
            <a:ext cx="2451100"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85800" y="2438400"/>
            <a:ext cx="1828800" cy="400110"/>
          </a:xfrm>
          <a:prstGeom prst="rect">
            <a:avLst/>
          </a:prstGeom>
          <a:noFill/>
        </p:spPr>
        <p:txBody>
          <a:bodyPr wrap="square" rtlCol="0">
            <a:spAutoFit/>
          </a:bodyPr>
          <a:lstStyle/>
          <a:p>
            <a:r>
              <a:rPr lang="en-US" sz="2000" dirty="0">
                <a:latin typeface="Cambria" panose="02040503050406030204" pitchFamily="18" charset="0"/>
              </a:rPr>
              <a:t>Competence</a:t>
            </a:r>
          </a:p>
        </p:txBody>
      </p:sp>
      <p:sp>
        <p:nvSpPr>
          <p:cNvPr id="9" name="TextBox 8"/>
          <p:cNvSpPr txBox="1"/>
          <p:nvPr/>
        </p:nvSpPr>
        <p:spPr>
          <a:xfrm>
            <a:off x="6629400" y="2466945"/>
            <a:ext cx="1828800" cy="400110"/>
          </a:xfrm>
          <a:prstGeom prst="rect">
            <a:avLst/>
          </a:prstGeom>
          <a:noFill/>
        </p:spPr>
        <p:txBody>
          <a:bodyPr wrap="square" rtlCol="0">
            <a:spAutoFit/>
          </a:bodyPr>
          <a:lstStyle/>
          <a:p>
            <a:r>
              <a:rPr lang="en-US" sz="2000" dirty="0">
                <a:latin typeface="Cambria" panose="02040503050406030204" pitchFamily="18" charset="0"/>
              </a:rPr>
              <a:t>Autonomy</a:t>
            </a:r>
          </a:p>
        </p:txBody>
      </p:sp>
    </p:spTree>
    <p:extLst>
      <p:ext uri="{BB962C8B-B14F-4D97-AF65-F5344CB8AC3E}">
        <p14:creationId xmlns:p14="http://schemas.microsoft.com/office/powerpoint/2010/main" val="30898066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990600"/>
          </a:xfrm>
        </p:spPr>
        <p:txBody>
          <a:bodyPr/>
          <a:lstStyle/>
          <a:p>
            <a:pPr algn="ctr"/>
            <a:r>
              <a:rPr lang="en-US" dirty="0"/>
              <a:t>Reaching All Students…</a:t>
            </a:r>
          </a:p>
        </p:txBody>
      </p:sp>
      <p:sp>
        <p:nvSpPr>
          <p:cNvPr id="3" name="Content Placeholder 2"/>
          <p:cNvSpPr>
            <a:spLocks noGrp="1"/>
          </p:cNvSpPr>
          <p:nvPr>
            <p:ph idx="1"/>
          </p:nvPr>
        </p:nvSpPr>
        <p:spPr>
          <a:xfrm>
            <a:off x="152400" y="1143000"/>
            <a:ext cx="8839200" cy="4724400"/>
          </a:xfrm>
        </p:spPr>
        <p:txBody>
          <a:bodyPr/>
          <a:lstStyle/>
          <a:p>
            <a:pPr eaLnBrk="1" hangingPunct="1">
              <a:lnSpc>
                <a:spcPct val="90000"/>
              </a:lnSpc>
            </a:pPr>
            <a:r>
              <a:rPr lang="en-US" sz="2000" dirty="0">
                <a:solidFill>
                  <a:srgbClr val="00B050"/>
                </a:solidFill>
                <a:cs typeface="Arial" pitchFamily="34" charset="0"/>
              </a:rPr>
              <a:t>Research concludes that “student engagement is optimized when the social context fulfills children’s basic psychological needs.”	</a:t>
            </a:r>
            <a:r>
              <a:rPr lang="en-US" sz="2000" dirty="0">
                <a:cs typeface="Arial" pitchFamily="34" charset="0"/>
              </a:rPr>
              <a:t>					   </a:t>
            </a:r>
            <a:r>
              <a:rPr lang="en-US" sz="1600" dirty="0"/>
              <a:t>Connell &amp; Wellborn</a:t>
            </a:r>
          </a:p>
          <a:p>
            <a:pPr eaLnBrk="1" hangingPunct="1">
              <a:lnSpc>
                <a:spcPct val="90000"/>
              </a:lnSpc>
              <a:buFontTx/>
              <a:buNone/>
            </a:pPr>
            <a:endParaRPr lang="en-US" sz="1000" dirty="0"/>
          </a:p>
          <a:p>
            <a:pPr eaLnBrk="1" hangingPunct="1">
              <a:lnSpc>
                <a:spcPct val="90000"/>
              </a:lnSpc>
            </a:pPr>
            <a:endParaRPr lang="en-US" sz="1000" dirty="0"/>
          </a:p>
          <a:p>
            <a:pPr eaLnBrk="1" hangingPunct="1">
              <a:lnSpc>
                <a:spcPct val="90000"/>
              </a:lnSpc>
            </a:pPr>
            <a:endParaRPr lang="en-US" sz="800" dirty="0"/>
          </a:p>
          <a:p>
            <a:pPr eaLnBrk="1" hangingPunct="1">
              <a:lnSpc>
                <a:spcPct val="90000"/>
              </a:lnSpc>
            </a:pPr>
            <a:r>
              <a:rPr lang="en-US" sz="2000" dirty="0">
                <a:solidFill>
                  <a:srgbClr val="FF0000"/>
                </a:solidFill>
                <a:cs typeface="Arial" pitchFamily="34" charset="0"/>
              </a:rPr>
              <a:t>The basic psychological needs are:</a:t>
            </a:r>
          </a:p>
          <a:p>
            <a:pPr lvl="2" eaLnBrk="1" hangingPunct="1">
              <a:lnSpc>
                <a:spcPct val="90000"/>
              </a:lnSpc>
            </a:pPr>
            <a:r>
              <a:rPr lang="en-US" dirty="0">
                <a:cs typeface="Arial" pitchFamily="34" charset="0"/>
              </a:rPr>
              <a:t>a sense of </a:t>
            </a:r>
            <a:r>
              <a:rPr lang="en-US" dirty="0">
                <a:solidFill>
                  <a:schemeClr val="bg2"/>
                </a:solidFill>
                <a:cs typeface="Arial" pitchFamily="34" charset="0"/>
              </a:rPr>
              <a:t>competence</a:t>
            </a:r>
          </a:p>
          <a:p>
            <a:pPr lvl="2" eaLnBrk="1" hangingPunct="1">
              <a:lnSpc>
                <a:spcPct val="90000"/>
              </a:lnSpc>
            </a:pPr>
            <a:r>
              <a:rPr lang="en-US" dirty="0">
                <a:cs typeface="Arial" pitchFamily="34" charset="0"/>
              </a:rPr>
              <a:t>a sense of </a:t>
            </a:r>
            <a:r>
              <a:rPr lang="en-US" dirty="0">
                <a:solidFill>
                  <a:srgbClr val="00B0F0"/>
                </a:solidFill>
                <a:cs typeface="Arial" pitchFamily="34" charset="0"/>
              </a:rPr>
              <a:t>autonomy</a:t>
            </a:r>
          </a:p>
          <a:p>
            <a:pPr lvl="2" eaLnBrk="1" hangingPunct="1">
              <a:lnSpc>
                <a:spcPct val="90000"/>
              </a:lnSpc>
            </a:pPr>
            <a:r>
              <a:rPr lang="en-US" dirty="0">
                <a:cs typeface="Arial" pitchFamily="34" charset="0"/>
              </a:rPr>
              <a:t>a sense of </a:t>
            </a:r>
            <a:r>
              <a:rPr lang="en-US" dirty="0">
                <a:solidFill>
                  <a:srgbClr val="7030A0"/>
                </a:solidFill>
                <a:cs typeface="Arial" pitchFamily="34" charset="0"/>
              </a:rPr>
              <a:t>relatedness to others</a:t>
            </a:r>
            <a:r>
              <a:rPr lang="en-US" dirty="0">
                <a:cs typeface="Arial" pitchFamily="34" charset="0"/>
              </a:rPr>
              <a:t>.</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92</a:t>
            </a:fld>
            <a:endParaRPr lang="en-US" dirty="0"/>
          </a:p>
        </p:txBody>
      </p:sp>
      <p:pic>
        <p:nvPicPr>
          <p:cNvPr id="5" name="Picture 9" descr="MPj043098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3657600" y="4360322"/>
            <a:ext cx="1143000" cy="1143000"/>
          </a:xfrm>
          <a:prstGeom prst="rect">
            <a:avLst/>
          </a:prstGeom>
          <a:ln w="28575">
            <a:solidFill>
              <a:schemeClr val="tx2"/>
            </a:solidFill>
          </a:ln>
        </p:spPr>
      </p:pic>
      <p:pic>
        <p:nvPicPr>
          <p:cNvPr id="6" name="Picture 2" descr="C:\Users\D.G. Woods\AppData\Local\Microsoft\Windows\Temporary Internet Files\Content.IE5\EBD8CCN8\MP90043949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4360322"/>
            <a:ext cx="1752600" cy="1170069"/>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pic>
        <p:nvPicPr>
          <p:cNvPr id="7" name="Picture 2" descr="C:\Users\D.G. Woods\My Documents\My Pictures\Microsoft Clip Organizer\j043862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695" y="4090471"/>
            <a:ext cx="1181100" cy="1774185"/>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pic>
        <p:nvPicPr>
          <p:cNvPr id="8" name="Picture 4" descr="C:\Users\D.G. Woods\AppData\Local\Microsoft\Windows\Temporary Internet Files\Content.IE5\YUUQ314Q\MP900448492[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63878" y="2252221"/>
            <a:ext cx="2133600" cy="1422400"/>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217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838200"/>
          </a:xfrm>
        </p:spPr>
        <p:txBody>
          <a:bodyPr/>
          <a:lstStyle/>
          <a:p>
            <a:pPr algn="ctr"/>
            <a:r>
              <a:rPr lang="en-US" sz="3500" dirty="0"/>
              <a:t>Three Basic Human Needs Defined</a:t>
            </a:r>
          </a:p>
        </p:txBody>
      </p:sp>
      <p:sp>
        <p:nvSpPr>
          <p:cNvPr id="3" name="Content Placeholder 2"/>
          <p:cNvSpPr>
            <a:spLocks noGrp="1"/>
          </p:cNvSpPr>
          <p:nvPr>
            <p:ph idx="1"/>
          </p:nvPr>
        </p:nvSpPr>
        <p:spPr>
          <a:xfrm>
            <a:off x="152400" y="1143000"/>
            <a:ext cx="8839200" cy="4724400"/>
          </a:xfrm>
        </p:spPr>
        <p:txBody>
          <a:bodyPr/>
          <a:lstStyle/>
          <a:p>
            <a:pPr eaLnBrk="1" hangingPunct="1"/>
            <a:r>
              <a:rPr lang="en-US" sz="2400" dirty="0">
                <a:solidFill>
                  <a:srgbClr val="FF0000"/>
                </a:solidFill>
              </a:rPr>
              <a:t>Competence:</a:t>
            </a:r>
            <a:r>
              <a:rPr lang="en-US" sz="2400" dirty="0"/>
              <a:t> A sense of being able to problem-solve successfully</a:t>
            </a:r>
          </a:p>
          <a:p>
            <a:pPr eaLnBrk="1" hangingPunct="1"/>
            <a:endParaRPr lang="en-US" sz="1500" dirty="0"/>
          </a:p>
          <a:p>
            <a:pPr eaLnBrk="1" hangingPunct="1"/>
            <a:endParaRPr lang="en-US" sz="1500" dirty="0"/>
          </a:p>
          <a:p>
            <a:pPr eaLnBrk="1" hangingPunct="1"/>
            <a:endParaRPr lang="en-US" sz="1500" dirty="0"/>
          </a:p>
          <a:p>
            <a:pPr eaLnBrk="1" hangingPunct="1"/>
            <a:r>
              <a:rPr lang="en-US" sz="2400" dirty="0">
                <a:solidFill>
                  <a:srgbClr val="00B050"/>
                </a:solidFill>
              </a:rPr>
              <a:t>Autonomy:</a:t>
            </a:r>
            <a:r>
              <a:rPr lang="en-US" sz="2400" dirty="0"/>
              <a:t> A sense of </a:t>
            </a:r>
          </a:p>
          <a:p>
            <a:pPr marL="0" indent="0" eaLnBrk="1" hangingPunct="1">
              <a:buNone/>
            </a:pPr>
            <a:r>
              <a:rPr lang="en-US" sz="2400" dirty="0"/>
              <a:t>   independence, knowing you </a:t>
            </a:r>
          </a:p>
          <a:p>
            <a:pPr marL="0" indent="0" eaLnBrk="1" hangingPunct="1">
              <a:buNone/>
            </a:pPr>
            <a:r>
              <a:rPr lang="en-US" sz="2400" dirty="0"/>
              <a:t>   have what it takes to find </a:t>
            </a:r>
          </a:p>
          <a:p>
            <a:pPr marL="0" indent="0" eaLnBrk="1" hangingPunct="1">
              <a:buNone/>
            </a:pPr>
            <a:r>
              <a:rPr lang="en-US" sz="2400" dirty="0"/>
              <a:t>   answers</a:t>
            </a:r>
          </a:p>
          <a:p>
            <a:pPr eaLnBrk="1" hangingPunct="1"/>
            <a:endParaRPr lang="en-US" sz="1500" dirty="0"/>
          </a:p>
          <a:p>
            <a:pPr eaLnBrk="1" hangingPunct="1"/>
            <a:endParaRPr lang="en-US" sz="1500" dirty="0"/>
          </a:p>
          <a:p>
            <a:pPr eaLnBrk="1" hangingPunct="1"/>
            <a:endParaRPr lang="en-US" sz="1500" dirty="0"/>
          </a:p>
          <a:p>
            <a:pPr eaLnBrk="1" hangingPunct="1"/>
            <a:r>
              <a:rPr lang="en-US" sz="2400" dirty="0">
                <a:solidFill>
                  <a:srgbClr val="0070C0"/>
                </a:solidFill>
              </a:rPr>
              <a:t>Relatedness:</a:t>
            </a:r>
            <a:r>
              <a:rPr lang="en-US" sz="2400" dirty="0"/>
              <a:t> A sense of belonging to the group</a:t>
            </a:r>
          </a:p>
          <a:p>
            <a:endParaRPr lang="en-US"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93</a:t>
            </a:fld>
            <a:endParaRPr lang="en-US" dirty="0"/>
          </a:p>
        </p:txBody>
      </p:sp>
      <p:pic>
        <p:nvPicPr>
          <p:cNvPr id="5" name="Picture 6" descr="MPj04022080000[1]"/>
          <p:cNvPicPr>
            <a:picLocks noChangeAspect="1" noChangeArrowheads="1"/>
          </p:cNvPicPr>
          <p:nvPr/>
        </p:nvPicPr>
        <p:blipFill>
          <a:blip r:embed="rId3" cstate="print"/>
          <a:srcRect/>
          <a:stretch>
            <a:fillRect/>
          </a:stretch>
        </p:blipFill>
        <p:spPr>
          <a:xfrm>
            <a:off x="5638798" y="2133600"/>
            <a:ext cx="3315026" cy="2651760"/>
          </a:xfrm>
          <a:prstGeom prst="rect">
            <a:avLst/>
          </a:prstGeom>
        </p:spPr>
      </p:pic>
    </p:spTree>
    <p:extLst>
      <p:ext uri="{BB962C8B-B14F-4D97-AF65-F5344CB8AC3E}">
        <p14:creationId xmlns:p14="http://schemas.microsoft.com/office/powerpoint/2010/main" val="41141781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914400"/>
          </a:xfrm>
        </p:spPr>
        <p:txBody>
          <a:bodyPr/>
          <a:lstStyle/>
          <a:p>
            <a:pPr algn="ctr"/>
            <a:r>
              <a:rPr lang="en-US" dirty="0"/>
              <a:t>Competence Support:</a:t>
            </a:r>
          </a:p>
        </p:txBody>
      </p:sp>
      <p:sp>
        <p:nvSpPr>
          <p:cNvPr id="3" name="Content Placeholder 2"/>
          <p:cNvSpPr>
            <a:spLocks noGrp="1"/>
          </p:cNvSpPr>
          <p:nvPr>
            <p:ph idx="1"/>
          </p:nvPr>
        </p:nvSpPr>
        <p:spPr>
          <a:xfrm>
            <a:off x="228600" y="1143000"/>
            <a:ext cx="8610600" cy="4724400"/>
          </a:xfrm>
        </p:spPr>
        <p:txBody>
          <a:bodyPr/>
          <a:lstStyle/>
          <a:p>
            <a:pPr marL="0" indent="0" eaLnBrk="1" hangingPunct="1">
              <a:buNone/>
            </a:pPr>
            <a:endParaRPr lang="en-US" sz="2400" b="1" dirty="0">
              <a:solidFill>
                <a:schemeClr val="accent2"/>
              </a:solidFill>
            </a:endParaRPr>
          </a:p>
          <a:p>
            <a:pPr marL="0" indent="0" eaLnBrk="1" hangingPunct="1">
              <a:buNone/>
            </a:pPr>
            <a:endParaRPr lang="en-US" sz="2400" b="1" dirty="0">
              <a:solidFill>
                <a:schemeClr val="accent2"/>
              </a:solidFill>
            </a:endParaRPr>
          </a:p>
          <a:p>
            <a:pPr marL="0" indent="0" eaLnBrk="1" hangingPunct="1">
              <a:buNone/>
            </a:pPr>
            <a:r>
              <a:rPr lang="en-US" sz="2400" b="1" dirty="0">
                <a:solidFill>
                  <a:schemeClr val="accent2"/>
                </a:solidFill>
              </a:rPr>
              <a:t>				</a:t>
            </a:r>
            <a:r>
              <a:rPr lang="en-US" sz="2400" dirty="0"/>
              <a:t>is “the amount of information 				in the [classroom] context 					about how to effectively 					achieve desired outcomes; its 				opposite is chaos.” </a:t>
            </a:r>
          </a:p>
          <a:p>
            <a:pPr algn="r" eaLnBrk="1" hangingPunct="1">
              <a:buFontTx/>
              <a:buNone/>
            </a:pPr>
            <a:r>
              <a:rPr lang="en-US" sz="1600" dirty="0"/>
              <a:t>(Skinner &amp; Belmont)</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94</a:t>
            </a:fld>
            <a:endParaRPr lang="en-US" dirty="0"/>
          </a:p>
        </p:txBody>
      </p:sp>
      <p:pic>
        <p:nvPicPr>
          <p:cNvPr id="5" name="Picture 5" descr="MCj01497190000[1]"/>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04800" y="1828800"/>
            <a:ext cx="3406555"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66239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990600"/>
          </a:xfrm>
        </p:spPr>
        <p:txBody>
          <a:bodyPr/>
          <a:lstStyle/>
          <a:p>
            <a:pPr algn="ctr"/>
            <a:r>
              <a:rPr lang="en-US" dirty="0"/>
              <a:t>Autonomy Support:</a:t>
            </a:r>
          </a:p>
        </p:txBody>
      </p:sp>
      <p:sp>
        <p:nvSpPr>
          <p:cNvPr id="3" name="Content Placeholder 2"/>
          <p:cNvSpPr>
            <a:spLocks noGrp="1"/>
          </p:cNvSpPr>
          <p:nvPr>
            <p:ph idx="1"/>
          </p:nvPr>
        </p:nvSpPr>
        <p:spPr>
          <a:xfrm>
            <a:off x="152400" y="1143000"/>
            <a:ext cx="8686800" cy="4724400"/>
          </a:xfrm>
        </p:spPr>
        <p:txBody>
          <a:bodyPr/>
          <a:lstStyle/>
          <a:p>
            <a:pPr eaLnBrk="1" hangingPunct="1">
              <a:lnSpc>
                <a:spcPct val="90000"/>
              </a:lnSpc>
            </a:pPr>
            <a:r>
              <a:rPr lang="en-US" sz="2200" dirty="0">
                <a:solidFill>
                  <a:srgbClr val="FF0000"/>
                </a:solidFill>
              </a:rPr>
              <a:t>is the amount of freedom we provide a student so the child can make decisions about his or her own behavior. </a:t>
            </a:r>
          </a:p>
          <a:p>
            <a:pPr eaLnBrk="1" hangingPunct="1">
              <a:lnSpc>
                <a:spcPct val="90000"/>
              </a:lnSpc>
            </a:pPr>
            <a:endParaRPr lang="en-US" sz="2000" dirty="0"/>
          </a:p>
          <a:p>
            <a:pPr eaLnBrk="1" hangingPunct="1">
              <a:lnSpc>
                <a:spcPct val="90000"/>
              </a:lnSpc>
            </a:pPr>
            <a:r>
              <a:rPr lang="en-US" sz="2200" dirty="0">
                <a:solidFill>
                  <a:schemeClr val="accent6">
                    <a:lumMod val="90000"/>
                    <a:lumOff val="10000"/>
                  </a:schemeClr>
                </a:solidFill>
              </a:rPr>
              <a:t>The amount depends on developing </a:t>
            </a:r>
          </a:p>
          <a:p>
            <a:pPr marL="0" indent="0" eaLnBrk="1" hangingPunct="1">
              <a:lnSpc>
                <a:spcPct val="90000"/>
              </a:lnSpc>
              <a:buNone/>
            </a:pPr>
            <a:r>
              <a:rPr lang="en-US" sz="2200" dirty="0">
                <a:solidFill>
                  <a:schemeClr val="accent6">
                    <a:lumMod val="90000"/>
                    <a:lumOff val="10000"/>
                  </a:schemeClr>
                </a:solidFill>
              </a:rPr>
              <a:t>    levels of student competence, such </a:t>
            </a:r>
          </a:p>
          <a:p>
            <a:pPr marL="0" indent="0" eaLnBrk="1" hangingPunct="1">
              <a:lnSpc>
                <a:spcPct val="90000"/>
              </a:lnSpc>
              <a:buNone/>
            </a:pPr>
            <a:r>
              <a:rPr lang="en-US" sz="2200" dirty="0">
                <a:solidFill>
                  <a:schemeClr val="accent6">
                    <a:lumMod val="90000"/>
                    <a:lumOff val="10000"/>
                  </a:schemeClr>
                </a:solidFill>
              </a:rPr>
              <a:t>    as the students’ ability to</a:t>
            </a:r>
          </a:p>
          <a:p>
            <a:pPr marL="0" indent="0" eaLnBrk="1" hangingPunct="1">
              <a:lnSpc>
                <a:spcPct val="90000"/>
              </a:lnSpc>
              <a:buNone/>
            </a:pPr>
            <a:endParaRPr lang="en-US" sz="1000" dirty="0"/>
          </a:p>
          <a:p>
            <a:pPr lvl="1" eaLnBrk="1" hangingPunct="1">
              <a:lnSpc>
                <a:spcPct val="90000"/>
              </a:lnSpc>
              <a:buFont typeface="Wingdings" panose="05000000000000000000" pitchFamily="2" charset="2"/>
              <a:buChar char="§"/>
            </a:pPr>
            <a:r>
              <a:rPr lang="en-US" sz="2200" dirty="0">
                <a:solidFill>
                  <a:srgbClr val="00B050"/>
                </a:solidFill>
              </a:rPr>
              <a:t>learn the rules (social &amp; academic) </a:t>
            </a:r>
          </a:p>
          <a:p>
            <a:pPr marL="457200" lvl="1" indent="0" eaLnBrk="1" hangingPunct="1">
              <a:lnSpc>
                <a:spcPct val="90000"/>
              </a:lnSpc>
              <a:buNone/>
            </a:pPr>
            <a:r>
              <a:rPr lang="en-US" sz="2200" dirty="0">
                <a:solidFill>
                  <a:srgbClr val="00B050"/>
                </a:solidFill>
              </a:rPr>
              <a:t>   to automaticity;</a:t>
            </a:r>
          </a:p>
          <a:p>
            <a:pPr lvl="1" eaLnBrk="1" hangingPunct="1">
              <a:lnSpc>
                <a:spcPct val="90000"/>
              </a:lnSpc>
              <a:buFont typeface="Wingdings" panose="05000000000000000000" pitchFamily="2" charset="2"/>
              <a:buChar char="§"/>
            </a:pPr>
            <a:r>
              <a:rPr lang="en-US" sz="2200" dirty="0">
                <a:solidFill>
                  <a:srgbClr val="002060"/>
                </a:solidFill>
              </a:rPr>
              <a:t>understand how to work successfully </a:t>
            </a:r>
          </a:p>
          <a:p>
            <a:pPr marL="457200" lvl="1" indent="0" eaLnBrk="1" hangingPunct="1">
              <a:lnSpc>
                <a:spcPct val="90000"/>
              </a:lnSpc>
              <a:buNone/>
            </a:pPr>
            <a:r>
              <a:rPr lang="en-US" sz="2200" dirty="0">
                <a:solidFill>
                  <a:srgbClr val="002060"/>
                </a:solidFill>
              </a:rPr>
              <a:t>   within the rules; and </a:t>
            </a:r>
          </a:p>
          <a:p>
            <a:pPr lvl="1" eaLnBrk="1" hangingPunct="1">
              <a:lnSpc>
                <a:spcPct val="90000"/>
              </a:lnSpc>
              <a:buFont typeface="Wingdings" panose="05000000000000000000" pitchFamily="2" charset="2"/>
              <a:buChar char="§"/>
            </a:pPr>
            <a:r>
              <a:rPr lang="en-US" sz="2200" dirty="0">
                <a:solidFill>
                  <a:srgbClr val="00B050"/>
                </a:solidFill>
              </a:rPr>
              <a:t>grow capable of solving problems with a minimum of teacher intervention.</a:t>
            </a:r>
          </a:p>
          <a:p>
            <a:endParaRPr lang="en-US" dirty="0"/>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95</a:t>
            </a:fld>
            <a:endParaRPr lang="en-US" dirty="0"/>
          </a:p>
        </p:txBody>
      </p:sp>
      <p:pic>
        <p:nvPicPr>
          <p:cNvPr id="5" name="Picture 10" descr="MPj0426563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791227" y="2362200"/>
            <a:ext cx="2011680" cy="2011680"/>
          </a:xfrm>
          <a:prstGeom prst="rect">
            <a:avLst/>
          </a:prstGeom>
          <a:ln w="28575">
            <a:solidFill>
              <a:schemeClr val="tx2"/>
            </a:solidFill>
          </a:ln>
        </p:spPr>
      </p:pic>
    </p:spTree>
    <p:extLst>
      <p:ext uri="{BB962C8B-B14F-4D97-AF65-F5344CB8AC3E}">
        <p14:creationId xmlns:p14="http://schemas.microsoft.com/office/powerpoint/2010/main" val="8810872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1066800"/>
          </a:xfrm>
        </p:spPr>
        <p:txBody>
          <a:bodyPr/>
          <a:lstStyle/>
          <a:p>
            <a:pPr algn="ctr"/>
            <a:r>
              <a:rPr lang="en-US" dirty="0"/>
              <a:t>Relatedness Support:</a:t>
            </a:r>
          </a:p>
        </p:txBody>
      </p:sp>
      <p:sp>
        <p:nvSpPr>
          <p:cNvPr id="3" name="Content Placeholder 2"/>
          <p:cNvSpPr>
            <a:spLocks noGrp="1"/>
          </p:cNvSpPr>
          <p:nvPr>
            <p:ph idx="1"/>
          </p:nvPr>
        </p:nvSpPr>
        <p:spPr>
          <a:xfrm>
            <a:off x="228600" y="1143000"/>
            <a:ext cx="8610600" cy="4724400"/>
          </a:xfrm>
        </p:spPr>
        <p:txBody>
          <a:bodyPr/>
          <a:lstStyle/>
          <a:p>
            <a:pPr marL="0" indent="0" eaLnBrk="1" hangingPunct="1">
              <a:buNone/>
            </a:pPr>
            <a:endParaRPr lang="en-US" sz="1000" b="1" dirty="0">
              <a:solidFill>
                <a:schemeClr val="tx2">
                  <a:lumMod val="75000"/>
                </a:schemeClr>
              </a:solidFill>
            </a:endParaRPr>
          </a:p>
          <a:p>
            <a:pPr marL="0" indent="0" eaLnBrk="1" hangingPunct="1">
              <a:buNone/>
            </a:pPr>
            <a:r>
              <a:rPr lang="en-US" sz="2400" dirty="0"/>
              <a:t>We need to involve students in activities and lessons that…</a:t>
            </a:r>
          </a:p>
          <a:p>
            <a:pPr marL="0" indent="0" eaLnBrk="1" hangingPunct="1">
              <a:buNone/>
            </a:pPr>
            <a:endParaRPr lang="en-US" sz="1000" b="1" dirty="0">
              <a:solidFill>
                <a:srgbClr val="006600"/>
              </a:solidFill>
            </a:endParaRPr>
          </a:p>
          <a:p>
            <a:pPr lvl="8" algn="ctr">
              <a:buFont typeface="Arial" panose="020B0604020202020204" pitchFamily="34" charset="0"/>
              <a:buChar char="•"/>
            </a:pPr>
            <a:r>
              <a:rPr lang="en-US" sz="2000" dirty="0">
                <a:solidFill>
                  <a:srgbClr val="00B050"/>
                </a:solidFill>
              </a:rPr>
              <a:t>Build quality interpersonal</a:t>
            </a:r>
          </a:p>
          <a:p>
            <a:pPr marL="3657600" lvl="8" indent="0">
              <a:buNone/>
            </a:pPr>
            <a:r>
              <a:rPr lang="en-US" sz="2000" dirty="0">
                <a:solidFill>
                  <a:srgbClr val="00B050"/>
                </a:solidFill>
              </a:rPr>
              <a:t>         relationships with teachers          </a:t>
            </a:r>
          </a:p>
          <a:p>
            <a:pPr marL="3657600" lvl="8" indent="0">
              <a:buNone/>
            </a:pPr>
            <a:r>
              <a:rPr lang="en-US" sz="2000" dirty="0">
                <a:solidFill>
                  <a:srgbClr val="00B050"/>
                </a:solidFill>
              </a:rPr>
              <a:t>         and peers.</a:t>
            </a:r>
          </a:p>
          <a:p>
            <a:pPr algn="ctr" eaLnBrk="1" hangingPunct="1"/>
            <a:endParaRPr lang="en-US" sz="2400" dirty="0"/>
          </a:p>
          <a:p>
            <a:pPr marL="4232275" lvl="8" indent="236538">
              <a:buFont typeface="Arial" panose="020B0604020202020204" pitchFamily="34" charset="0"/>
              <a:buChar char="•"/>
            </a:pPr>
            <a:r>
              <a:rPr lang="en-US" sz="2000" dirty="0">
                <a:solidFill>
                  <a:srgbClr val="FF0000"/>
                </a:solidFill>
              </a:rPr>
              <a:t>Build self-determination, </a:t>
            </a:r>
          </a:p>
          <a:p>
            <a:pPr marL="3657600" lvl="8" indent="0">
              <a:buNone/>
            </a:pPr>
            <a:r>
              <a:rPr lang="en-US" sz="2000" dirty="0">
                <a:solidFill>
                  <a:srgbClr val="FF0000"/>
                </a:solidFill>
              </a:rPr>
              <a:t>         self-esteem, and </a:t>
            </a:r>
          </a:p>
          <a:p>
            <a:pPr marL="3657600" lvl="8" indent="0">
              <a:buNone/>
            </a:pPr>
            <a:r>
              <a:rPr lang="en-US" sz="2000" dirty="0">
                <a:solidFill>
                  <a:srgbClr val="FF0000"/>
                </a:solidFill>
              </a:rPr>
              <a:t>         engagement in the class.</a:t>
            </a:r>
          </a:p>
          <a:p>
            <a:endParaRPr lang="en-US" sz="2400" dirty="0">
              <a:solidFill>
                <a:srgbClr val="FF0000"/>
              </a:solidFill>
            </a:endParaRP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96</a:t>
            </a:fld>
            <a:endParaRPr lang="en-US" dirty="0"/>
          </a:p>
        </p:txBody>
      </p:sp>
      <p:pic>
        <p:nvPicPr>
          <p:cNvPr id="5" name="Picture 6" descr="MPj0424428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514600"/>
            <a:ext cx="3840480" cy="281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09247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10600" cy="1371600"/>
          </a:xfrm>
        </p:spPr>
        <p:txBody>
          <a:bodyPr/>
          <a:lstStyle/>
          <a:p>
            <a:pPr algn="ctr"/>
            <a:r>
              <a:rPr lang="en-US" dirty="0"/>
              <a:t>What if we knew more </a:t>
            </a:r>
            <a:br>
              <a:rPr lang="en-US" dirty="0"/>
            </a:br>
            <a:r>
              <a:rPr lang="en-US" dirty="0"/>
              <a:t>about our students?</a:t>
            </a:r>
          </a:p>
        </p:txBody>
      </p:sp>
      <p:sp>
        <p:nvSpPr>
          <p:cNvPr id="3" name="Content Placeholder 2"/>
          <p:cNvSpPr>
            <a:spLocks noGrp="1"/>
          </p:cNvSpPr>
          <p:nvPr>
            <p:ph idx="1"/>
          </p:nvPr>
        </p:nvSpPr>
        <p:spPr>
          <a:xfrm>
            <a:off x="228600" y="1524000"/>
            <a:ext cx="8610600" cy="4343400"/>
          </a:xfrm>
        </p:spPr>
        <p:txBody>
          <a:bodyPr/>
          <a:lstStyle/>
          <a:p>
            <a:endParaRPr lang="en-US" b="1" dirty="0">
              <a:solidFill>
                <a:schemeClr val="accent2">
                  <a:lumMod val="90000"/>
                  <a:lumOff val="10000"/>
                </a:schemeClr>
              </a:solidFill>
            </a:endParaRPr>
          </a:p>
          <a:p>
            <a:r>
              <a:rPr lang="en-US" dirty="0">
                <a:solidFill>
                  <a:schemeClr val="accent6">
                    <a:lumMod val="75000"/>
                    <a:lumOff val="25000"/>
                  </a:schemeClr>
                </a:solidFill>
              </a:rPr>
              <a:t>Mary’s Story</a:t>
            </a:r>
          </a:p>
          <a:p>
            <a:endParaRPr lang="en-US" b="1" dirty="0">
              <a:solidFill>
                <a:schemeClr val="accent2">
                  <a:lumMod val="90000"/>
                  <a:lumOff val="10000"/>
                </a:schemeClr>
              </a:solidFill>
            </a:endParaRPr>
          </a:p>
          <a:p>
            <a:endParaRPr lang="en-US" b="1" dirty="0">
              <a:solidFill>
                <a:schemeClr val="accent2">
                  <a:lumMod val="90000"/>
                  <a:lumOff val="10000"/>
                </a:schemeClr>
              </a:solidFill>
            </a:endParaRPr>
          </a:p>
          <a:p>
            <a:endParaRPr lang="en-US" b="1" dirty="0">
              <a:solidFill>
                <a:schemeClr val="accent2">
                  <a:lumMod val="90000"/>
                  <a:lumOff val="10000"/>
                </a:schemeClr>
              </a:solidFill>
            </a:endParaRPr>
          </a:p>
          <a:p>
            <a:r>
              <a:rPr lang="en-US" dirty="0">
                <a:solidFill>
                  <a:schemeClr val="accent6">
                    <a:lumMod val="75000"/>
                    <a:lumOff val="25000"/>
                  </a:schemeClr>
                </a:solidFill>
              </a:rPr>
              <a:t>How does knowing more </a:t>
            </a:r>
          </a:p>
          <a:p>
            <a:pPr marL="0" indent="0">
              <a:buNone/>
            </a:pPr>
            <a:r>
              <a:rPr lang="en-US" dirty="0">
                <a:solidFill>
                  <a:schemeClr val="accent6">
                    <a:lumMod val="75000"/>
                    <a:lumOff val="25000"/>
                  </a:schemeClr>
                </a:solidFill>
              </a:rPr>
              <a:t>   about our students help us </a:t>
            </a:r>
          </a:p>
          <a:p>
            <a:pPr marL="0" indent="0">
              <a:buNone/>
            </a:pPr>
            <a:r>
              <a:rPr lang="en-US" dirty="0">
                <a:solidFill>
                  <a:schemeClr val="accent6">
                    <a:lumMod val="75000"/>
                    <a:lumOff val="25000"/>
                  </a:schemeClr>
                </a:solidFill>
              </a:rPr>
              <a:t>   help them?</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97</a:t>
            </a:fld>
            <a:endParaRPr lang="en-US" dirty="0"/>
          </a:p>
        </p:txBody>
      </p:sp>
      <p:pic>
        <p:nvPicPr>
          <p:cNvPr id="5" name="Picture 4" descr="C:\Users\D.G. Woods\AppData\Local\Microsoft\Windows\Temporary Internet Files\Content.IE5\D0NF4NWQ\MP90044866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6558" y="1742388"/>
            <a:ext cx="1441077" cy="2167992"/>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pic>
        <p:nvPicPr>
          <p:cNvPr id="6" name="Picture 3" descr="C:\Users\D.G. Woods\AppData\Local\Microsoft\Windows\Temporary Internet Files\Content.IE5\NQXTAFGJ\MP90018283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1604" y="1905000"/>
            <a:ext cx="1016000" cy="1524000"/>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pic>
        <p:nvPicPr>
          <p:cNvPr id="7" name="Picture 2" descr="C:\Users\D.G. Woods\AppData\Local\Microsoft\Windows\Temporary Internet Files\Content.IE5\YEVAJUV9\MP900448580[1].jpg"/>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248400" y="4049598"/>
            <a:ext cx="2589415" cy="1724891"/>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4302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00200"/>
            <a:ext cx="8610600" cy="4267200"/>
          </a:xfrm>
        </p:spPr>
        <p:txBody>
          <a:bodyPr/>
          <a:lstStyle/>
          <a:p>
            <a:pPr marL="0" indent="0">
              <a:buNone/>
            </a:pPr>
            <a:r>
              <a:rPr lang="en-US" dirty="0"/>
              <a:t>Listen to them </a:t>
            </a:r>
            <a:br>
              <a:rPr lang="en-US" dirty="0"/>
            </a:br>
            <a:br>
              <a:rPr lang="en-US" dirty="0"/>
            </a:br>
            <a:r>
              <a:rPr lang="en-US" dirty="0"/>
              <a:t>Comfort them </a:t>
            </a:r>
          </a:p>
          <a:p>
            <a:pPr marL="0" indent="0">
              <a:buNone/>
            </a:pPr>
            <a:br>
              <a:rPr lang="en-US" dirty="0"/>
            </a:br>
            <a:r>
              <a:rPr lang="en-US" dirty="0"/>
              <a:t>Inspire them </a:t>
            </a:r>
          </a:p>
          <a:p>
            <a:pPr marL="0" indent="0">
              <a:buNone/>
            </a:pPr>
            <a:br>
              <a:rPr lang="en-US" dirty="0"/>
            </a:br>
            <a:r>
              <a:rPr lang="en-US" dirty="0"/>
              <a:t>Collaborate </a:t>
            </a:r>
          </a:p>
          <a:p>
            <a:pPr marL="0" indent="0">
              <a:buNone/>
            </a:pPr>
            <a:br>
              <a:rPr lang="en-US" dirty="0"/>
            </a:br>
            <a:r>
              <a:rPr lang="en-US" dirty="0"/>
              <a:t>Celebrate them</a:t>
            </a:r>
          </a:p>
        </p:txBody>
      </p:sp>
      <p:sp>
        <p:nvSpPr>
          <p:cNvPr id="2" name="Title 1"/>
          <p:cNvSpPr>
            <a:spLocks noGrp="1"/>
          </p:cNvSpPr>
          <p:nvPr>
            <p:ph type="title"/>
          </p:nvPr>
        </p:nvSpPr>
        <p:spPr>
          <a:xfrm>
            <a:off x="228600" y="304800"/>
            <a:ext cx="8610600" cy="1219200"/>
          </a:xfrm>
        </p:spPr>
        <p:txBody>
          <a:bodyPr/>
          <a:lstStyle/>
          <a:p>
            <a:pPr algn="ctr"/>
            <a:r>
              <a:rPr lang="en-US" dirty="0"/>
              <a:t>Five things adult role models can do for kids:</a:t>
            </a:r>
          </a:p>
        </p:txBody>
      </p:sp>
      <p:sp>
        <p:nvSpPr>
          <p:cNvPr id="4" name="Slide Number Placeholder 3"/>
          <p:cNvSpPr>
            <a:spLocks noGrp="1"/>
          </p:cNvSpPr>
          <p:nvPr>
            <p:ph type="sldNum" sz="quarter" idx="11"/>
          </p:nvPr>
        </p:nvSpPr>
        <p:spPr/>
        <p:txBody>
          <a:bodyPr/>
          <a:lstStyle/>
          <a:p>
            <a:pPr>
              <a:defRPr/>
            </a:pPr>
            <a:fld id="{C683DD77-4698-4C4B-B86B-27A3A7792493}" type="slidenum">
              <a:rPr lang="en-US" smtClean="0"/>
              <a:pPr>
                <a:defRPr/>
              </a:pPr>
              <a:t>98</a:t>
            </a:fld>
            <a:endParaRPr lang="en-US" dirty="0"/>
          </a:p>
        </p:txBody>
      </p:sp>
    </p:spTree>
    <p:extLst>
      <p:ext uri="{BB962C8B-B14F-4D97-AF65-F5344CB8AC3E}">
        <p14:creationId xmlns:p14="http://schemas.microsoft.com/office/powerpoint/2010/main" val="25463542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1371600"/>
          </a:xfrm>
        </p:spPr>
        <p:txBody>
          <a:bodyPr/>
          <a:lstStyle/>
          <a:p>
            <a:pPr algn="ctr"/>
            <a:r>
              <a:rPr lang="en-US" dirty="0"/>
              <a:t>Activity: SEL Research</a:t>
            </a:r>
          </a:p>
        </p:txBody>
      </p:sp>
      <p:sp>
        <p:nvSpPr>
          <p:cNvPr id="3" name="Content Placeholder 2"/>
          <p:cNvSpPr>
            <a:spLocks noGrp="1"/>
          </p:cNvSpPr>
          <p:nvPr>
            <p:ph idx="1"/>
          </p:nvPr>
        </p:nvSpPr>
        <p:spPr>
          <a:xfrm>
            <a:off x="152400" y="1371600"/>
            <a:ext cx="8839200" cy="4648200"/>
          </a:xfrm>
        </p:spPr>
        <p:txBody>
          <a:bodyPr/>
          <a:lstStyle/>
          <a:p>
            <a:pPr marL="0" indent="0">
              <a:buNone/>
            </a:pPr>
            <a:r>
              <a:rPr lang="en-US" dirty="0"/>
              <a:t>Blue Card</a:t>
            </a:r>
          </a:p>
          <a:p>
            <a:pPr marL="0" indent="0">
              <a:buNone/>
            </a:pPr>
            <a:endParaRPr lang="en-US" dirty="0"/>
          </a:p>
          <a:p>
            <a:pPr marL="0" indent="0">
              <a:buNone/>
            </a:pPr>
            <a:r>
              <a:rPr lang="en-US" dirty="0"/>
              <a:t>Green Card</a:t>
            </a:r>
          </a:p>
          <a:p>
            <a:pPr marL="0" indent="0">
              <a:buNone/>
            </a:pPr>
            <a:endParaRPr lang="en-US" dirty="0"/>
          </a:p>
          <a:p>
            <a:pPr marL="0" indent="0">
              <a:buNone/>
            </a:pPr>
            <a:r>
              <a:rPr lang="en-US" dirty="0"/>
              <a:t>Yellow Card</a:t>
            </a:r>
          </a:p>
          <a:p>
            <a:pPr marL="0" indent="0">
              <a:buNone/>
            </a:pPr>
            <a:endParaRPr lang="en-US" dirty="0"/>
          </a:p>
          <a:p>
            <a:pPr marL="0" indent="0">
              <a:buNone/>
            </a:pPr>
            <a:r>
              <a:rPr lang="en-US" dirty="0"/>
              <a:t>Pink Card</a:t>
            </a:r>
          </a:p>
          <a:p>
            <a:pPr marL="0" indent="0">
              <a:buNone/>
            </a:pPr>
            <a:endParaRPr lang="en-US" dirty="0"/>
          </a:p>
          <a:p>
            <a:pPr marL="0" indent="0">
              <a:buNone/>
            </a:pPr>
            <a:r>
              <a:rPr lang="en-US" dirty="0"/>
              <a:t>Purple Card</a:t>
            </a:r>
          </a:p>
        </p:txBody>
      </p:sp>
      <p:sp>
        <p:nvSpPr>
          <p:cNvPr id="4" name="Slide Number Placeholder 3"/>
          <p:cNvSpPr>
            <a:spLocks noGrp="1"/>
          </p:cNvSpPr>
          <p:nvPr>
            <p:ph type="sldNum" sz="quarter" idx="11"/>
          </p:nvPr>
        </p:nvSpPr>
        <p:spPr/>
        <p:txBody>
          <a:bodyPr/>
          <a:lstStyle/>
          <a:p>
            <a:pPr>
              <a:defRPr/>
            </a:pPr>
            <a:fld id="{40D387A2-1D18-41CF-AAA5-C2B1C20A07F1}" type="slidenum">
              <a:rPr lang="en-US" altLang="en-US" smtClean="0">
                <a:solidFill>
                  <a:srgbClr val="000000"/>
                </a:solidFill>
              </a:rPr>
              <a:pPr>
                <a:defRPr/>
              </a:pPr>
              <a:t>99</a:t>
            </a:fld>
            <a:endParaRPr lang="en-US" altLang="en-US">
              <a:solidFill>
                <a:srgbClr val="000000"/>
              </a:solidFill>
            </a:endParaRPr>
          </a:p>
        </p:txBody>
      </p:sp>
    </p:spTree>
    <p:extLst>
      <p:ext uri="{BB962C8B-B14F-4D97-AF65-F5344CB8AC3E}">
        <p14:creationId xmlns:p14="http://schemas.microsoft.com/office/powerpoint/2010/main" val="2270680252"/>
      </p:ext>
    </p:extLst>
  </p:cSld>
  <p:clrMapOvr>
    <a:masterClrMapping/>
  </p:clrMapOvr>
</p:sld>
</file>

<file path=ppt/theme/theme1.xml><?xml version="1.0" encoding="utf-8"?>
<a:theme xmlns:a="http://schemas.openxmlformats.org/drawingml/2006/main" name="AFT_29_Natl">
  <a:themeElements>
    <a:clrScheme name="Custom 1">
      <a:dk1>
        <a:srgbClr val="000000"/>
      </a:dk1>
      <a:lt1>
        <a:srgbClr val="FFFFFF"/>
      </a:lt1>
      <a:dk2>
        <a:srgbClr val="0047BA"/>
      </a:dk2>
      <a:lt2>
        <a:srgbClr val="808080"/>
      </a:lt2>
      <a:accent1>
        <a:srgbClr val="9EB0C9"/>
      </a:accent1>
      <a:accent2>
        <a:srgbClr val="002B5E"/>
      </a:accent2>
      <a:accent3>
        <a:srgbClr val="FFFFFF"/>
      </a:accent3>
      <a:accent4>
        <a:srgbClr val="000000"/>
      </a:accent4>
      <a:accent5>
        <a:srgbClr val="CCD4E1"/>
      </a:accent5>
      <a:accent6>
        <a:srgbClr val="002654"/>
      </a:accent6>
      <a:hlink>
        <a:srgbClr val="000000"/>
      </a:hlink>
      <a:folHlink>
        <a:srgbClr val="000000"/>
      </a:folHlink>
    </a:clrScheme>
    <a:fontScheme name="Office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Office Theme 1">
        <a:dk1>
          <a:srgbClr val="000000"/>
        </a:dk1>
        <a:lt1>
          <a:srgbClr val="FFFFFF"/>
        </a:lt1>
        <a:dk2>
          <a:srgbClr val="0047BA"/>
        </a:dk2>
        <a:lt2>
          <a:srgbClr val="808080"/>
        </a:lt2>
        <a:accent1>
          <a:srgbClr val="9EB0C9"/>
        </a:accent1>
        <a:accent2>
          <a:srgbClr val="002B5E"/>
        </a:accent2>
        <a:accent3>
          <a:srgbClr val="FFFFFF"/>
        </a:accent3>
        <a:accent4>
          <a:srgbClr val="000000"/>
        </a:accent4>
        <a:accent5>
          <a:srgbClr val="CCD4E1"/>
        </a:accent5>
        <a:accent6>
          <a:srgbClr val="002654"/>
        </a:accent6>
        <a:hlink>
          <a:srgbClr val="0047BA"/>
        </a:hlink>
        <a:folHlink>
          <a:srgbClr val="73B5E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1A75CF"/>
        </a:dk2>
        <a:lt2>
          <a:srgbClr val="808080"/>
        </a:lt2>
        <a:accent1>
          <a:srgbClr val="B0BFBF"/>
        </a:accent1>
        <a:accent2>
          <a:srgbClr val="003896"/>
        </a:accent2>
        <a:accent3>
          <a:srgbClr val="FFFFFF"/>
        </a:accent3>
        <a:accent4>
          <a:srgbClr val="000000"/>
        </a:accent4>
        <a:accent5>
          <a:srgbClr val="D4DCDC"/>
        </a:accent5>
        <a:accent6>
          <a:srgbClr val="003287"/>
        </a:accent6>
        <a:hlink>
          <a:srgbClr val="1A75CF"/>
        </a:hlink>
        <a:folHlink>
          <a:srgbClr val="78B3E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4F8C0D"/>
        </a:dk2>
        <a:lt2>
          <a:srgbClr val="808080"/>
        </a:lt2>
        <a:accent1>
          <a:srgbClr val="B3C98C"/>
        </a:accent1>
        <a:accent2>
          <a:srgbClr val="4A611C"/>
        </a:accent2>
        <a:accent3>
          <a:srgbClr val="FFFFFF"/>
        </a:accent3>
        <a:accent4>
          <a:srgbClr val="000000"/>
        </a:accent4>
        <a:accent5>
          <a:srgbClr val="D6E1C5"/>
        </a:accent5>
        <a:accent6>
          <a:srgbClr val="425718"/>
        </a:accent6>
        <a:hlink>
          <a:srgbClr val="4F8C0D"/>
        </a:hlink>
        <a:folHlink>
          <a:srgbClr val="4A611C"/>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6B8FB5"/>
        </a:dk2>
        <a:lt2>
          <a:srgbClr val="808080"/>
        </a:lt2>
        <a:accent1>
          <a:srgbClr val="CFE89C"/>
        </a:accent1>
        <a:accent2>
          <a:srgbClr val="ABBADE"/>
        </a:accent2>
        <a:accent3>
          <a:srgbClr val="FFFFFF"/>
        </a:accent3>
        <a:accent4>
          <a:srgbClr val="000000"/>
        </a:accent4>
        <a:accent5>
          <a:srgbClr val="E4F2CB"/>
        </a:accent5>
        <a:accent6>
          <a:srgbClr val="9BA8C9"/>
        </a:accent6>
        <a:hlink>
          <a:srgbClr val="6B8FB5"/>
        </a:hlink>
        <a:folHlink>
          <a:srgbClr val="0047B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9EBA"/>
        </a:dk2>
        <a:lt2>
          <a:srgbClr val="808080"/>
        </a:lt2>
        <a:accent1>
          <a:srgbClr val="E0D478"/>
        </a:accent1>
        <a:accent2>
          <a:srgbClr val="8CCCD9"/>
        </a:accent2>
        <a:accent3>
          <a:srgbClr val="FFFFFF"/>
        </a:accent3>
        <a:accent4>
          <a:srgbClr val="000000"/>
        </a:accent4>
        <a:accent5>
          <a:srgbClr val="EDE6BE"/>
        </a:accent5>
        <a:accent6>
          <a:srgbClr val="7EB9C4"/>
        </a:accent6>
        <a:hlink>
          <a:srgbClr val="009EBA"/>
        </a:hlink>
        <a:folHlink>
          <a:srgbClr val="0047BA"/>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BA122B"/>
        </a:dk2>
        <a:lt2>
          <a:srgbClr val="808080"/>
        </a:lt2>
        <a:accent1>
          <a:srgbClr val="C2C4A3"/>
        </a:accent1>
        <a:accent2>
          <a:srgbClr val="87212E"/>
        </a:accent2>
        <a:accent3>
          <a:srgbClr val="FFFFFF"/>
        </a:accent3>
        <a:accent4>
          <a:srgbClr val="000000"/>
        </a:accent4>
        <a:accent5>
          <a:srgbClr val="DDDECE"/>
        </a:accent5>
        <a:accent6>
          <a:srgbClr val="7A1D29"/>
        </a:accent6>
        <a:hlink>
          <a:srgbClr val="BA122B"/>
        </a:hlink>
        <a:folHlink>
          <a:srgbClr val="87212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FT_29_Natl">
  <a:themeElements>
    <a:clrScheme name="Office Theme 1">
      <a:dk1>
        <a:srgbClr val="000000"/>
      </a:dk1>
      <a:lt1>
        <a:srgbClr val="FFFFFF"/>
      </a:lt1>
      <a:dk2>
        <a:srgbClr val="0047BA"/>
      </a:dk2>
      <a:lt2>
        <a:srgbClr val="808080"/>
      </a:lt2>
      <a:accent1>
        <a:srgbClr val="9EB0C9"/>
      </a:accent1>
      <a:accent2>
        <a:srgbClr val="002B5E"/>
      </a:accent2>
      <a:accent3>
        <a:srgbClr val="FFFFFF"/>
      </a:accent3>
      <a:accent4>
        <a:srgbClr val="000000"/>
      </a:accent4>
      <a:accent5>
        <a:srgbClr val="CCD4E1"/>
      </a:accent5>
      <a:accent6>
        <a:srgbClr val="002654"/>
      </a:accent6>
      <a:hlink>
        <a:srgbClr val="0047BA"/>
      </a:hlink>
      <a:folHlink>
        <a:srgbClr val="73B5E0"/>
      </a:folHlink>
    </a:clrScheme>
    <a:fontScheme name="Office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Office Theme 1">
        <a:dk1>
          <a:srgbClr val="000000"/>
        </a:dk1>
        <a:lt1>
          <a:srgbClr val="FFFFFF"/>
        </a:lt1>
        <a:dk2>
          <a:srgbClr val="0047BA"/>
        </a:dk2>
        <a:lt2>
          <a:srgbClr val="808080"/>
        </a:lt2>
        <a:accent1>
          <a:srgbClr val="9EB0C9"/>
        </a:accent1>
        <a:accent2>
          <a:srgbClr val="002B5E"/>
        </a:accent2>
        <a:accent3>
          <a:srgbClr val="FFFFFF"/>
        </a:accent3>
        <a:accent4>
          <a:srgbClr val="000000"/>
        </a:accent4>
        <a:accent5>
          <a:srgbClr val="CCD4E1"/>
        </a:accent5>
        <a:accent6>
          <a:srgbClr val="002654"/>
        </a:accent6>
        <a:hlink>
          <a:srgbClr val="0047BA"/>
        </a:hlink>
        <a:folHlink>
          <a:srgbClr val="73B5E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1A75CF"/>
        </a:dk2>
        <a:lt2>
          <a:srgbClr val="808080"/>
        </a:lt2>
        <a:accent1>
          <a:srgbClr val="B0BFBF"/>
        </a:accent1>
        <a:accent2>
          <a:srgbClr val="003896"/>
        </a:accent2>
        <a:accent3>
          <a:srgbClr val="FFFFFF"/>
        </a:accent3>
        <a:accent4>
          <a:srgbClr val="000000"/>
        </a:accent4>
        <a:accent5>
          <a:srgbClr val="D4DCDC"/>
        </a:accent5>
        <a:accent6>
          <a:srgbClr val="003287"/>
        </a:accent6>
        <a:hlink>
          <a:srgbClr val="1A75CF"/>
        </a:hlink>
        <a:folHlink>
          <a:srgbClr val="78B3E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4F8C0D"/>
        </a:dk2>
        <a:lt2>
          <a:srgbClr val="808080"/>
        </a:lt2>
        <a:accent1>
          <a:srgbClr val="B3C98C"/>
        </a:accent1>
        <a:accent2>
          <a:srgbClr val="4A611C"/>
        </a:accent2>
        <a:accent3>
          <a:srgbClr val="FFFFFF"/>
        </a:accent3>
        <a:accent4>
          <a:srgbClr val="000000"/>
        </a:accent4>
        <a:accent5>
          <a:srgbClr val="D6E1C5"/>
        </a:accent5>
        <a:accent6>
          <a:srgbClr val="425718"/>
        </a:accent6>
        <a:hlink>
          <a:srgbClr val="4F8C0D"/>
        </a:hlink>
        <a:folHlink>
          <a:srgbClr val="4A611C"/>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6B8FB5"/>
        </a:dk2>
        <a:lt2>
          <a:srgbClr val="808080"/>
        </a:lt2>
        <a:accent1>
          <a:srgbClr val="CFE89C"/>
        </a:accent1>
        <a:accent2>
          <a:srgbClr val="ABBADE"/>
        </a:accent2>
        <a:accent3>
          <a:srgbClr val="FFFFFF"/>
        </a:accent3>
        <a:accent4>
          <a:srgbClr val="000000"/>
        </a:accent4>
        <a:accent5>
          <a:srgbClr val="E4F2CB"/>
        </a:accent5>
        <a:accent6>
          <a:srgbClr val="9BA8C9"/>
        </a:accent6>
        <a:hlink>
          <a:srgbClr val="6B8FB5"/>
        </a:hlink>
        <a:folHlink>
          <a:srgbClr val="0047B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9EBA"/>
        </a:dk2>
        <a:lt2>
          <a:srgbClr val="808080"/>
        </a:lt2>
        <a:accent1>
          <a:srgbClr val="E0D478"/>
        </a:accent1>
        <a:accent2>
          <a:srgbClr val="8CCCD9"/>
        </a:accent2>
        <a:accent3>
          <a:srgbClr val="FFFFFF"/>
        </a:accent3>
        <a:accent4>
          <a:srgbClr val="000000"/>
        </a:accent4>
        <a:accent5>
          <a:srgbClr val="EDE6BE"/>
        </a:accent5>
        <a:accent6>
          <a:srgbClr val="7EB9C4"/>
        </a:accent6>
        <a:hlink>
          <a:srgbClr val="009EBA"/>
        </a:hlink>
        <a:folHlink>
          <a:srgbClr val="0047BA"/>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BA122B"/>
        </a:dk2>
        <a:lt2>
          <a:srgbClr val="808080"/>
        </a:lt2>
        <a:accent1>
          <a:srgbClr val="C2C4A3"/>
        </a:accent1>
        <a:accent2>
          <a:srgbClr val="87212E"/>
        </a:accent2>
        <a:accent3>
          <a:srgbClr val="FFFFFF"/>
        </a:accent3>
        <a:accent4>
          <a:srgbClr val="000000"/>
        </a:accent4>
        <a:accent5>
          <a:srgbClr val="DDDECE"/>
        </a:accent5>
        <a:accent6>
          <a:srgbClr val="7A1D29"/>
        </a:accent6>
        <a:hlink>
          <a:srgbClr val="BA122B"/>
        </a:hlink>
        <a:folHlink>
          <a:srgbClr val="87212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7169</TotalTime>
  <Words>8352</Words>
  <Application>Microsoft Office PowerPoint</Application>
  <PresentationFormat>On-screen Show (4:3)</PresentationFormat>
  <Paragraphs>1342</Paragraphs>
  <Slides>114</Slides>
  <Notes>61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114</vt:i4>
      </vt:variant>
    </vt:vector>
  </HeadingPairs>
  <TitlesOfParts>
    <vt:vector size="122" baseType="lpstr">
      <vt:lpstr>Arial</vt:lpstr>
      <vt:lpstr>Calibri</vt:lpstr>
      <vt:lpstr>Cambria</vt:lpstr>
      <vt:lpstr>Times</vt:lpstr>
      <vt:lpstr>Verdana</vt:lpstr>
      <vt:lpstr>Wingdings</vt:lpstr>
      <vt:lpstr>AFT_29_Natl</vt:lpstr>
      <vt:lpstr>1_AFT_29_Natl</vt:lpstr>
      <vt:lpstr>The World of Social  and Emotional Learning</vt:lpstr>
      <vt:lpstr>Objectives</vt:lpstr>
      <vt:lpstr>What Is Social and  Emotional Learning? </vt:lpstr>
      <vt:lpstr>PowerPoint Presentation</vt:lpstr>
      <vt:lpstr>It all starts here!</vt:lpstr>
      <vt:lpstr>PowerPoint Presentation</vt:lpstr>
      <vt:lpstr>What Influences  Child Development?</vt:lpstr>
      <vt:lpstr>Optimal Child Development</vt:lpstr>
      <vt:lpstr>Attachment</vt:lpstr>
      <vt:lpstr>Four Types of Attachment</vt:lpstr>
      <vt:lpstr>The Four Attachment Styles</vt:lpstr>
      <vt:lpstr>What’s the attachment?</vt:lpstr>
      <vt:lpstr> </vt:lpstr>
      <vt:lpstr>Emotions</vt:lpstr>
      <vt:lpstr>Question</vt:lpstr>
      <vt:lpstr>Types of Emotions</vt:lpstr>
      <vt:lpstr>What are the 8 Basic Emotions?</vt:lpstr>
      <vt:lpstr>Robert Plutchik’s  Wheel of Emotions</vt:lpstr>
      <vt:lpstr>Illustrations</vt:lpstr>
      <vt:lpstr>PowerPoint Presentation</vt:lpstr>
      <vt:lpstr>Differentiating Between Primary and Secondary Emotions</vt:lpstr>
      <vt:lpstr>Activity: The Complex  Emotions Quiz</vt:lpstr>
      <vt:lpstr>What’s The Difference Between An Emotion, A Feeling and A Mood?</vt:lpstr>
      <vt:lpstr>Emotions and the Brain: Why relationships matter</vt:lpstr>
      <vt:lpstr>Trauma</vt:lpstr>
      <vt:lpstr>What Makes an Experience Traumatic?</vt:lpstr>
      <vt:lpstr>What Are Different Types of Trauma</vt:lpstr>
      <vt:lpstr>List Five Causes  of Trauma</vt:lpstr>
      <vt:lpstr>Child Developmental Trauma</vt:lpstr>
      <vt:lpstr>Trauma Impacts on Child Development</vt:lpstr>
      <vt:lpstr>Internalizing and  Externalizing Behaviors</vt:lpstr>
      <vt:lpstr>Child’s Response to  Trauma Affected By</vt:lpstr>
      <vt:lpstr>Three Types of Adverse childhood Experiences (ACEs)</vt:lpstr>
      <vt:lpstr>It’s Common!</vt:lpstr>
      <vt:lpstr>What’s the Connection?</vt:lpstr>
      <vt:lpstr>Essential Elements of a Trauma-Informed School System </vt:lpstr>
      <vt:lpstr>Six- Ways to Being a  Trauma Informed School  </vt:lpstr>
      <vt:lpstr>A Comparison</vt:lpstr>
      <vt:lpstr>Trauma Informed Care</vt:lpstr>
      <vt:lpstr>Trauma Responsive  Educational Practices:</vt:lpstr>
      <vt:lpstr>Trauma Responsive  Educators Are:</vt:lpstr>
      <vt:lpstr>The Post-It Note Story</vt:lpstr>
      <vt:lpstr>Question</vt:lpstr>
      <vt:lpstr>“What is Behavior?”</vt:lpstr>
      <vt:lpstr>Behavior </vt:lpstr>
      <vt:lpstr>  Criteria for Behavior</vt:lpstr>
      <vt:lpstr>Why Do Children Misbehave?</vt:lpstr>
      <vt:lpstr>Behavior </vt:lpstr>
      <vt:lpstr>Activity: Characteristics of Behavior</vt:lpstr>
      <vt:lpstr>What is Anti-social Behavior?</vt:lpstr>
      <vt:lpstr>Antisocial Behavior Is…</vt:lpstr>
      <vt:lpstr>Students with Antisocial Behavior Often: </vt:lpstr>
      <vt:lpstr>Research says…</vt:lpstr>
      <vt:lpstr>Research  says…</vt:lpstr>
      <vt:lpstr>PowerPoint Presentation</vt:lpstr>
      <vt:lpstr>Social Skills Training</vt:lpstr>
      <vt:lpstr>Social Skills Training: Implementation</vt:lpstr>
      <vt:lpstr>Social Problem Solving</vt:lpstr>
      <vt:lpstr>Six Problem Solving Strategies</vt:lpstr>
      <vt:lpstr>Six Problem Solving Strategies (cont.)</vt:lpstr>
      <vt:lpstr>Anger Management</vt:lpstr>
      <vt:lpstr>Modeling</vt:lpstr>
      <vt:lpstr>Self-Control</vt:lpstr>
      <vt:lpstr>School Wide Behavioral  Skill Matrix</vt:lpstr>
      <vt:lpstr>Generalization</vt:lpstr>
      <vt:lpstr>Activity: Respect</vt:lpstr>
      <vt:lpstr>Respect</vt:lpstr>
      <vt:lpstr>Achievement is Related  to the Quality of Social Skills</vt:lpstr>
      <vt:lpstr>The Brain</vt:lpstr>
      <vt:lpstr>The Brain:</vt:lpstr>
      <vt:lpstr>The Triune Brain</vt:lpstr>
      <vt:lpstr>PowerPoint Presentation</vt:lpstr>
      <vt:lpstr>PowerPoint Presentation</vt:lpstr>
      <vt:lpstr>What Do We Know  About the Brain?</vt:lpstr>
      <vt:lpstr>The Brain</vt:lpstr>
      <vt:lpstr>Focusing</vt:lpstr>
      <vt:lpstr>PowerPoint Presentation</vt:lpstr>
      <vt:lpstr>The Adolescent Brain</vt:lpstr>
      <vt:lpstr>What Do We Know  About the Teen Brain?</vt:lpstr>
      <vt:lpstr>PowerPoint Presentation</vt:lpstr>
      <vt:lpstr>Brain Plasticity</vt:lpstr>
      <vt:lpstr>The School Environment</vt:lpstr>
      <vt:lpstr>Activity: What Kinds of Places  Should Schools Be?</vt:lpstr>
      <vt:lpstr>Social and Emotional Learning</vt:lpstr>
      <vt:lpstr>What Is Social and  Emotional Learning? </vt:lpstr>
      <vt:lpstr>School Culture</vt:lpstr>
      <vt:lpstr>School Climate</vt:lpstr>
      <vt:lpstr>School Culture/Climate Activity</vt:lpstr>
      <vt:lpstr>Activity: SEL Research</vt:lpstr>
      <vt:lpstr>The Five SEL Competencies  in the Classroom</vt:lpstr>
      <vt:lpstr>Three Basic Human Needs</vt:lpstr>
      <vt:lpstr>Reaching All Students…</vt:lpstr>
      <vt:lpstr>Three Basic Human Needs Defined</vt:lpstr>
      <vt:lpstr>Competence Support:</vt:lpstr>
      <vt:lpstr>Autonomy Support:</vt:lpstr>
      <vt:lpstr>Relatedness Support:</vt:lpstr>
      <vt:lpstr>What if we knew more  about our students?</vt:lpstr>
      <vt:lpstr>Five things adult role models can do for kids:</vt:lpstr>
      <vt:lpstr>Activity: SEL Research</vt:lpstr>
      <vt:lpstr>PowerPoint Presentation</vt:lpstr>
      <vt:lpstr>Relationships Matter</vt:lpstr>
      <vt:lpstr>PowerPoint Presentation</vt:lpstr>
      <vt:lpstr>The Post-It Note Story</vt:lpstr>
      <vt:lpstr>What Are We Modeling?</vt:lpstr>
      <vt:lpstr>Learning</vt:lpstr>
      <vt:lpstr>Activity: SEL Research</vt:lpstr>
      <vt:lpstr>Five things adult role  models can do for kids:</vt:lpstr>
      <vt:lpstr>Learning Operates in Contexts</vt:lpstr>
      <vt:lpstr>Student Mindsets</vt:lpstr>
      <vt:lpstr>Mindset: Struggle for Smarts</vt:lpstr>
      <vt:lpstr>What are desired   academic behaviors?</vt:lpstr>
      <vt:lpstr>The S&amp;E Learning Goal: Academic Performance</vt:lpstr>
      <vt:lpstr>PowerPoint Presentation</vt:lpstr>
      <vt:lpstr>PowerPoint Presentation</vt:lpstr>
    </vt:vector>
  </TitlesOfParts>
  <Company>AFT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 Shouldn’t Hurt</dc:title>
  <dc:creator>Leonard Edmonds, PSRP</dc:creator>
  <cp:lastModifiedBy>Catherine Mastronardi</cp:lastModifiedBy>
  <cp:revision>328</cp:revision>
  <cp:lastPrinted>2018-09-20T19:31:44Z</cp:lastPrinted>
  <dcterms:created xsi:type="dcterms:W3CDTF">2018-04-08T01:41:25Z</dcterms:created>
  <dcterms:modified xsi:type="dcterms:W3CDTF">2019-08-15T17:10:42Z</dcterms:modified>
</cp:coreProperties>
</file>