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80" r:id="rId4"/>
    <p:sldId id="265" r:id="rId5"/>
    <p:sldId id="264" r:id="rId6"/>
    <p:sldId id="269" r:id="rId7"/>
    <p:sldId id="270" r:id="rId8"/>
    <p:sldId id="259" r:id="rId9"/>
    <p:sldId id="260" r:id="rId10"/>
    <p:sldId id="261" r:id="rId11"/>
    <p:sldId id="268" r:id="rId12"/>
    <p:sldId id="262" r:id="rId13"/>
    <p:sldId id="258" r:id="rId14"/>
    <p:sldId id="275" r:id="rId15"/>
    <p:sldId id="273" r:id="rId16"/>
    <p:sldId id="276" r:id="rId17"/>
    <p:sldId id="283" r:id="rId18"/>
    <p:sldId id="267" r:id="rId19"/>
    <p:sldId id="286" r:id="rId20"/>
    <p:sldId id="284" r:id="rId21"/>
    <p:sldId id="277" r:id="rId22"/>
    <p:sldId id="278" r:id="rId23"/>
    <p:sldId id="266" r:id="rId24"/>
    <p:sldId id="279" r:id="rId25"/>
    <p:sldId id="281" r:id="rId26"/>
    <p:sldId id="285" r:id="rId27"/>
    <p:sldId id="282" r:id="rId28"/>
  </p:sldIdLst>
  <p:sldSz cx="12192000" cy="6858000"/>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1" autoAdjust="0"/>
    <p:restoredTop sz="94660"/>
  </p:normalViewPr>
  <p:slideViewPr>
    <p:cSldViewPr snapToGrid="0">
      <p:cViewPr varScale="1">
        <p:scale>
          <a:sx n="95" d="100"/>
          <a:sy n="95" d="100"/>
        </p:scale>
        <p:origin x="13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pic>
        <p:nvPicPr>
          <p:cNvPr id="4" name="Picture 17">
            <a:extLst>
              <a:ext uri="{FF2B5EF4-FFF2-40B4-BE49-F238E27FC236}">
                <a16:creationId xmlns:a16="http://schemas.microsoft.com/office/drawing/2014/main" id="{A4651C0D-9D59-4698-ABF5-DA4801E71D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4117"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p:cNvSpPr>
            <a:spLocks noGrp="1" noChangeArrowheads="1"/>
          </p:cNvSpPr>
          <p:nvPr>
            <p:ph type="ctrTitle"/>
          </p:nvPr>
        </p:nvSpPr>
        <p:spPr>
          <a:xfrm>
            <a:off x="508000" y="2286000"/>
            <a:ext cx="11176000" cy="2209800"/>
          </a:xfrm>
        </p:spPr>
        <p:txBody>
          <a:bodyPr anchor="ctr"/>
          <a:lstStyle>
            <a:lvl1pPr algn="ctr">
              <a:defRPr sz="4400" b="1"/>
            </a:lvl1pPr>
          </a:lstStyle>
          <a:p>
            <a:r>
              <a:rPr lang="en-US"/>
              <a:t>Click to edit Master title style</a:t>
            </a:r>
          </a:p>
        </p:txBody>
      </p:sp>
      <p:sp>
        <p:nvSpPr>
          <p:cNvPr id="4100" name="Rectangle 4"/>
          <p:cNvSpPr>
            <a:spLocks noGrp="1" noChangeArrowheads="1"/>
          </p:cNvSpPr>
          <p:nvPr>
            <p:ph type="subTitle" idx="1"/>
          </p:nvPr>
        </p:nvSpPr>
        <p:spPr>
          <a:xfrm>
            <a:off x="1930400" y="4648200"/>
            <a:ext cx="8534400" cy="1447800"/>
          </a:xfrm>
        </p:spPr>
        <p:txBody>
          <a:bodyPr/>
          <a:lstStyle>
            <a:lvl1pPr marL="0" indent="0" algn="ctr">
              <a:buFontTx/>
              <a:buNone/>
              <a:defRPr>
                <a:solidFill>
                  <a:schemeClr val="tx2"/>
                </a:solidFill>
              </a:defRPr>
            </a:lvl1pPr>
          </a:lstStyle>
          <a:p>
            <a:r>
              <a:rPr lang="en-US"/>
              <a:t>Click to edit Master subtitle style</a:t>
            </a:r>
          </a:p>
        </p:txBody>
      </p:sp>
    </p:spTree>
    <p:extLst>
      <p:ext uri="{BB962C8B-B14F-4D97-AF65-F5344CB8AC3E}">
        <p14:creationId xmlns:p14="http://schemas.microsoft.com/office/powerpoint/2010/main" val="3917545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CF27B7E-3BCB-4434-935C-79F827433B13}"/>
              </a:ext>
            </a:extLst>
          </p:cNvPr>
          <p:cNvSpPr>
            <a:spLocks noGrp="1" noChangeArrowheads="1"/>
          </p:cNvSpPr>
          <p:nvPr>
            <p:ph type="dt" sz="half" idx="10"/>
          </p:nvPr>
        </p:nvSpPr>
        <p:spPr>
          <a:ln/>
        </p:spPr>
        <p:txBody>
          <a:bodyPr/>
          <a:lstStyle>
            <a:lvl1pPr>
              <a:defRPr/>
            </a:lvl1pPr>
          </a:lstStyle>
          <a:p>
            <a:fld id="{8F18433B-1738-451A-BA46-D49452C1819E}" type="datetimeFigureOut">
              <a:rPr lang="en-US" smtClean="0"/>
              <a:t>6/30/2021</a:t>
            </a:fld>
            <a:endParaRPr lang="en-US"/>
          </a:p>
        </p:txBody>
      </p:sp>
      <p:sp>
        <p:nvSpPr>
          <p:cNvPr id="5" name="Rectangle 6">
            <a:extLst>
              <a:ext uri="{FF2B5EF4-FFF2-40B4-BE49-F238E27FC236}">
                <a16:creationId xmlns:a16="http://schemas.microsoft.com/office/drawing/2014/main" id="{D7B2DA8D-EB17-4E8D-9519-FD4FB8A514DC}"/>
              </a:ext>
            </a:extLst>
          </p:cNvPr>
          <p:cNvSpPr>
            <a:spLocks noGrp="1" noChangeArrowheads="1"/>
          </p:cNvSpPr>
          <p:nvPr>
            <p:ph type="sldNum" sz="quarter" idx="11"/>
          </p:nvPr>
        </p:nvSpPr>
        <p:spPr>
          <a:ln/>
        </p:spPr>
        <p:txBody>
          <a:bodyPr/>
          <a:lstStyle>
            <a:lvl1pPr>
              <a:defRPr/>
            </a:lvl1pPr>
          </a:lstStyle>
          <a:p>
            <a:fld id="{A5C0C073-439B-4DDD-B8B3-A634B275A6BF}" type="slidenum">
              <a:rPr lang="en-US" smtClean="0"/>
              <a:t>‹#›</a:t>
            </a:fld>
            <a:endParaRPr lang="en-US"/>
          </a:p>
        </p:txBody>
      </p:sp>
    </p:spTree>
    <p:extLst>
      <p:ext uri="{BB962C8B-B14F-4D97-AF65-F5344CB8AC3E}">
        <p14:creationId xmlns:p14="http://schemas.microsoft.com/office/powerpoint/2010/main" val="8459043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15400" y="533400"/>
            <a:ext cx="28702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533400"/>
            <a:ext cx="84074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7D887FE-1B8B-4692-9860-15FE69A7E3C9}"/>
              </a:ext>
            </a:extLst>
          </p:cNvPr>
          <p:cNvSpPr>
            <a:spLocks noGrp="1" noChangeArrowheads="1"/>
          </p:cNvSpPr>
          <p:nvPr>
            <p:ph type="dt" sz="half" idx="10"/>
          </p:nvPr>
        </p:nvSpPr>
        <p:spPr>
          <a:ln/>
        </p:spPr>
        <p:txBody>
          <a:bodyPr/>
          <a:lstStyle>
            <a:lvl1pPr>
              <a:defRPr/>
            </a:lvl1pPr>
          </a:lstStyle>
          <a:p>
            <a:fld id="{8F18433B-1738-451A-BA46-D49452C1819E}" type="datetimeFigureOut">
              <a:rPr lang="en-US" smtClean="0"/>
              <a:t>6/30/2021</a:t>
            </a:fld>
            <a:endParaRPr lang="en-US"/>
          </a:p>
        </p:txBody>
      </p:sp>
      <p:sp>
        <p:nvSpPr>
          <p:cNvPr id="5" name="Rectangle 6">
            <a:extLst>
              <a:ext uri="{FF2B5EF4-FFF2-40B4-BE49-F238E27FC236}">
                <a16:creationId xmlns:a16="http://schemas.microsoft.com/office/drawing/2014/main" id="{C712F4CC-0A41-440E-B6BA-5614917E72D6}"/>
              </a:ext>
            </a:extLst>
          </p:cNvPr>
          <p:cNvSpPr>
            <a:spLocks noGrp="1" noChangeArrowheads="1"/>
          </p:cNvSpPr>
          <p:nvPr>
            <p:ph type="sldNum" sz="quarter" idx="11"/>
          </p:nvPr>
        </p:nvSpPr>
        <p:spPr>
          <a:ln/>
        </p:spPr>
        <p:txBody>
          <a:bodyPr/>
          <a:lstStyle>
            <a:lvl1pPr>
              <a:defRPr/>
            </a:lvl1pPr>
          </a:lstStyle>
          <a:p>
            <a:fld id="{A5C0C073-439B-4DDD-B8B3-A634B275A6BF}" type="slidenum">
              <a:rPr lang="en-US" smtClean="0"/>
              <a:t>‹#›</a:t>
            </a:fld>
            <a:endParaRPr lang="en-US"/>
          </a:p>
        </p:txBody>
      </p:sp>
    </p:spTree>
    <p:extLst>
      <p:ext uri="{BB962C8B-B14F-4D97-AF65-F5344CB8AC3E}">
        <p14:creationId xmlns:p14="http://schemas.microsoft.com/office/powerpoint/2010/main" val="326026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EC82837-27C3-418E-B415-8CB769972689}"/>
              </a:ext>
            </a:extLst>
          </p:cNvPr>
          <p:cNvSpPr>
            <a:spLocks noGrp="1" noChangeArrowheads="1"/>
          </p:cNvSpPr>
          <p:nvPr>
            <p:ph type="dt" sz="half" idx="10"/>
          </p:nvPr>
        </p:nvSpPr>
        <p:spPr>
          <a:ln/>
        </p:spPr>
        <p:txBody>
          <a:bodyPr/>
          <a:lstStyle>
            <a:lvl1pPr>
              <a:defRPr/>
            </a:lvl1pPr>
          </a:lstStyle>
          <a:p>
            <a:fld id="{8F18433B-1738-451A-BA46-D49452C1819E}" type="datetimeFigureOut">
              <a:rPr lang="en-US" smtClean="0"/>
              <a:t>6/30/2021</a:t>
            </a:fld>
            <a:endParaRPr lang="en-US"/>
          </a:p>
        </p:txBody>
      </p:sp>
      <p:sp>
        <p:nvSpPr>
          <p:cNvPr id="5" name="Rectangle 6">
            <a:extLst>
              <a:ext uri="{FF2B5EF4-FFF2-40B4-BE49-F238E27FC236}">
                <a16:creationId xmlns:a16="http://schemas.microsoft.com/office/drawing/2014/main" id="{9C276FC5-8AAB-436F-9CD8-932EAB43016E}"/>
              </a:ext>
            </a:extLst>
          </p:cNvPr>
          <p:cNvSpPr>
            <a:spLocks noGrp="1" noChangeArrowheads="1"/>
          </p:cNvSpPr>
          <p:nvPr>
            <p:ph type="sldNum" sz="quarter" idx="11"/>
          </p:nvPr>
        </p:nvSpPr>
        <p:spPr>
          <a:ln/>
        </p:spPr>
        <p:txBody>
          <a:bodyPr/>
          <a:lstStyle>
            <a:lvl1pPr>
              <a:defRPr/>
            </a:lvl1pPr>
          </a:lstStyle>
          <a:p>
            <a:fld id="{A5C0C073-439B-4DDD-B8B3-A634B275A6BF}" type="slidenum">
              <a:rPr lang="en-US" smtClean="0"/>
              <a:t>‹#›</a:t>
            </a:fld>
            <a:endParaRPr lang="en-US"/>
          </a:p>
        </p:txBody>
      </p:sp>
    </p:spTree>
    <p:extLst>
      <p:ext uri="{BB962C8B-B14F-4D97-AF65-F5344CB8AC3E}">
        <p14:creationId xmlns:p14="http://schemas.microsoft.com/office/powerpoint/2010/main" val="18438216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20EF9E4B-44F3-4233-ACEE-D53E4FB6ABC9}"/>
              </a:ext>
            </a:extLst>
          </p:cNvPr>
          <p:cNvSpPr>
            <a:spLocks noGrp="1" noChangeArrowheads="1"/>
          </p:cNvSpPr>
          <p:nvPr>
            <p:ph type="dt" sz="half" idx="10"/>
          </p:nvPr>
        </p:nvSpPr>
        <p:spPr>
          <a:ln/>
        </p:spPr>
        <p:txBody>
          <a:bodyPr/>
          <a:lstStyle>
            <a:lvl1pPr>
              <a:defRPr/>
            </a:lvl1pPr>
          </a:lstStyle>
          <a:p>
            <a:fld id="{8F18433B-1738-451A-BA46-D49452C1819E}" type="datetimeFigureOut">
              <a:rPr lang="en-US" smtClean="0"/>
              <a:t>6/30/2021</a:t>
            </a:fld>
            <a:endParaRPr lang="en-US"/>
          </a:p>
        </p:txBody>
      </p:sp>
      <p:sp>
        <p:nvSpPr>
          <p:cNvPr id="5" name="Rectangle 6">
            <a:extLst>
              <a:ext uri="{FF2B5EF4-FFF2-40B4-BE49-F238E27FC236}">
                <a16:creationId xmlns:a16="http://schemas.microsoft.com/office/drawing/2014/main" id="{2DF0AA0D-944A-4A8E-9CDE-B1C377DB6299}"/>
              </a:ext>
            </a:extLst>
          </p:cNvPr>
          <p:cNvSpPr>
            <a:spLocks noGrp="1" noChangeArrowheads="1"/>
          </p:cNvSpPr>
          <p:nvPr>
            <p:ph type="sldNum" sz="quarter" idx="11"/>
          </p:nvPr>
        </p:nvSpPr>
        <p:spPr>
          <a:ln/>
        </p:spPr>
        <p:txBody>
          <a:bodyPr/>
          <a:lstStyle>
            <a:lvl1pPr>
              <a:defRPr/>
            </a:lvl1pPr>
          </a:lstStyle>
          <a:p>
            <a:fld id="{A5C0C073-439B-4DDD-B8B3-A634B275A6BF}" type="slidenum">
              <a:rPr lang="en-US" smtClean="0"/>
              <a:t>‹#›</a:t>
            </a:fld>
            <a:endParaRPr lang="en-US"/>
          </a:p>
        </p:txBody>
      </p:sp>
    </p:spTree>
    <p:extLst>
      <p:ext uri="{BB962C8B-B14F-4D97-AF65-F5344CB8AC3E}">
        <p14:creationId xmlns:p14="http://schemas.microsoft.com/office/powerpoint/2010/main" val="14411764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905000"/>
            <a:ext cx="56388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46800" y="1905000"/>
            <a:ext cx="56388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1A15F27B-1265-4CAB-9ADB-D5E6F0A0D491}"/>
              </a:ext>
            </a:extLst>
          </p:cNvPr>
          <p:cNvSpPr>
            <a:spLocks noGrp="1" noChangeArrowheads="1"/>
          </p:cNvSpPr>
          <p:nvPr>
            <p:ph type="dt" sz="half" idx="10"/>
          </p:nvPr>
        </p:nvSpPr>
        <p:spPr>
          <a:ln/>
        </p:spPr>
        <p:txBody>
          <a:bodyPr/>
          <a:lstStyle>
            <a:lvl1pPr>
              <a:defRPr/>
            </a:lvl1pPr>
          </a:lstStyle>
          <a:p>
            <a:fld id="{8F18433B-1738-451A-BA46-D49452C1819E}" type="datetimeFigureOut">
              <a:rPr lang="en-US" smtClean="0"/>
              <a:t>6/30/2021</a:t>
            </a:fld>
            <a:endParaRPr lang="en-US"/>
          </a:p>
        </p:txBody>
      </p:sp>
      <p:sp>
        <p:nvSpPr>
          <p:cNvPr id="6" name="Rectangle 6">
            <a:extLst>
              <a:ext uri="{FF2B5EF4-FFF2-40B4-BE49-F238E27FC236}">
                <a16:creationId xmlns:a16="http://schemas.microsoft.com/office/drawing/2014/main" id="{F15526CC-4E29-4F06-9D04-D33AB038CF7C}"/>
              </a:ext>
            </a:extLst>
          </p:cNvPr>
          <p:cNvSpPr>
            <a:spLocks noGrp="1" noChangeArrowheads="1"/>
          </p:cNvSpPr>
          <p:nvPr>
            <p:ph type="sldNum" sz="quarter" idx="11"/>
          </p:nvPr>
        </p:nvSpPr>
        <p:spPr>
          <a:ln/>
        </p:spPr>
        <p:txBody>
          <a:bodyPr/>
          <a:lstStyle>
            <a:lvl1pPr>
              <a:defRPr/>
            </a:lvl1pPr>
          </a:lstStyle>
          <a:p>
            <a:fld id="{A5C0C073-439B-4DDD-B8B3-A634B275A6BF}" type="slidenum">
              <a:rPr lang="en-US" smtClean="0"/>
              <a:t>‹#›</a:t>
            </a:fld>
            <a:endParaRPr lang="en-US"/>
          </a:p>
        </p:txBody>
      </p:sp>
    </p:spTree>
    <p:extLst>
      <p:ext uri="{BB962C8B-B14F-4D97-AF65-F5344CB8AC3E}">
        <p14:creationId xmlns:p14="http://schemas.microsoft.com/office/powerpoint/2010/main" val="2041523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500744C5-AD09-4E69-B018-E4EA28158C57}"/>
              </a:ext>
            </a:extLst>
          </p:cNvPr>
          <p:cNvSpPr>
            <a:spLocks noGrp="1" noChangeArrowheads="1"/>
          </p:cNvSpPr>
          <p:nvPr>
            <p:ph type="dt" sz="half" idx="10"/>
          </p:nvPr>
        </p:nvSpPr>
        <p:spPr>
          <a:ln/>
        </p:spPr>
        <p:txBody>
          <a:bodyPr/>
          <a:lstStyle>
            <a:lvl1pPr>
              <a:defRPr/>
            </a:lvl1pPr>
          </a:lstStyle>
          <a:p>
            <a:fld id="{8F18433B-1738-451A-BA46-D49452C1819E}" type="datetimeFigureOut">
              <a:rPr lang="en-US" smtClean="0"/>
              <a:t>6/30/2021</a:t>
            </a:fld>
            <a:endParaRPr lang="en-US"/>
          </a:p>
        </p:txBody>
      </p:sp>
      <p:sp>
        <p:nvSpPr>
          <p:cNvPr id="8" name="Rectangle 6">
            <a:extLst>
              <a:ext uri="{FF2B5EF4-FFF2-40B4-BE49-F238E27FC236}">
                <a16:creationId xmlns:a16="http://schemas.microsoft.com/office/drawing/2014/main" id="{2A8AD611-829B-4498-806E-50827BD5866E}"/>
              </a:ext>
            </a:extLst>
          </p:cNvPr>
          <p:cNvSpPr>
            <a:spLocks noGrp="1" noChangeArrowheads="1"/>
          </p:cNvSpPr>
          <p:nvPr>
            <p:ph type="sldNum" sz="quarter" idx="11"/>
          </p:nvPr>
        </p:nvSpPr>
        <p:spPr>
          <a:ln/>
        </p:spPr>
        <p:txBody>
          <a:bodyPr/>
          <a:lstStyle>
            <a:lvl1pPr>
              <a:defRPr/>
            </a:lvl1pPr>
          </a:lstStyle>
          <a:p>
            <a:fld id="{A5C0C073-439B-4DDD-B8B3-A634B275A6BF}" type="slidenum">
              <a:rPr lang="en-US" smtClean="0"/>
              <a:t>‹#›</a:t>
            </a:fld>
            <a:endParaRPr lang="en-US"/>
          </a:p>
        </p:txBody>
      </p:sp>
    </p:spTree>
    <p:extLst>
      <p:ext uri="{BB962C8B-B14F-4D97-AF65-F5344CB8AC3E}">
        <p14:creationId xmlns:p14="http://schemas.microsoft.com/office/powerpoint/2010/main" val="601713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5F7382F2-3BBE-40CE-9639-B2114FB2CC22}"/>
              </a:ext>
            </a:extLst>
          </p:cNvPr>
          <p:cNvSpPr>
            <a:spLocks noGrp="1" noChangeArrowheads="1"/>
          </p:cNvSpPr>
          <p:nvPr>
            <p:ph type="dt" sz="half" idx="10"/>
          </p:nvPr>
        </p:nvSpPr>
        <p:spPr>
          <a:ln/>
        </p:spPr>
        <p:txBody>
          <a:bodyPr/>
          <a:lstStyle>
            <a:lvl1pPr>
              <a:defRPr/>
            </a:lvl1pPr>
          </a:lstStyle>
          <a:p>
            <a:fld id="{8F18433B-1738-451A-BA46-D49452C1819E}" type="datetimeFigureOut">
              <a:rPr lang="en-US" smtClean="0"/>
              <a:t>6/30/2021</a:t>
            </a:fld>
            <a:endParaRPr lang="en-US"/>
          </a:p>
        </p:txBody>
      </p:sp>
      <p:sp>
        <p:nvSpPr>
          <p:cNvPr id="4" name="Rectangle 6">
            <a:extLst>
              <a:ext uri="{FF2B5EF4-FFF2-40B4-BE49-F238E27FC236}">
                <a16:creationId xmlns:a16="http://schemas.microsoft.com/office/drawing/2014/main" id="{A6D065C8-6D5C-4247-90EF-DD24BA246ABF}"/>
              </a:ext>
            </a:extLst>
          </p:cNvPr>
          <p:cNvSpPr>
            <a:spLocks noGrp="1" noChangeArrowheads="1"/>
          </p:cNvSpPr>
          <p:nvPr>
            <p:ph type="sldNum" sz="quarter" idx="11"/>
          </p:nvPr>
        </p:nvSpPr>
        <p:spPr>
          <a:ln/>
        </p:spPr>
        <p:txBody>
          <a:bodyPr/>
          <a:lstStyle>
            <a:lvl1pPr>
              <a:defRPr/>
            </a:lvl1pPr>
          </a:lstStyle>
          <a:p>
            <a:fld id="{A5C0C073-439B-4DDD-B8B3-A634B275A6BF}" type="slidenum">
              <a:rPr lang="en-US" smtClean="0"/>
              <a:t>‹#›</a:t>
            </a:fld>
            <a:endParaRPr lang="en-US"/>
          </a:p>
        </p:txBody>
      </p:sp>
    </p:spTree>
    <p:extLst>
      <p:ext uri="{BB962C8B-B14F-4D97-AF65-F5344CB8AC3E}">
        <p14:creationId xmlns:p14="http://schemas.microsoft.com/office/powerpoint/2010/main" val="2230114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0D5F36EB-4A19-4758-B32B-0ADA0486E0A1}"/>
              </a:ext>
            </a:extLst>
          </p:cNvPr>
          <p:cNvSpPr>
            <a:spLocks noGrp="1" noChangeArrowheads="1"/>
          </p:cNvSpPr>
          <p:nvPr>
            <p:ph type="dt" sz="half" idx="10"/>
          </p:nvPr>
        </p:nvSpPr>
        <p:spPr>
          <a:ln/>
        </p:spPr>
        <p:txBody>
          <a:bodyPr/>
          <a:lstStyle>
            <a:lvl1pPr>
              <a:defRPr/>
            </a:lvl1pPr>
          </a:lstStyle>
          <a:p>
            <a:fld id="{8F18433B-1738-451A-BA46-D49452C1819E}" type="datetimeFigureOut">
              <a:rPr lang="en-US" smtClean="0"/>
              <a:t>6/30/2021</a:t>
            </a:fld>
            <a:endParaRPr lang="en-US"/>
          </a:p>
        </p:txBody>
      </p:sp>
      <p:sp>
        <p:nvSpPr>
          <p:cNvPr id="3" name="Rectangle 6">
            <a:extLst>
              <a:ext uri="{FF2B5EF4-FFF2-40B4-BE49-F238E27FC236}">
                <a16:creationId xmlns:a16="http://schemas.microsoft.com/office/drawing/2014/main" id="{C6C7BDBC-92CE-492E-834C-BA5492A3C1F4}"/>
              </a:ext>
            </a:extLst>
          </p:cNvPr>
          <p:cNvSpPr>
            <a:spLocks noGrp="1" noChangeArrowheads="1"/>
          </p:cNvSpPr>
          <p:nvPr>
            <p:ph type="sldNum" sz="quarter" idx="11"/>
          </p:nvPr>
        </p:nvSpPr>
        <p:spPr>
          <a:ln/>
        </p:spPr>
        <p:txBody>
          <a:bodyPr/>
          <a:lstStyle>
            <a:lvl1pPr>
              <a:defRPr/>
            </a:lvl1pPr>
          </a:lstStyle>
          <a:p>
            <a:fld id="{A5C0C073-439B-4DDD-B8B3-A634B275A6BF}" type="slidenum">
              <a:rPr lang="en-US" smtClean="0"/>
              <a:t>‹#›</a:t>
            </a:fld>
            <a:endParaRPr lang="en-US"/>
          </a:p>
        </p:txBody>
      </p:sp>
    </p:spTree>
    <p:extLst>
      <p:ext uri="{BB962C8B-B14F-4D97-AF65-F5344CB8AC3E}">
        <p14:creationId xmlns:p14="http://schemas.microsoft.com/office/powerpoint/2010/main" val="2339618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A04125FB-7561-4FB1-8F50-524B4FC2DD97}"/>
              </a:ext>
            </a:extLst>
          </p:cNvPr>
          <p:cNvSpPr>
            <a:spLocks noGrp="1" noChangeArrowheads="1"/>
          </p:cNvSpPr>
          <p:nvPr>
            <p:ph type="dt" sz="half" idx="10"/>
          </p:nvPr>
        </p:nvSpPr>
        <p:spPr>
          <a:ln/>
        </p:spPr>
        <p:txBody>
          <a:bodyPr/>
          <a:lstStyle>
            <a:lvl1pPr>
              <a:defRPr/>
            </a:lvl1pPr>
          </a:lstStyle>
          <a:p>
            <a:fld id="{8F18433B-1738-451A-BA46-D49452C1819E}" type="datetimeFigureOut">
              <a:rPr lang="en-US" smtClean="0"/>
              <a:t>6/30/2021</a:t>
            </a:fld>
            <a:endParaRPr lang="en-US"/>
          </a:p>
        </p:txBody>
      </p:sp>
      <p:sp>
        <p:nvSpPr>
          <p:cNvPr id="6" name="Rectangle 6">
            <a:extLst>
              <a:ext uri="{FF2B5EF4-FFF2-40B4-BE49-F238E27FC236}">
                <a16:creationId xmlns:a16="http://schemas.microsoft.com/office/drawing/2014/main" id="{6B290633-9B46-4E19-9370-0773D3037D8C}"/>
              </a:ext>
            </a:extLst>
          </p:cNvPr>
          <p:cNvSpPr>
            <a:spLocks noGrp="1" noChangeArrowheads="1"/>
          </p:cNvSpPr>
          <p:nvPr>
            <p:ph type="sldNum" sz="quarter" idx="11"/>
          </p:nvPr>
        </p:nvSpPr>
        <p:spPr>
          <a:ln/>
        </p:spPr>
        <p:txBody>
          <a:bodyPr/>
          <a:lstStyle>
            <a:lvl1pPr>
              <a:defRPr/>
            </a:lvl1pPr>
          </a:lstStyle>
          <a:p>
            <a:fld id="{A5C0C073-439B-4DDD-B8B3-A634B275A6BF}" type="slidenum">
              <a:rPr lang="en-US" smtClean="0"/>
              <a:t>‹#›</a:t>
            </a:fld>
            <a:endParaRPr lang="en-US"/>
          </a:p>
        </p:txBody>
      </p:sp>
    </p:spTree>
    <p:extLst>
      <p:ext uri="{BB962C8B-B14F-4D97-AF65-F5344CB8AC3E}">
        <p14:creationId xmlns:p14="http://schemas.microsoft.com/office/powerpoint/2010/main" val="600858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C05B3CFA-2B1D-4D42-A46F-C7A9A0BB1A3B}"/>
              </a:ext>
            </a:extLst>
          </p:cNvPr>
          <p:cNvSpPr>
            <a:spLocks noGrp="1" noChangeArrowheads="1"/>
          </p:cNvSpPr>
          <p:nvPr>
            <p:ph type="dt" sz="half" idx="10"/>
          </p:nvPr>
        </p:nvSpPr>
        <p:spPr>
          <a:ln/>
        </p:spPr>
        <p:txBody>
          <a:bodyPr/>
          <a:lstStyle>
            <a:lvl1pPr>
              <a:defRPr/>
            </a:lvl1pPr>
          </a:lstStyle>
          <a:p>
            <a:fld id="{8F18433B-1738-451A-BA46-D49452C1819E}" type="datetimeFigureOut">
              <a:rPr lang="en-US" smtClean="0"/>
              <a:t>6/30/2021</a:t>
            </a:fld>
            <a:endParaRPr lang="en-US"/>
          </a:p>
        </p:txBody>
      </p:sp>
      <p:sp>
        <p:nvSpPr>
          <p:cNvPr id="6" name="Rectangle 6">
            <a:extLst>
              <a:ext uri="{FF2B5EF4-FFF2-40B4-BE49-F238E27FC236}">
                <a16:creationId xmlns:a16="http://schemas.microsoft.com/office/drawing/2014/main" id="{A4C2AA05-5E2F-424C-BDD6-3B754B334FCC}"/>
              </a:ext>
            </a:extLst>
          </p:cNvPr>
          <p:cNvSpPr>
            <a:spLocks noGrp="1" noChangeArrowheads="1"/>
          </p:cNvSpPr>
          <p:nvPr>
            <p:ph type="sldNum" sz="quarter" idx="11"/>
          </p:nvPr>
        </p:nvSpPr>
        <p:spPr>
          <a:ln/>
        </p:spPr>
        <p:txBody>
          <a:bodyPr/>
          <a:lstStyle>
            <a:lvl1pPr>
              <a:defRPr/>
            </a:lvl1pPr>
          </a:lstStyle>
          <a:p>
            <a:fld id="{A5C0C073-439B-4DDD-B8B3-A634B275A6BF}" type="slidenum">
              <a:rPr lang="en-US" smtClean="0"/>
              <a:t>‹#›</a:t>
            </a:fld>
            <a:endParaRPr lang="en-US"/>
          </a:p>
        </p:txBody>
      </p:sp>
    </p:spTree>
    <p:extLst>
      <p:ext uri="{BB962C8B-B14F-4D97-AF65-F5344CB8AC3E}">
        <p14:creationId xmlns:p14="http://schemas.microsoft.com/office/powerpoint/2010/main" val="23593433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8">
            <a:extLst>
              <a:ext uri="{FF2B5EF4-FFF2-40B4-BE49-F238E27FC236}">
                <a16:creationId xmlns:a16="http://schemas.microsoft.com/office/drawing/2014/main" id="{9079FB86-3C25-4609-97E4-63CD42CC9CCF}"/>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2194117"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a:extLst>
              <a:ext uri="{FF2B5EF4-FFF2-40B4-BE49-F238E27FC236}">
                <a16:creationId xmlns:a16="http://schemas.microsoft.com/office/drawing/2014/main" id="{840C4712-A90F-46D3-9581-2C10E6A1A08F}"/>
              </a:ext>
            </a:extLst>
          </p:cNvPr>
          <p:cNvSpPr>
            <a:spLocks noGrp="1" noChangeArrowheads="1"/>
          </p:cNvSpPr>
          <p:nvPr>
            <p:ph type="title"/>
          </p:nvPr>
        </p:nvSpPr>
        <p:spPr bwMode="auto">
          <a:xfrm>
            <a:off x="304800" y="533400"/>
            <a:ext cx="102616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2" name="Rectangle 3">
            <a:extLst>
              <a:ext uri="{FF2B5EF4-FFF2-40B4-BE49-F238E27FC236}">
                <a16:creationId xmlns:a16="http://schemas.microsoft.com/office/drawing/2014/main" id="{52C87D79-246D-43E8-8450-F2AE88B4894D}"/>
              </a:ext>
            </a:extLst>
          </p:cNvPr>
          <p:cNvSpPr>
            <a:spLocks noGrp="1" noChangeArrowheads="1"/>
          </p:cNvSpPr>
          <p:nvPr>
            <p:ph type="body" idx="1"/>
          </p:nvPr>
        </p:nvSpPr>
        <p:spPr bwMode="auto">
          <a:xfrm>
            <a:off x="304800" y="1905000"/>
            <a:ext cx="114808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3566AEFC-E69F-458B-915C-25D83B05B158}"/>
              </a:ext>
            </a:extLst>
          </p:cNvPr>
          <p:cNvSpPr>
            <a:spLocks noGrp="1" noChangeArrowheads="1"/>
          </p:cNvSpPr>
          <p:nvPr>
            <p:ph type="dt" sz="half" idx="2"/>
          </p:nvPr>
        </p:nvSpPr>
        <p:spPr bwMode="auto">
          <a:xfrm>
            <a:off x="304800" y="6400800"/>
            <a:ext cx="25400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000" smtClean="0">
                <a:latin typeface="Verdana" panose="020B0604030504040204" pitchFamily="34" charset="0"/>
              </a:defRPr>
            </a:lvl1pPr>
          </a:lstStyle>
          <a:p>
            <a:fld id="{8F18433B-1738-451A-BA46-D49452C1819E}" type="datetimeFigureOut">
              <a:rPr lang="en-US" smtClean="0"/>
              <a:t>6/30/2021</a:t>
            </a:fld>
            <a:endParaRPr lang="en-US"/>
          </a:p>
        </p:txBody>
      </p:sp>
      <p:sp>
        <p:nvSpPr>
          <p:cNvPr id="1030" name="Rectangle 6">
            <a:extLst>
              <a:ext uri="{FF2B5EF4-FFF2-40B4-BE49-F238E27FC236}">
                <a16:creationId xmlns:a16="http://schemas.microsoft.com/office/drawing/2014/main" id="{64C6A8F7-0CB2-47FE-8285-0C9F88C05570}"/>
              </a:ext>
            </a:extLst>
          </p:cNvPr>
          <p:cNvSpPr>
            <a:spLocks noGrp="1" noChangeArrowheads="1"/>
          </p:cNvSpPr>
          <p:nvPr>
            <p:ph type="sldNum" sz="quarter" idx="4"/>
          </p:nvPr>
        </p:nvSpPr>
        <p:spPr bwMode="auto">
          <a:xfrm>
            <a:off x="9245600" y="6400800"/>
            <a:ext cx="2540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atin typeface="Verdana" panose="020B0604030504040204" pitchFamily="34" charset="0"/>
              </a:defRPr>
            </a:lvl1pPr>
          </a:lstStyle>
          <a:p>
            <a:fld id="{A5C0C073-439B-4DDD-B8B3-A634B275A6BF}" type="slidenum">
              <a:rPr lang="en-US" smtClean="0"/>
              <a:t>‹#›</a:t>
            </a:fld>
            <a:endParaRPr lang="en-US"/>
          </a:p>
        </p:txBody>
      </p:sp>
    </p:spTree>
    <p:extLst>
      <p:ext uri="{BB962C8B-B14F-4D97-AF65-F5344CB8AC3E}">
        <p14:creationId xmlns:p14="http://schemas.microsoft.com/office/powerpoint/2010/main" val="24580967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0" end="0"/>
                                            </p:txEl>
                                          </p:spTgt>
                                        </p:tgtEl>
                                        <p:attrNameLst>
                                          <p:attrName>ppt_c</p:attrName>
                                        </p:attrNameLst>
                                      </p:cBhvr>
                                      <p:to>
                                        <a:schemeClr val="bg2"/>
                                      </p:to>
                                    </p:animClr>
                                  </p:sub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1" end="1"/>
                                            </p:txEl>
                                          </p:spTgt>
                                        </p:tgtEl>
                                        <p:attrNameLst>
                                          <p:attrName>ppt_c</p:attrName>
                                        </p:attrNameLst>
                                      </p:cBhvr>
                                      <p:to>
                                        <a:schemeClr val="bg2"/>
                                      </p:to>
                                    </p:animClr>
                                  </p:sub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2" end="2"/>
                                            </p:txEl>
                                          </p:spTgt>
                                        </p:tgtEl>
                                        <p:attrNameLst>
                                          <p:attrName>ppt_c</p:attrName>
                                        </p:attrNameLst>
                                      </p:cBhvr>
                                      <p:to>
                                        <a:schemeClr val="bg2"/>
                                      </p:to>
                                    </p:animClr>
                                  </p:subTnLst>
                                </p:cTn>
                              </p:par>
                              <p:par>
                                <p:cTn id="11" presetID="1" presetClass="entr" presetSubtype="0" fill="hold" grpId="0"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3" end="3"/>
                                            </p:txEl>
                                          </p:spTgt>
                                        </p:tgtEl>
                                        <p:attrNameLst>
                                          <p:attrName>ppt_c</p:attrName>
                                        </p:attrNameLst>
                                      </p:cBhvr>
                                      <p:to>
                                        <a:schemeClr val="bg2"/>
                                      </p:to>
                                    </p:animClr>
                                  </p:subTnLst>
                                </p:cTn>
                              </p:par>
                              <p:par>
                                <p:cTn id="13" presetID="1" presetClass="entr" presetSubtype="0" fill="hold" grpId="0"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4" end="4"/>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1" presetClass="entr" presetSubtype="0" fill="hold" nodeType="clickEffect">
                  <p:stCondLst>
                    <p:cond delay="0"/>
                  </p:stCondLst>
                  <p:childTnLst>
                    <p:set>
                      <p:cBhvr>
                        <p:cTn dur="1" fill="hold">
                          <p:stCondLst>
                            <p:cond delay="0"/>
                          </p:stCondLst>
                        </p:cTn>
                        <p:tgtEl>
                          <p:spTgt spid="2"/>
                        </p:tgtEl>
                        <p:attrNameLst>
                          <p:attrName>style.visibility</p:attrName>
                        </p:attrNameLst>
                      </p:cBhvr>
                      <p:to>
                        <p:strVal val="visible"/>
                      </p:to>
                    </p:set>
                  </p:childTnLst>
                  <p:subTnLst>
                    <p:animClr clrSpc="rgb" dir="cw">
                      <p:cBhvr override="childStyle">
                        <p:cTn dur="1" fill="hold" display="0" masterRel="nextClick" afterEffect="1"/>
                        <p:tgtEl>
                          <p:spTgt spid="2"/>
                        </p:tgtEl>
                        <p:attrNameLst>
                          <p:attrName>ppt_c</p:attrName>
                        </p:attrNameLst>
                      </p:cBhvr>
                      <p:to>
                        <a:schemeClr val="bg2"/>
                      </p:to>
                    </p:animClr>
                  </p:subTnLst>
                </p:cTn>
              </p:par>
            </p:tnLst>
          </p:tmpl>
          <p:tmpl lvl="2">
            <p:tnLst>
              <p:par>
                <p:cTn presetID="1" presetClass="entr" presetSubtype="0" fill="hold" nodeType="withEffect">
                  <p:stCondLst>
                    <p:cond delay="0"/>
                  </p:stCondLst>
                  <p:childTnLst>
                    <p:set>
                      <p:cBhvr>
                        <p:cTn dur="1" fill="hold">
                          <p:stCondLst>
                            <p:cond delay="0"/>
                          </p:stCondLst>
                        </p:cTn>
                        <p:tgtEl>
                          <p:spTgt spid="2"/>
                        </p:tgtEl>
                        <p:attrNameLst>
                          <p:attrName>style.visibility</p:attrName>
                        </p:attrNameLst>
                      </p:cBhvr>
                      <p:to>
                        <p:strVal val="visible"/>
                      </p:to>
                    </p:set>
                  </p:childTnLst>
                  <p:subTnLst>
                    <p:animClr clrSpc="rgb" dir="cw">
                      <p:cBhvr override="childStyle">
                        <p:cTn dur="1" fill="hold" display="0" masterRel="nextClick" afterEffect="1"/>
                        <p:tgtEl>
                          <p:spTgt spid="2"/>
                        </p:tgtEl>
                        <p:attrNameLst>
                          <p:attrName>ppt_c</p:attrName>
                        </p:attrNameLst>
                      </p:cBhvr>
                      <p:to>
                        <a:schemeClr val="bg2"/>
                      </p:to>
                    </p:animClr>
                  </p:subTnLst>
                </p:cTn>
              </p:par>
            </p:tnLst>
          </p:tmpl>
          <p:tmpl lvl="3">
            <p:tnLst>
              <p:par>
                <p:cTn presetID="1" presetClass="entr" presetSubtype="0" fill="hold" nodeType="withEffect">
                  <p:stCondLst>
                    <p:cond delay="0"/>
                  </p:stCondLst>
                  <p:childTnLst>
                    <p:set>
                      <p:cBhvr>
                        <p:cTn dur="1" fill="hold">
                          <p:stCondLst>
                            <p:cond delay="0"/>
                          </p:stCondLst>
                        </p:cTn>
                        <p:tgtEl>
                          <p:spTgt spid="2"/>
                        </p:tgtEl>
                        <p:attrNameLst>
                          <p:attrName>style.visibility</p:attrName>
                        </p:attrNameLst>
                      </p:cBhvr>
                      <p:to>
                        <p:strVal val="visible"/>
                      </p:to>
                    </p:set>
                  </p:childTnLst>
                  <p:subTnLst>
                    <p:animClr clrSpc="rgb" dir="cw">
                      <p:cBhvr override="childStyle">
                        <p:cTn dur="1" fill="hold" display="0" masterRel="nextClick" afterEffect="1"/>
                        <p:tgtEl>
                          <p:spTgt spid="2"/>
                        </p:tgtEl>
                        <p:attrNameLst>
                          <p:attrName>ppt_c</p:attrName>
                        </p:attrNameLst>
                      </p:cBhvr>
                      <p:to>
                        <a:schemeClr val="bg2"/>
                      </p:to>
                    </p:animClr>
                  </p:subTnLst>
                </p:cTn>
              </p:par>
            </p:tnLst>
          </p:tmpl>
          <p:tmpl lvl="4">
            <p:tnLst>
              <p:par>
                <p:cTn presetID="1" presetClass="entr" presetSubtype="0" fill="hold" nodeType="withEffect">
                  <p:stCondLst>
                    <p:cond delay="0"/>
                  </p:stCondLst>
                  <p:childTnLst>
                    <p:set>
                      <p:cBhvr>
                        <p:cTn dur="1" fill="hold">
                          <p:stCondLst>
                            <p:cond delay="0"/>
                          </p:stCondLst>
                        </p:cTn>
                        <p:tgtEl>
                          <p:spTgt spid="2"/>
                        </p:tgtEl>
                        <p:attrNameLst>
                          <p:attrName>style.visibility</p:attrName>
                        </p:attrNameLst>
                      </p:cBhvr>
                      <p:to>
                        <p:strVal val="visible"/>
                      </p:to>
                    </p:set>
                  </p:childTnLst>
                  <p:subTnLst>
                    <p:animClr clrSpc="rgb" dir="cw">
                      <p:cBhvr override="childStyle">
                        <p:cTn dur="1" fill="hold" display="0" masterRel="nextClick" afterEffect="1"/>
                        <p:tgtEl>
                          <p:spTgt spid="2"/>
                        </p:tgtEl>
                        <p:attrNameLst>
                          <p:attrName>ppt_c</p:attrName>
                        </p:attrNameLst>
                      </p:cBhvr>
                      <p:to>
                        <a:schemeClr val="bg2"/>
                      </p:to>
                    </p:animClr>
                  </p:subTnLst>
                </p:cTn>
              </p:par>
            </p:tnLst>
          </p:tmpl>
          <p:tmpl lvl="5">
            <p:tnLst>
              <p:par>
                <p:cTn presetID="1" presetClass="entr" presetSubtype="0" fill="hold" nodeType="withEffect">
                  <p:stCondLst>
                    <p:cond delay="0"/>
                  </p:stCondLst>
                  <p:childTnLst>
                    <p:set>
                      <p:cBhvr>
                        <p:cTn dur="1" fill="hold">
                          <p:stCondLst>
                            <p:cond delay="0"/>
                          </p:stCondLst>
                        </p:cTn>
                        <p:tgtEl>
                          <p:spTgt spid="2"/>
                        </p:tgtEl>
                        <p:attrNameLst>
                          <p:attrName>style.visibility</p:attrName>
                        </p:attrNameLst>
                      </p:cBhvr>
                      <p:to>
                        <p:strVal val="visible"/>
                      </p:to>
                    </p:set>
                  </p:childTnLst>
                  <p:subTnLst>
                    <p:animClr clrSpc="rgb" dir="cw">
                      <p:cBhvr override="childStyle">
                        <p:cTn dur="1" fill="hold" display="0" masterRel="nextClick" afterEffect="1"/>
                        <p:tgtEl>
                          <p:spTgt spid="2"/>
                        </p:tgtEl>
                        <p:attrNameLst>
                          <p:attrName>ppt_c</p:attrName>
                        </p:attrNameLst>
                      </p:cBhvr>
                      <p:to>
                        <a:schemeClr val="bg2"/>
                      </p:to>
                    </p:animClr>
                  </p:subTnLst>
                </p:cTn>
              </p:par>
            </p:tnLst>
          </p:tmpl>
        </p:tmplLst>
      </p:bldP>
    </p:bldLst>
  </p:timing>
  <p:txStyles>
    <p:titleStyle>
      <a:lvl1pPr algn="l" rtl="0" eaLnBrk="1" fontAlgn="base" hangingPunct="1">
        <a:spcBef>
          <a:spcPct val="0"/>
        </a:spcBef>
        <a:spcAft>
          <a:spcPct val="0"/>
        </a:spcAft>
        <a:defRPr sz="4000">
          <a:solidFill>
            <a:schemeClr val="tx2"/>
          </a:solidFill>
          <a:latin typeface="+mj-lt"/>
          <a:ea typeface="MS PGothic" panose="020B0600070205080204" pitchFamily="34" charset="-128"/>
          <a:cs typeface="+mj-cs"/>
        </a:defRPr>
      </a:lvl1pPr>
      <a:lvl2pPr algn="l" rtl="0" eaLnBrk="1" fontAlgn="base" hangingPunct="1">
        <a:spcBef>
          <a:spcPct val="0"/>
        </a:spcBef>
        <a:spcAft>
          <a:spcPct val="0"/>
        </a:spcAft>
        <a:defRPr sz="4000">
          <a:solidFill>
            <a:schemeClr val="tx2"/>
          </a:solidFill>
          <a:latin typeface="Verdana" pitchFamily="34" charset="0"/>
          <a:ea typeface="MS PGothic" panose="020B0600070205080204" pitchFamily="34" charset="-128"/>
        </a:defRPr>
      </a:lvl2pPr>
      <a:lvl3pPr algn="l" rtl="0" eaLnBrk="1" fontAlgn="base" hangingPunct="1">
        <a:spcBef>
          <a:spcPct val="0"/>
        </a:spcBef>
        <a:spcAft>
          <a:spcPct val="0"/>
        </a:spcAft>
        <a:defRPr sz="4000">
          <a:solidFill>
            <a:schemeClr val="tx2"/>
          </a:solidFill>
          <a:latin typeface="Verdana" pitchFamily="34" charset="0"/>
          <a:ea typeface="MS PGothic" panose="020B0600070205080204" pitchFamily="34" charset="-128"/>
        </a:defRPr>
      </a:lvl3pPr>
      <a:lvl4pPr algn="l" rtl="0" eaLnBrk="1" fontAlgn="base" hangingPunct="1">
        <a:spcBef>
          <a:spcPct val="0"/>
        </a:spcBef>
        <a:spcAft>
          <a:spcPct val="0"/>
        </a:spcAft>
        <a:defRPr sz="4000">
          <a:solidFill>
            <a:schemeClr val="tx2"/>
          </a:solidFill>
          <a:latin typeface="Verdana" pitchFamily="34" charset="0"/>
          <a:ea typeface="MS PGothic" panose="020B0600070205080204" pitchFamily="34" charset="-128"/>
        </a:defRPr>
      </a:lvl4pPr>
      <a:lvl5pPr algn="l" rtl="0" eaLnBrk="1" fontAlgn="base" hangingPunct="1">
        <a:spcBef>
          <a:spcPct val="0"/>
        </a:spcBef>
        <a:spcAft>
          <a:spcPct val="0"/>
        </a:spcAft>
        <a:defRPr sz="4000">
          <a:solidFill>
            <a:schemeClr val="tx2"/>
          </a:solidFill>
          <a:latin typeface="Verdana" pitchFamily="34" charset="0"/>
          <a:ea typeface="MS PGothic" panose="020B0600070205080204" pitchFamily="34" charset="-128"/>
        </a:defRPr>
      </a:lvl5pPr>
      <a:lvl6pPr marL="457200" algn="l" rtl="0" eaLnBrk="1" fontAlgn="base" hangingPunct="1">
        <a:spcBef>
          <a:spcPct val="0"/>
        </a:spcBef>
        <a:spcAft>
          <a:spcPct val="0"/>
        </a:spcAft>
        <a:defRPr sz="4000">
          <a:solidFill>
            <a:schemeClr val="tx2"/>
          </a:solidFill>
          <a:latin typeface="Verdana" pitchFamily="34" charset="0"/>
        </a:defRPr>
      </a:lvl6pPr>
      <a:lvl7pPr marL="914400" algn="l" rtl="0" eaLnBrk="1" fontAlgn="base" hangingPunct="1">
        <a:spcBef>
          <a:spcPct val="0"/>
        </a:spcBef>
        <a:spcAft>
          <a:spcPct val="0"/>
        </a:spcAft>
        <a:defRPr sz="4000">
          <a:solidFill>
            <a:schemeClr val="tx2"/>
          </a:solidFill>
          <a:latin typeface="Verdana" pitchFamily="34" charset="0"/>
        </a:defRPr>
      </a:lvl7pPr>
      <a:lvl8pPr marL="1371600" algn="l" rtl="0" eaLnBrk="1" fontAlgn="base" hangingPunct="1">
        <a:spcBef>
          <a:spcPct val="0"/>
        </a:spcBef>
        <a:spcAft>
          <a:spcPct val="0"/>
        </a:spcAft>
        <a:defRPr sz="4000">
          <a:solidFill>
            <a:schemeClr val="tx2"/>
          </a:solidFill>
          <a:latin typeface="Verdana" pitchFamily="34" charset="0"/>
        </a:defRPr>
      </a:lvl8pPr>
      <a:lvl9pPr marL="1828800" algn="l" rtl="0" eaLnBrk="1" fontAlgn="base" hangingPunct="1">
        <a:spcBef>
          <a:spcPct val="0"/>
        </a:spcBef>
        <a:spcAft>
          <a:spcPct val="0"/>
        </a:spcAft>
        <a:defRPr sz="4000">
          <a:solidFill>
            <a:schemeClr val="tx2"/>
          </a:solidFill>
          <a:latin typeface="Verdana" pitchFamily="34" charset="0"/>
        </a:defRPr>
      </a:lvl9pPr>
    </p:titleStyle>
    <p:bodyStyle>
      <a:lvl1pPr marL="342900" indent="-342900" algn="l" rtl="0" eaLnBrk="1" fontAlgn="base" hangingPunct="1">
        <a:spcBef>
          <a:spcPct val="20000"/>
        </a:spcBef>
        <a:spcAft>
          <a:spcPct val="0"/>
        </a:spcAft>
        <a:buClr>
          <a:schemeClr val="tx2"/>
        </a:buClr>
        <a:buChar char="•"/>
        <a:defRPr sz="2800">
          <a:solidFill>
            <a:schemeClr val="tx1"/>
          </a:solidFill>
          <a:latin typeface="+mn-lt"/>
          <a:ea typeface="MS PGothic" panose="020B0600070205080204" pitchFamily="34" charset="-128"/>
          <a:cs typeface="+mn-cs"/>
        </a:defRPr>
      </a:lvl1pPr>
      <a:lvl2pPr marL="742950" indent="-285750" algn="l" rtl="0" eaLnBrk="1" fontAlgn="base" hangingPunct="1">
        <a:spcBef>
          <a:spcPct val="20000"/>
        </a:spcBef>
        <a:spcAft>
          <a:spcPct val="0"/>
        </a:spcAft>
        <a:buClr>
          <a:schemeClr val="tx2"/>
        </a:buClr>
        <a:buChar char="–"/>
        <a:defRPr sz="2400">
          <a:solidFill>
            <a:schemeClr val="tx1"/>
          </a:solidFill>
          <a:latin typeface="+mn-lt"/>
          <a:ea typeface="MS PGothic" panose="020B0600070205080204" pitchFamily="34" charset="-128"/>
        </a:defRPr>
      </a:lvl2pPr>
      <a:lvl3pPr marL="1143000" indent="-228600" algn="l" rtl="0" eaLnBrk="1" fontAlgn="base" hangingPunct="1">
        <a:spcBef>
          <a:spcPct val="20000"/>
        </a:spcBef>
        <a:spcAft>
          <a:spcPct val="0"/>
        </a:spcAft>
        <a:buClr>
          <a:schemeClr val="tx2"/>
        </a:buClr>
        <a:buChar char="•"/>
        <a:defRPr sz="2000">
          <a:solidFill>
            <a:schemeClr val="tx1"/>
          </a:solidFill>
          <a:latin typeface="+mn-lt"/>
          <a:ea typeface="MS PGothic" panose="020B0600070205080204" pitchFamily="34" charset="-128"/>
        </a:defRPr>
      </a:lvl3pPr>
      <a:lvl4pPr marL="1600200" indent="-228600" algn="l" rtl="0" eaLnBrk="1" fontAlgn="base" hangingPunct="1">
        <a:spcBef>
          <a:spcPct val="20000"/>
        </a:spcBef>
        <a:spcAft>
          <a:spcPct val="0"/>
        </a:spcAft>
        <a:buClr>
          <a:schemeClr val="tx2"/>
        </a:buClr>
        <a:buChar char="–"/>
        <a:defRPr>
          <a:solidFill>
            <a:schemeClr val="tx1"/>
          </a:solidFill>
          <a:latin typeface="+mn-lt"/>
          <a:ea typeface="MS PGothic" panose="020B0600070205080204" pitchFamily="34" charset="-128"/>
        </a:defRPr>
      </a:lvl4pPr>
      <a:lvl5pPr marL="2057400" indent="-228600" algn="l" rtl="0" eaLnBrk="1" fontAlgn="base" hangingPunct="1">
        <a:spcBef>
          <a:spcPct val="20000"/>
        </a:spcBef>
        <a:spcAft>
          <a:spcPct val="0"/>
        </a:spcAft>
        <a:buClr>
          <a:schemeClr val="tx2"/>
        </a:buClr>
        <a:buChar char="»"/>
        <a:defRPr>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Clr>
          <a:schemeClr val="tx2"/>
        </a:buClr>
        <a:buChar char="»"/>
        <a:defRPr>
          <a:solidFill>
            <a:schemeClr val="tx1"/>
          </a:solidFill>
          <a:latin typeface="+mn-lt"/>
        </a:defRPr>
      </a:lvl6pPr>
      <a:lvl7pPr marL="2971800" indent="-228600" algn="l" rtl="0" eaLnBrk="1" fontAlgn="base" hangingPunct="1">
        <a:spcBef>
          <a:spcPct val="20000"/>
        </a:spcBef>
        <a:spcAft>
          <a:spcPct val="0"/>
        </a:spcAft>
        <a:buClr>
          <a:schemeClr val="tx2"/>
        </a:buClr>
        <a:buChar char="»"/>
        <a:defRPr>
          <a:solidFill>
            <a:schemeClr val="tx1"/>
          </a:solidFill>
          <a:latin typeface="+mn-lt"/>
        </a:defRPr>
      </a:lvl7pPr>
      <a:lvl8pPr marL="3429000" indent="-228600" algn="l" rtl="0" eaLnBrk="1" fontAlgn="base" hangingPunct="1">
        <a:spcBef>
          <a:spcPct val="20000"/>
        </a:spcBef>
        <a:spcAft>
          <a:spcPct val="0"/>
        </a:spcAft>
        <a:buClr>
          <a:schemeClr val="tx2"/>
        </a:buClr>
        <a:buChar char="»"/>
        <a:defRPr>
          <a:solidFill>
            <a:schemeClr val="tx1"/>
          </a:solidFill>
          <a:latin typeface="+mn-lt"/>
        </a:defRPr>
      </a:lvl8pPr>
      <a:lvl9pPr marL="3886200" indent="-228600" algn="l" rtl="0" eaLnBrk="1" fontAlgn="base" hangingPunct="1">
        <a:spcBef>
          <a:spcPct val="20000"/>
        </a:spcBef>
        <a:spcAft>
          <a:spcPct val="0"/>
        </a:spcAft>
        <a:buClr>
          <a:schemeClr val="tx2"/>
        </a:buClr>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video" Target="https://www.youtube.com/embed/GpSC_K0Yj-Q?feature=oembed"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7.xml"/><Relationship Id="rId1" Type="http://schemas.openxmlformats.org/officeDocument/2006/relationships/video" Target="https://www.youtube.com/embed/95ovIJ3dsNk?start=650&amp;feature=oembed"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7.xml"/><Relationship Id="rId1" Type="http://schemas.openxmlformats.org/officeDocument/2006/relationships/video" Target="https://www.youtube.com/embed/ErarLpVJKP8?feature=oembed"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s://homecityfamilies.com/" TargetMode="External"/><Relationship Id="rId7" Type="http://schemas.openxmlformats.org/officeDocument/2006/relationships/image" Target="../media/image17.png"/><Relationship Id="rId2" Type="http://schemas.openxmlformats.org/officeDocument/2006/relationships/hyperlink" Target="SPS%20Local%20Resources%20for%20Familes" TargetMode="Externa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hyperlink" Target="https://www.springfieldpublicschools.com/departments/pace/about" TargetMode="External"/><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7.xml"/><Relationship Id="rId1" Type="http://schemas.openxmlformats.org/officeDocument/2006/relationships/video" Target="https://www.youtube.com/embed/tMaBi-SVPjo?feature=oembed"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video" Target="https://www.youtube.com/embed/FAw_XpPWtBk?feature=oembed"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video" Target="https://www.youtube.com/embed/HAqw9eWRSIc?feature=oembed"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E9691-4F0C-4D15-995F-79993B6970D7}"/>
              </a:ext>
            </a:extLst>
          </p:cNvPr>
          <p:cNvSpPr>
            <a:spLocks noGrp="1"/>
          </p:cNvSpPr>
          <p:nvPr>
            <p:ph type="ctrTitle"/>
          </p:nvPr>
        </p:nvSpPr>
        <p:spPr>
          <a:xfrm>
            <a:off x="578338" y="1602712"/>
            <a:ext cx="11176000" cy="2209800"/>
          </a:xfrm>
        </p:spPr>
        <p:txBody>
          <a:bodyPr/>
          <a:lstStyle/>
          <a:p>
            <a:r>
              <a:rPr lang="en-US" dirty="0"/>
              <a:t>ACEs </a:t>
            </a:r>
            <a:br>
              <a:rPr lang="en-US" dirty="0"/>
            </a:br>
            <a:r>
              <a:rPr lang="en-US" dirty="0"/>
              <a:t>Adverse Childhood Experiences</a:t>
            </a:r>
          </a:p>
        </p:txBody>
      </p:sp>
      <p:sp>
        <p:nvSpPr>
          <p:cNvPr id="3" name="Subtitle 2">
            <a:extLst>
              <a:ext uri="{FF2B5EF4-FFF2-40B4-BE49-F238E27FC236}">
                <a16:creationId xmlns:a16="http://schemas.microsoft.com/office/drawing/2014/main" id="{4040174E-0383-40C2-87EF-AA143BBC1B06}"/>
              </a:ext>
            </a:extLst>
          </p:cNvPr>
          <p:cNvSpPr>
            <a:spLocks noGrp="1"/>
          </p:cNvSpPr>
          <p:nvPr>
            <p:ph type="subTitle" idx="1"/>
          </p:nvPr>
        </p:nvSpPr>
        <p:spPr>
          <a:xfrm>
            <a:off x="2181608" y="3753897"/>
            <a:ext cx="8534400" cy="1447800"/>
          </a:xfrm>
        </p:spPr>
        <p:txBody>
          <a:bodyPr/>
          <a:lstStyle/>
          <a:p>
            <a:r>
              <a:rPr lang="en-US" dirty="0"/>
              <a:t>August 2021</a:t>
            </a:r>
          </a:p>
          <a:p>
            <a:r>
              <a:rPr lang="en-US" dirty="0"/>
              <a:t>Sonia Henriquez</a:t>
            </a:r>
          </a:p>
          <a:p>
            <a:r>
              <a:rPr lang="en-US" dirty="0"/>
              <a:t>District Professional Development</a:t>
            </a:r>
          </a:p>
        </p:txBody>
      </p:sp>
    </p:spTree>
    <p:extLst>
      <p:ext uri="{BB962C8B-B14F-4D97-AF65-F5344CB8AC3E}">
        <p14:creationId xmlns:p14="http://schemas.microsoft.com/office/powerpoint/2010/main" val="31470270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068B437-8179-4BBA-90EE-9DACEFEE87FB}"/>
              </a:ext>
            </a:extLst>
          </p:cNvPr>
          <p:cNvSpPr txBox="1"/>
          <p:nvPr/>
        </p:nvSpPr>
        <p:spPr>
          <a:xfrm>
            <a:off x="236439" y="667685"/>
            <a:ext cx="11477340" cy="2308324"/>
          </a:xfrm>
          <a:prstGeom prst="rect">
            <a:avLst/>
          </a:prstGeom>
          <a:noFill/>
          <a:ln>
            <a:solidFill>
              <a:schemeClr val="tx1"/>
            </a:solidFill>
          </a:ln>
        </p:spPr>
        <p:txBody>
          <a:bodyPr wrap="square">
            <a:spAutoFit/>
          </a:bodyPr>
          <a:lstStyle/>
          <a:p>
            <a:r>
              <a:rPr lang="en-US" dirty="0"/>
              <a:t>7. Before your 18th birthday, was your mother or stepmother:</a:t>
            </a:r>
          </a:p>
          <a:p>
            <a:r>
              <a:rPr lang="en-US" dirty="0"/>
              <a:t>often or very often pushed, grabbed, slapped, or had something thrown at her?</a:t>
            </a:r>
          </a:p>
          <a:p>
            <a:r>
              <a:rPr lang="en-US" dirty="0"/>
              <a:t>or</a:t>
            </a:r>
          </a:p>
          <a:p>
            <a:r>
              <a:rPr lang="en-US" dirty="0"/>
              <a:t>sometimes, often, or very often kicked, bitten, hit with a fist, or hit with something hard?</a:t>
            </a:r>
          </a:p>
          <a:p>
            <a:r>
              <a:rPr lang="en-US" dirty="0"/>
              <a:t>or</a:t>
            </a:r>
          </a:p>
          <a:p>
            <a:r>
              <a:rPr lang="en-US" dirty="0"/>
              <a:t>ever repeatedly hit over at least a few minutes or threatened with a gun or knife?</a:t>
            </a:r>
          </a:p>
        </p:txBody>
      </p:sp>
      <p:sp>
        <p:nvSpPr>
          <p:cNvPr id="7" name="TextBox 6">
            <a:extLst>
              <a:ext uri="{FF2B5EF4-FFF2-40B4-BE49-F238E27FC236}">
                <a16:creationId xmlns:a16="http://schemas.microsoft.com/office/drawing/2014/main" id="{11787517-4B46-486B-9A83-A06CA69FC116}"/>
              </a:ext>
            </a:extLst>
          </p:cNvPr>
          <p:cNvSpPr txBox="1"/>
          <p:nvPr/>
        </p:nvSpPr>
        <p:spPr>
          <a:xfrm>
            <a:off x="413847" y="3443691"/>
            <a:ext cx="3212224" cy="2308324"/>
          </a:xfrm>
          <a:prstGeom prst="rect">
            <a:avLst/>
          </a:prstGeom>
          <a:noFill/>
          <a:ln>
            <a:solidFill>
              <a:schemeClr val="tx1"/>
            </a:solidFill>
          </a:ln>
        </p:spPr>
        <p:txBody>
          <a:bodyPr wrap="square">
            <a:spAutoFit/>
          </a:bodyPr>
          <a:lstStyle/>
          <a:p>
            <a:r>
              <a:rPr lang="en-US" dirty="0"/>
              <a:t>8. Before your 18th birthday, did you live with anyone who was a problem drinker or alcoholic, or who used street drugs?</a:t>
            </a:r>
          </a:p>
        </p:txBody>
      </p:sp>
      <p:sp>
        <p:nvSpPr>
          <p:cNvPr id="9" name="TextBox 8">
            <a:extLst>
              <a:ext uri="{FF2B5EF4-FFF2-40B4-BE49-F238E27FC236}">
                <a16:creationId xmlns:a16="http://schemas.microsoft.com/office/drawing/2014/main" id="{07B96524-9A76-4F60-8023-A97047915382}"/>
              </a:ext>
            </a:extLst>
          </p:cNvPr>
          <p:cNvSpPr txBox="1"/>
          <p:nvPr/>
        </p:nvSpPr>
        <p:spPr>
          <a:xfrm>
            <a:off x="4465583" y="3351497"/>
            <a:ext cx="3259520" cy="2308324"/>
          </a:xfrm>
          <a:prstGeom prst="rect">
            <a:avLst/>
          </a:prstGeom>
          <a:noFill/>
          <a:ln>
            <a:solidFill>
              <a:schemeClr val="tx1"/>
            </a:solidFill>
          </a:ln>
        </p:spPr>
        <p:txBody>
          <a:bodyPr wrap="square">
            <a:spAutoFit/>
          </a:bodyPr>
          <a:lstStyle/>
          <a:p>
            <a:r>
              <a:rPr lang="en-US" dirty="0"/>
              <a:t>9. Before your 18th birthday, was a household member depressed or mentally ill, or did a household member attempt suicide?</a:t>
            </a:r>
          </a:p>
        </p:txBody>
      </p:sp>
      <p:sp>
        <p:nvSpPr>
          <p:cNvPr id="11" name="TextBox 10">
            <a:extLst>
              <a:ext uri="{FF2B5EF4-FFF2-40B4-BE49-F238E27FC236}">
                <a16:creationId xmlns:a16="http://schemas.microsoft.com/office/drawing/2014/main" id="{78448E37-C227-46C4-B0A8-EAAB9BED4459}"/>
              </a:ext>
            </a:extLst>
          </p:cNvPr>
          <p:cNvSpPr txBox="1"/>
          <p:nvPr/>
        </p:nvSpPr>
        <p:spPr>
          <a:xfrm>
            <a:off x="8406963" y="3722951"/>
            <a:ext cx="3149162" cy="1569660"/>
          </a:xfrm>
          <a:prstGeom prst="rect">
            <a:avLst/>
          </a:prstGeom>
          <a:noFill/>
          <a:ln>
            <a:solidFill>
              <a:schemeClr val="tx1"/>
            </a:solidFill>
          </a:ln>
        </p:spPr>
        <p:txBody>
          <a:bodyPr wrap="square">
            <a:spAutoFit/>
          </a:bodyPr>
          <a:lstStyle/>
          <a:p>
            <a:r>
              <a:rPr lang="en-US" dirty="0"/>
              <a:t>10. Before your 18th birthday, did a household member go to prison?</a:t>
            </a:r>
          </a:p>
        </p:txBody>
      </p:sp>
    </p:spTree>
    <p:extLst>
      <p:ext uri="{BB962C8B-B14F-4D97-AF65-F5344CB8AC3E}">
        <p14:creationId xmlns:p14="http://schemas.microsoft.com/office/powerpoint/2010/main" val="18866418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A2847F5-57DA-493C-825E-061FF5A80D9A}"/>
              </a:ext>
            </a:extLst>
          </p:cNvPr>
          <p:cNvSpPr txBox="1"/>
          <p:nvPr/>
        </p:nvSpPr>
        <p:spPr>
          <a:xfrm>
            <a:off x="804216" y="987049"/>
            <a:ext cx="4596772" cy="4524315"/>
          </a:xfrm>
          <a:prstGeom prst="rect">
            <a:avLst/>
          </a:prstGeom>
          <a:noFill/>
        </p:spPr>
        <p:txBody>
          <a:bodyPr wrap="square">
            <a:spAutoFit/>
          </a:bodyPr>
          <a:lstStyle/>
          <a:p>
            <a:endParaRPr lang="en-US" dirty="0"/>
          </a:p>
          <a:p>
            <a:r>
              <a:rPr lang="en-US" sz="4000" dirty="0"/>
              <a:t>People have an ACE score of 0 to 10. Each type of trauma counts as one, no matter how many times it occurs.</a:t>
            </a:r>
          </a:p>
          <a:p>
            <a:endParaRPr lang="en-US" dirty="0"/>
          </a:p>
        </p:txBody>
      </p:sp>
      <p:pic>
        <p:nvPicPr>
          <p:cNvPr id="4" name="Picture 3">
            <a:extLst>
              <a:ext uri="{FF2B5EF4-FFF2-40B4-BE49-F238E27FC236}">
                <a16:creationId xmlns:a16="http://schemas.microsoft.com/office/drawing/2014/main" id="{67254A4E-8500-41E8-AE53-39DB4A41493A}"/>
              </a:ext>
            </a:extLst>
          </p:cNvPr>
          <p:cNvPicPr>
            <a:picLocks noChangeAspect="1"/>
          </p:cNvPicPr>
          <p:nvPr/>
        </p:nvPicPr>
        <p:blipFill>
          <a:blip r:embed="rId2"/>
          <a:stretch>
            <a:fillRect/>
          </a:stretch>
        </p:blipFill>
        <p:spPr>
          <a:xfrm>
            <a:off x="6053902" y="1365094"/>
            <a:ext cx="5267242" cy="4038913"/>
          </a:xfrm>
          <a:prstGeom prst="rect">
            <a:avLst/>
          </a:prstGeom>
        </p:spPr>
      </p:pic>
    </p:spTree>
    <p:extLst>
      <p:ext uri="{BB962C8B-B14F-4D97-AF65-F5344CB8AC3E}">
        <p14:creationId xmlns:p14="http://schemas.microsoft.com/office/powerpoint/2010/main" val="20571058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702A874-3693-41E4-8A9F-34D2173DFB56}"/>
              </a:ext>
            </a:extLst>
          </p:cNvPr>
          <p:cNvSpPr txBox="1"/>
          <p:nvPr/>
        </p:nvSpPr>
        <p:spPr>
          <a:xfrm>
            <a:off x="231821" y="234777"/>
            <a:ext cx="5759076" cy="6370975"/>
          </a:xfrm>
          <a:prstGeom prst="rect">
            <a:avLst/>
          </a:prstGeom>
          <a:noFill/>
        </p:spPr>
        <p:txBody>
          <a:bodyPr wrap="square">
            <a:spAutoFit/>
          </a:bodyPr>
          <a:lstStyle/>
          <a:p>
            <a:pPr algn="ctr"/>
            <a:r>
              <a:rPr lang="en-US" b="1" dirty="0"/>
              <a:t>ACEs Increases Health Risks</a:t>
            </a:r>
          </a:p>
          <a:p>
            <a:pPr algn="ctr"/>
            <a:endParaRPr lang="en-US" b="1" dirty="0"/>
          </a:p>
          <a:p>
            <a:pPr algn="ctr"/>
            <a:r>
              <a:rPr lang="en-US" dirty="0"/>
              <a:t>According to the Adverse Childhood Experiences study, the rougher your childhood, the higher your score is likely to be and the higher your risk for various health problems later.</a:t>
            </a:r>
          </a:p>
          <a:p>
            <a:pPr algn="ctr"/>
            <a:r>
              <a:rPr lang="en-US" dirty="0"/>
              <a:t>ACEs are common…nearly two-thirds (64%) of adults have at least one.</a:t>
            </a:r>
          </a:p>
          <a:p>
            <a:pPr algn="ctr"/>
            <a:r>
              <a:rPr lang="en-US" dirty="0"/>
              <a:t>They cause adult onset of chronic disease, such as cancer and heart disease, as well as mental illness, violence and being a victim of violence</a:t>
            </a:r>
          </a:p>
          <a:p>
            <a:pPr algn="ctr"/>
            <a:endParaRPr lang="en-US" dirty="0"/>
          </a:p>
          <a:p>
            <a:pPr algn="ctr"/>
            <a:r>
              <a:rPr lang="en-US" dirty="0"/>
              <a:t>ACEs don’t occur alone….if you have one, there’s an 87% chance that you have two or more.</a:t>
            </a:r>
          </a:p>
        </p:txBody>
      </p:sp>
      <p:pic>
        <p:nvPicPr>
          <p:cNvPr id="7" name="Picture 6">
            <a:extLst>
              <a:ext uri="{FF2B5EF4-FFF2-40B4-BE49-F238E27FC236}">
                <a16:creationId xmlns:a16="http://schemas.microsoft.com/office/drawing/2014/main" id="{EE8C55B9-4152-4B25-8D75-041D0A4F21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6408" y="1227711"/>
            <a:ext cx="5468112" cy="4599432"/>
          </a:xfrm>
          <a:prstGeom prst="rect">
            <a:avLst/>
          </a:prstGeom>
        </p:spPr>
      </p:pic>
    </p:spTree>
    <p:extLst>
      <p:ext uri="{BB962C8B-B14F-4D97-AF65-F5344CB8AC3E}">
        <p14:creationId xmlns:p14="http://schemas.microsoft.com/office/powerpoint/2010/main" val="4146625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90B865A-3617-4826-A2A9-AD3C19FB9B8A}"/>
              </a:ext>
            </a:extLst>
          </p:cNvPr>
          <p:cNvSpPr txBox="1"/>
          <p:nvPr/>
        </p:nvSpPr>
        <p:spPr>
          <a:xfrm>
            <a:off x="1044464" y="1536589"/>
            <a:ext cx="10180583" cy="4154984"/>
          </a:xfrm>
          <a:prstGeom prst="rect">
            <a:avLst/>
          </a:prstGeom>
          <a:noFill/>
        </p:spPr>
        <p:txBody>
          <a:bodyPr wrap="square">
            <a:spAutoFit/>
          </a:bodyPr>
          <a:lstStyle/>
          <a:p>
            <a:r>
              <a:rPr lang="en-US" dirty="0"/>
              <a:t>The more ACEs you have, the greater the risk for chronic disease, mental illness, violence and being a victim of violence. You can think of an ACE score as a cholesterol score for childhood trauma. </a:t>
            </a:r>
          </a:p>
          <a:p>
            <a:endParaRPr lang="en-US" dirty="0"/>
          </a:p>
          <a:p>
            <a:r>
              <a:rPr lang="en-US" dirty="0"/>
              <a:t>For example, people with an ACE score of 4 are twice as likely to be smokers and seven times more likely to be alcoholic. Having an ACE score of 4 increases the risk of emphysema or chronic bronchitis by nearly 400 percent, and attempted suicide by 1200 percent. People with high ACE scores are more likely to be violent, to have more marriages, more broken bones, more drug prescriptions, more depression, and more autoimmune diseases. People with an ACE score of 6 or higher are at risk of their lifespan being shortened by 20 years.</a:t>
            </a:r>
          </a:p>
        </p:txBody>
      </p:sp>
    </p:spTree>
    <p:extLst>
      <p:ext uri="{BB962C8B-B14F-4D97-AF65-F5344CB8AC3E}">
        <p14:creationId xmlns:p14="http://schemas.microsoft.com/office/powerpoint/2010/main" val="41675275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Preventing Adverse Childhood Experiences (ACEs) Online Training Module 1 4of7">
            <a:hlinkClick r:id="" action="ppaction://media"/>
            <a:extLst>
              <a:ext uri="{FF2B5EF4-FFF2-40B4-BE49-F238E27FC236}">
                <a16:creationId xmlns:a16="http://schemas.microsoft.com/office/drawing/2014/main" id="{2A10140B-2507-46CA-BAE9-08E5AC1CE48F}"/>
              </a:ext>
            </a:extLst>
          </p:cNvPr>
          <p:cNvPicPr>
            <a:picLocks noRot="1" noChangeAspect="1"/>
          </p:cNvPicPr>
          <p:nvPr>
            <a:videoFile r:link="rId1"/>
          </p:nvPr>
        </p:nvPicPr>
        <p:blipFill>
          <a:blip r:embed="rId3"/>
          <a:stretch>
            <a:fillRect/>
          </a:stretch>
        </p:blipFill>
        <p:spPr>
          <a:xfrm>
            <a:off x="854110" y="927345"/>
            <a:ext cx="9716756" cy="5489967"/>
          </a:xfrm>
          <a:prstGeom prst="rect">
            <a:avLst/>
          </a:prstGeom>
        </p:spPr>
      </p:pic>
    </p:spTree>
    <p:extLst>
      <p:ext uri="{BB962C8B-B14F-4D97-AF65-F5344CB8AC3E}">
        <p14:creationId xmlns:p14="http://schemas.microsoft.com/office/powerpoint/2010/main" val="1878765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4DB4642-2396-45D2-A681-D800CE83BC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486" y="1531892"/>
            <a:ext cx="5638800" cy="4088130"/>
          </a:xfrm>
          <a:prstGeom prst="rect">
            <a:avLst/>
          </a:prstGeom>
          <a:noFill/>
        </p:spPr>
      </p:pic>
      <p:sp>
        <p:nvSpPr>
          <p:cNvPr id="3" name="TextBox 2">
            <a:extLst>
              <a:ext uri="{FF2B5EF4-FFF2-40B4-BE49-F238E27FC236}">
                <a16:creationId xmlns:a16="http://schemas.microsoft.com/office/drawing/2014/main" id="{D30B1A6F-835D-44D5-9F40-E15DD4D33964}"/>
              </a:ext>
            </a:extLst>
          </p:cNvPr>
          <p:cNvSpPr txBox="1"/>
          <p:nvPr/>
        </p:nvSpPr>
        <p:spPr bwMode="auto">
          <a:xfrm>
            <a:off x="6495894" y="1536387"/>
            <a:ext cx="5312478" cy="4343400"/>
          </a:xfrm>
          <a:prstGeom prst="rect">
            <a:avLst/>
          </a:prstGeom>
          <a:noFill/>
          <a:ln>
            <a:noFill/>
          </a:ln>
        </p:spPr>
        <p:txBody>
          <a:bodyPr vert="horz" wrap="square" lIns="91440" tIns="45720" rIns="91440" bIns="45720" numCol="1" anchor="t" anchorCtr="0" compatLnSpc="1">
            <a:prstTxWarp prst="textNoShape">
              <a:avLst/>
            </a:prstTxWarp>
            <a:normAutofit lnSpcReduction="10000"/>
          </a:bodyPr>
          <a:lstStyle/>
          <a:p>
            <a:pPr eaLnBrk="1" hangingPunct="1">
              <a:lnSpc>
                <a:spcPct val="90000"/>
              </a:lnSpc>
              <a:spcBef>
                <a:spcPct val="20000"/>
              </a:spcBef>
              <a:buClr>
                <a:schemeClr val="tx2"/>
              </a:buClr>
            </a:pPr>
            <a:r>
              <a:rPr lang="en-US" sz="2200" dirty="0">
                <a:latin typeface="+mn-lt"/>
              </a:rPr>
              <a:t>At the same time that the ACE Study was being done, parallel research on kids’ brains found that toxic stress damages the structure and function of a child’s developing brain. This was determined by a group of neuroscientists and pediatricians, including neuroscientist Martin </a:t>
            </a:r>
            <a:r>
              <a:rPr lang="en-US" sz="2200" dirty="0" err="1">
                <a:latin typeface="+mn-lt"/>
              </a:rPr>
              <a:t>Teicher</a:t>
            </a:r>
            <a:r>
              <a:rPr lang="en-US" sz="2200" dirty="0">
                <a:latin typeface="+mn-lt"/>
              </a:rPr>
              <a:t> and pediatrician Jack Shonkoff, both at Harvard University, neuroscientist Bruce McEwen at Rockefeller University, and child psychiatrist Bruce Perry at the Child Trauma Academy.</a:t>
            </a:r>
          </a:p>
        </p:txBody>
      </p:sp>
    </p:spTree>
    <p:extLst>
      <p:ext uri="{BB962C8B-B14F-4D97-AF65-F5344CB8AC3E}">
        <p14:creationId xmlns:p14="http://schemas.microsoft.com/office/powerpoint/2010/main" val="18225090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9FFC106-CE09-45F7-A5E4-8F96A060FE24}"/>
              </a:ext>
            </a:extLst>
          </p:cNvPr>
          <p:cNvSpPr txBox="1"/>
          <p:nvPr/>
        </p:nvSpPr>
        <p:spPr>
          <a:xfrm>
            <a:off x="497178" y="523506"/>
            <a:ext cx="5555280" cy="6001643"/>
          </a:xfrm>
          <a:prstGeom prst="rect">
            <a:avLst/>
          </a:prstGeom>
          <a:noFill/>
        </p:spPr>
        <p:txBody>
          <a:bodyPr wrap="square">
            <a:spAutoFit/>
          </a:bodyPr>
          <a:lstStyle/>
          <a:p>
            <a:r>
              <a:rPr lang="en-US" dirty="0"/>
              <a:t>When children are overloaded with stress hormones, they’re in flight, fright or freeze mode. They can’t learn in school. They often have difficulty trusting adults or developing healthy relationships with peers (i.e., they become loners). To relieve their anxiety, depression, guilt, shame, and/or inability to focus, they turn to easily available biochemical solutions — nicotine, alcohol, marijuana, methamphetamine — or activities in which they can escape their problems — high-risk sports, proliferation of sex partners, and work/over-achievement. (e.g. Nicotine reduces anger, increases focus and relieves depression. Alcohol relieves stress.)</a:t>
            </a:r>
          </a:p>
        </p:txBody>
      </p:sp>
      <p:pic>
        <p:nvPicPr>
          <p:cNvPr id="5" name="Picture 4">
            <a:extLst>
              <a:ext uri="{FF2B5EF4-FFF2-40B4-BE49-F238E27FC236}">
                <a16:creationId xmlns:a16="http://schemas.microsoft.com/office/drawing/2014/main" id="{030D6F31-1A6C-4C52-B121-B3793C2D7C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8962" y="631371"/>
            <a:ext cx="3903209" cy="5677395"/>
          </a:xfrm>
          <a:prstGeom prst="rect">
            <a:avLst/>
          </a:prstGeom>
        </p:spPr>
      </p:pic>
    </p:spTree>
    <p:extLst>
      <p:ext uri="{BB962C8B-B14F-4D97-AF65-F5344CB8AC3E}">
        <p14:creationId xmlns:p14="http://schemas.microsoft.com/office/powerpoint/2010/main" val="16093833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7373CE7-4D00-4034-9758-0692E48147C8}"/>
              </a:ext>
            </a:extLst>
          </p:cNvPr>
          <p:cNvSpPr txBox="1"/>
          <p:nvPr/>
        </p:nvSpPr>
        <p:spPr>
          <a:xfrm>
            <a:off x="959304" y="1234861"/>
            <a:ext cx="6098720" cy="1938992"/>
          </a:xfrm>
          <a:prstGeom prst="rect">
            <a:avLst/>
          </a:prstGeom>
          <a:noFill/>
        </p:spPr>
        <p:txBody>
          <a:bodyPr wrap="square">
            <a:spAutoFit/>
          </a:bodyPr>
          <a:lstStyle/>
          <a:p>
            <a:r>
              <a:rPr lang="en-US" dirty="0"/>
              <a:t>The 3 Realms of ACEs are Community, Household, and Environment. ACEs in these realms intertwine throughout people's lives, and affect the viability of families, communities, organizations, and systems.</a:t>
            </a:r>
          </a:p>
        </p:txBody>
      </p:sp>
      <p:sp>
        <p:nvSpPr>
          <p:cNvPr id="5" name="TextBox 4">
            <a:extLst>
              <a:ext uri="{FF2B5EF4-FFF2-40B4-BE49-F238E27FC236}">
                <a16:creationId xmlns:a16="http://schemas.microsoft.com/office/drawing/2014/main" id="{AD466E66-4239-49B4-AFB4-1146A78E4D49}"/>
              </a:ext>
            </a:extLst>
          </p:cNvPr>
          <p:cNvSpPr txBox="1"/>
          <p:nvPr/>
        </p:nvSpPr>
        <p:spPr>
          <a:xfrm>
            <a:off x="4551590" y="3847432"/>
            <a:ext cx="6098720" cy="1938992"/>
          </a:xfrm>
          <a:prstGeom prst="rect">
            <a:avLst/>
          </a:prstGeom>
          <a:noFill/>
        </p:spPr>
        <p:txBody>
          <a:bodyPr wrap="square">
            <a:spAutoFit/>
          </a:bodyPr>
          <a:lstStyle/>
          <a:p>
            <a:r>
              <a:rPr lang="en-US" dirty="0"/>
              <a:t>Left unaddressed, toxic stress from ACEs harms children and families, organizations, systems and communities, and reduces the ability of individuals and entities to respond to stressful events with resiliency. </a:t>
            </a:r>
          </a:p>
        </p:txBody>
      </p:sp>
    </p:spTree>
    <p:extLst>
      <p:ext uri="{BB962C8B-B14F-4D97-AF65-F5344CB8AC3E}">
        <p14:creationId xmlns:p14="http://schemas.microsoft.com/office/powerpoint/2010/main" val="24522692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95CA9ED-E64A-4A69-9D8F-254823542BED}"/>
              </a:ext>
            </a:extLst>
          </p:cNvPr>
          <p:cNvPicPr>
            <a:picLocks noChangeAspect="1"/>
          </p:cNvPicPr>
          <p:nvPr/>
        </p:nvPicPr>
        <p:blipFill>
          <a:blip r:embed="rId2"/>
          <a:stretch>
            <a:fillRect/>
          </a:stretch>
        </p:blipFill>
        <p:spPr>
          <a:xfrm>
            <a:off x="342408" y="670890"/>
            <a:ext cx="10409675" cy="5777207"/>
          </a:xfrm>
          <a:prstGeom prst="rect">
            <a:avLst/>
          </a:prstGeom>
        </p:spPr>
      </p:pic>
    </p:spTree>
    <p:extLst>
      <p:ext uri="{BB962C8B-B14F-4D97-AF65-F5344CB8AC3E}">
        <p14:creationId xmlns:p14="http://schemas.microsoft.com/office/powerpoint/2010/main" val="29802227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C4508F-4D70-4D77-A6CD-BC58003DAE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7625"/>
            <a:ext cx="12192000" cy="6762750"/>
          </a:xfrm>
          <a:prstGeom prst="rect">
            <a:avLst/>
          </a:prstGeom>
        </p:spPr>
      </p:pic>
    </p:spTree>
    <p:extLst>
      <p:ext uri="{BB962C8B-B14F-4D97-AF65-F5344CB8AC3E}">
        <p14:creationId xmlns:p14="http://schemas.microsoft.com/office/powerpoint/2010/main" val="5630770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4F4C159-CC4F-420F-91E9-92D9EE7555B5}"/>
              </a:ext>
            </a:extLst>
          </p:cNvPr>
          <p:cNvSpPr txBox="1"/>
          <p:nvPr/>
        </p:nvSpPr>
        <p:spPr>
          <a:xfrm>
            <a:off x="537305" y="1152116"/>
            <a:ext cx="11051628" cy="4401205"/>
          </a:xfrm>
          <a:prstGeom prst="rect">
            <a:avLst/>
          </a:prstGeom>
          <a:noFill/>
        </p:spPr>
        <p:txBody>
          <a:bodyPr wrap="square">
            <a:spAutoFit/>
          </a:bodyPr>
          <a:lstStyle/>
          <a:p>
            <a:r>
              <a:rPr lang="en-US" sz="2800" b="1" dirty="0"/>
              <a:t>ACEs-Adverse Childhood Experiences </a:t>
            </a:r>
            <a:r>
              <a:rPr lang="en-US" sz="2800" dirty="0"/>
              <a:t>come in many forms, from physical and mental abuse to neglect and household dysfunction and have a tremendous impact on lifelong health and opportunity. We know that how toxic stress affects the minds and bodies of children but, we can interrupt these changes by providing safe, stable, nurturing environments, while helping children build social-emotional skills and resilience. Working together, we can help create neighborhoods, communities, and a world in which every child can thrive. In this workshop we will learn more about ACEs and how to prevent or interrupt ACEs in our community by assuring safe, stable, nurturing relationships and environments for our students.</a:t>
            </a:r>
          </a:p>
        </p:txBody>
      </p:sp>
    </p:spTree>
    <p:extLst>
      <p:ext uri="{BB962C8B-B14F-4D97-AF65-F5344CB8AC3E}">
        <p14:creationId xmlns:p14="http://schemas.microsoft.com/office/powerpoint/2010/main" val="5009892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How childhood trauma affects health across a lifetime | Nadine Burke Harris">
            <a:hlinkClick r:id="" action="ppaction://media"/>
            <a:extLst>
              <a:ext uri="{FF2B5EF4-FFF2-40B4-BE49-F238E27FC236}">
                <a16:creationId xmlns:a16="http://schemas.microsoft.com/office/drawing/2014/main" id="{C508687D-6870-4377-BE38-684E659F8A5A}"/>
              </a:ext>
            </a:extLst>
          </p:cNvPr>
          <p:cNvPicPr>
            <a:picLocks noRot="1" noChangeAspect="1"/>
          </p:cNvPicPr>
          <p:nvPr>
            <a:videoFile r:link="rId1"/>
          </p:nvPr>
        </p:nvPicPr>
        <p:blipFill>
          <a:blip r:embed="rId3"/>
          <a:stretch>
            <a:fillRect/>
          </a:stretch>
        </p:blipFill>
        <p:spPr>
          <a:xfrm>
            <a:off x="904351" y="853484"/>
            <a:ext cx="9323615" cy="5267843"/>
          </a:xfrm>
          <a:prstGeom prst="rect">
            <a:avLst/>
          </a:prstGeom>
        </p:spPr>
      </p:pic>
    </p:spTree>
    <p:extLst>
      <p:ext uri="{BB962C8B-B14F-4D97-AF65-F5344CB8AC3E}">
        <p14:creationId xmlns:p14="http://schemas.microsoft.com/office/powerpoint/2010/main" val="848982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BE4EB11-3978-4B8A-9D1A-7CED8CCD2595}"/>
              </a:ext>
            </a:extLst>
          </p:cNvPr>
          <p:cNvSpPr txBox="1"/>
          <p:nvPr/>
        </p:nvSpPr>
        <p:spPr>
          <a:xfrm>
            <a:off x="823748" y="1286131"/>
            <a:ext cx="3496004" cy="4524315"/>
          </a:xfrm>
          <a:prstGeom prst="rect">
            <a:avLst/>
          </a:prstGeom>
          <a:noFill/>
        </p:spPr>
        <p:txBody>
          <a:bodyPr wrap="square">
            <a:spAutoFit/>
          </a:bodyPr>
          <a:lstStyle/>
          <a:p>
            <a:r>
              <a:rPr lang="en-US" dirty="0"/>
              <a:t>Fortunately, brains and lives are somewhat plastic. Resilience research shows that the appropriate integration of resilience factors — such as asking for help, developing trusting relationships, forming a positive attitude, listening to feelings — can help people improve their lives.</a:t>
            </a:r>
          </a:p>
        </p:txBody>
      </p:sp>
      <p:sp>
        <p:nvSpPr>
          <p:cNvPr id="5" name="TextBox 4">
            <a:extLst>
              <a:ext uri="{FF2B5EF4-FFF2-40B4-BE49-F238E27FC236}">
                <a16:creationId xmlns:a16="http://schemas.microsoft.com/office/drawing/2014/main" id="{4ED6B815-F042-4E05-8BDC-ADA7E6E1214C}"/>
              </a:ext>
            </a:extLst>
          </p:cNvPr>
          <p:cNvSpPr txBox="1"/>
          <p:nvPr/>
        </p:nvSpPr>
        <p:spPr>
          <a:xfrm>
            <a:off x="5423122" y="1800865"/>
            <a:ext cx="6093372" cy="3046988"/>
          </a:xfrm>
          <a:prstGeom prst="rect">
            <a:avLst/>
          </a:prstGeom>
          <a:noFill/>
        </p:spPr>
        <p:txBody>
          <a:bodyPr wrap="square">
            <a:spAutoFit/>
          </a:bodyPr>
          <a:lstStyle/>
          <a:p>
            <a:r>
              <a:rPr lang="en-US" dirty="0"/>
              <a:t>Although there is still much to learn about ACEs and how to prevent and mitigate their effects, we also all know that childhood experiences are not limited to those that involve adversity. All childhood experiences matter. In the last few years, researchers have started to examine the impacts of positive childhood experiences (PCEs) on children and adults.</a:t>
            </a:r>
          </a:p>
        </p:txBody>
      </p:sp>
    </p:spTree>
    <p:extLst>
      <p:ext uri="{BB962C8B-B14F-4D97-AF65-F5344CB8AC3E}">
        <p14:creationId xmlns:p14="http://schemas.microsoft.com/office/powerpoint/2010/main" val="7494839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907FF64-2910-49FA-8760-16054625A578}"/>
              </a:ext>
            </a:extLst>
          </p:cNvPr>
          <p:cNvSpPr txBox="1"/>
          <p:nvPr/>
        </p:nvSpPr>
        <p:spPr>
          <a:xfrm>
            <a:off x="472402" y="457200"/>
            <a:ext cx="5405884" cy="6001643"/>
          </a:xfrm>
          <a:prstGeom prst="rect">
            <a:avLst/>
          </a:prstGeom>
          <a:noFill/>
        </p:spPr>
        <p:txBody>
          <a:bodyPr wrap="square">
            <a:spAutoFit/>
          </a:bodyPr>
          <a:lstStyle/>
          <a:p>
            <a:r>
              <a:rPr lang="en-US" dirty="0"/>
              <a:t>In 2019, a team of researchers — Dr. Christina Bethell, Jennifer Jones, Dr. </a:t>
            </a:r>
            <a:r>
              <a:rPr lang="en-US" dirty="0" err="1"/>
              <a:t>Narangerel</a:t>
            </a:r>
            <a:r>
              <a:rPr lang="en-US" dirty="0"/>
              <a:t> </a:t>
            </a:r>
            <a:r>
              <a:rPr lang="en-US" dirty="0" err="1"/>
              <a:t>Gombojav</a:t>
            </a:r>
            <a:r>
              <a:rPr lang="en-US" dirty="0"/>
              <a:t>, Dr. Jeff </a:t>
            </a:r>
            <a:r>
              <a:rPr lang="en-US" dirty="0" err="1"/>
              <a:t>Linkenbach</a:t>
            </a:r>
            <a:r>
              <a:rPr lang="en-US" dirty="0"/>
              <a:t> and Dr. Robert Sege — found a close response association between positive childhood experiences and adult mental and relationship health among adults who had experienced ACEs, irrespective of how many ACEs they had. This means that it’s really important to have positive childhood experiences, no matter how much adversity you have in your life. And if you have a lot of adversity and a lot of positive childhood experiences, you are less likely to suffer the consequences of ACEs.</a:t>
            </a:r>
          </a:p>
        </p:txBody>
      </p:sp>
      <p:pic>
        <p:nvPicPr>
          <p:cNvPr id="6" name="Picture 5">
            <a:extLst>
              <a:ext uri="{FF2B5EF4-FFF2-40B4-BE49-F238E27FC236}">
                <a16:creationId xmlns:a16="http://schemas.microsoft.com/office/drawing/2014/main" id="{08309869-C1A6-49A6-BD8A-32DCA99A8B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8352" y="1572611"/>
            <a:ext cx="5705475" cy="3429000"/>
          </a:xfrm>
          <a:prstGeom prst="rect">
            <a:avLst/>
          </a:prstGeom>
        </p:spPr>
      </p:pic>
    </p:spTree>
    <p:extLst>
      <p:ext uri="{BB962C8B-B14F-4D97-AF65-F5344CB8AC3E}">
        <p14:creationId xmlns:p14="http://schemas.microsoft.com/office/powerpoint/2010/main" val="24193913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EPIC Tip: Interrupting Trauma with Positive Experiences">
            <a:hlinkClick r:id="" action="ppaction://media"/>
            <a:extLst>
              <a:ext uri="{FF2B5EF4-FFF2-40B4-BE49-F238E27FC236}">
                <a16:creationId xmlns:a16="http://schemas.microsoft.com/office/drawing/2014/main" id="{CB09936E-4C72-43AC-9749-7CE369B3A9B7}"/>
              </a:ext>
            </a:extLst>
          </p:cNvPr>
          <p:cNvPicPr>
            <a:picLocks noRot="1" noChangeAspect="1"/>
          </p:cNvPicPr>
          <p:nvPr>
            <a:videoFile r:link="rId1"/>
          </p:nvPr>
        </p:nvPicPr>
        <p:blipFill>
          <a:blip r:embed="rId3"/>
          <a:stretch>
            <a:fillRect/>
          </a:stretch>
        </p:blipFill>
        <p:spPr>
          <a:xfrm>
            <a:off x="1245995" y="878811"/>
            <a:ext cx="9257673" cy="5230586"/>
          </a:xfrm>
          <a:prstGeom prst="rect">
            <a:avLst/>
          </a:prstGeom>
        </p:spPr>
      </p:pic>
    </p:spTree>
    <p:extLst>
      <p:ext uri="{BB962C8B-B14F-4D97-AF65-F5344CB8AC3E}">
        <p14:creationId xmlns:p14="http://schemas.microsoft.com/office/powerpoint/2010/main" val="4148100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23CFCE8-2D15-4A9E-9F99-B78BF385D0F4}"/>
              </a:ext>
            </a:extLst>
          </p:cNvPr>
          <p:cNvSpPr txBox="1"/>
          <p:nvPr/>
        </p:nvSpPr>
        <p:spPr>
          <a:xfrm>
            <a:off x="766057" y="1231685"/>
            <a:ext cx="10263351" cy="3785652"/>
          </a:xfrm>
          <a:prstGeom prst="rect">
            <a:avLst/>
          </a:prstGeom>
          <a:noFill/>
        </p:spPr>
        <p:txBody>
          <a:bodyPr wrap="square">
            <a:spAutoFit/>
          </a:bodyPr>
          <a:lstStyle/>
          <a:p>
            <a:r>
              <a:rPr lang="en-US" dirty="0"/>
              <a:t>To find out what positive childhood experiences you have, answer the following questions. How much or how often during your childhood did you:</a:t>
            </a:r>
          </a:p>
          <a:p>
            <a:endParaRPr lang="en-US" dirty="0"/>
          </a:p>
          <a:p>
            <a:pPr marL="342900" indent="-342900">
              <a:buFont typeface="Wingdings" panose="05000000000000000000" pitchFamily="2" charset="2"/>
              <a:buChar char="v"/>
            </a:pPr>
            <a:r>
              <a:rPr lang="en-US" dirty="0"/>
              <a:t>feel able to talk to your family about feelings</a:t>
            </a:r>
          </a:p>
          <a:p>
            <a:pPr marL="342900" indent="-342900">
              <a:buFont typeface="Wingdings" panose="05000000000000000000" pitchFamily="2" charset="2"/>
              <a:buChar char="v"/>
            </a:pPr>
            <a:r>
              <a:rPr lang="en-US" dirty="0"/>
              <a:t>feel your family stood by you during difficult times</a:t>
            </a:r>
          </a:p>
          <a:p>
            <a:pPr marL="342900" indent="-342900">
              <a:buFont typeface="Wingdings" panose="05000000000000000000" pitchFamily="2" charset="2"/>
              <a:buChar char="v"/>
            </a:pPr>
            <a:r>
              <a:rPr lang="en-US" dirty="0"/>
              <a:t>enjoy participating in community traditions</a:t>
            </a:r>
          </a:p>
          <a:p>
            <a:pPr marL="342900" indent="-342900">
              <a:buFont typeface="Wingdings" panose="05000000000000000000" pitchFamily="2" charset="2"/>
              <a:buChar char="v"/>
            </a:pPr>
            <a:r>
              <a:rPr lang="en-US" dirty="0"/>
              <a:t>feel a sense of belonging in high school</a:t>
            </a:r>
          </a:p>
          <a:p>
            <a:pPr marL="342900" indent="-342900">
              <a:buFont typeface="Wingdings" panose="05000000000000000000" pitchFamily="2" charset="2"/>
              <a:buChar char="v"/>
            </a:pPr>
            <a:r>
              <a:rPr lang="en-US" dirty="0"/>
              <a:t>feel supported by friends</a:t>
            </a:r>
          </a:p>
          <a:p>
            <a:pPr marL="342900" indent="-342900">
              <a:buFont typeface="Wingdings" panose="05000000000000000000" pitchFamily="2" charset="2"/>
              <a:buChar char="v"/>
            </a:pPr>
            <a:r>
              <a:rPr lang="en-US" dirty="0"/>
              <a:t>have at least two non-parent adults who took genuine interest in you</a:t>
            </a:r>
          </a:p>
          <a:p>
            <a:pPr marL="342900" indent="-342900">
              <a:buFont typeface="Wingdings" panose="05000000000000000000" pitchFamily="2" charset="2"/>
              <a:buChar char="v"/>
            </a:pPr>
            <a:r>
              <a:rPr lang="en-US" dirty="0"/>
              <a:t>feel safe and protected by an adult in your home</a:t>
            </a:r>
          </a:p>
        </p:txBody>
      </p:sp>
    </p:spTree>
    <p:extLst>
      <p:ext uri="{BB962C8B-B14F-4D97-AF65-F5344CB8AC3E}">
        <p14:creationId xmlns:p14="http://schemas.microsoft.com/office/powerpoint/2010/main" val="34142426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8845068-2E59-493B-BE02-812BA308E3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6231" y="599089"/>
            <a:ext cx="9313603" cy="5977436"/>
          </a:xfrm>
          <a:prstGeom prst="rect">
            <a:avLst/>
          </a:prstGeom>
        </p:spPr>
      </p:pic>
    </p:spTree>
    <p:extLst>
      <p:ext uri="{BB962C8B-B14F-4D97-AF65-F5344CB8AC3E}">
        <p14:creationId xmlns:p14="http://schemas.microsoft.com/office/powerpoint/2010/main" val="19660576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170EBCB-B3D4-48E3-9247-D0FA8DA2E1CE}"/>
              </a:ext>
            </a:extLst>
          </p:cNvPr>
          <p:cNvSpPr txBox="1"/>
          <p:nvPr/>
        </p:nvSpPr>
        <p:spPr>
          <a:xfrm>
            <a:off x="2111161" y="5559251"/>
            <a:ext cx="5168872" cy="461665"/>
          </a:xfrm>
          <a:prstGeom prst="rect">
            <a:avLst/>
          </a:prstGeom>
          <a:noFill/>
        </p:spPr>
        <p:txBody>
          <a:bodyPr wrap="square">
            <a:spAutoFit/>
          </a:bodyPr>
          <a:lstStyle/>
          <a:p>
            <a:r>
              <a:rPr lang="en-US" dirty="0">
                <a:latin typeface="Open Sans" panose="020B0606030504020204" pitchFamily="34" charset="0"/>
                <a:ea typeface="Open Sans" panose="020B0606030504020204" pitchFamily="34" charset="0"/>
                <a:cs typeface="Open Sans" panose="020B0606030504020204" pitchFamily="34" charset="0"/>
                <a:hlinkClick r:id="rId2" action="ppaction://hlinkfile"/>
              </a:rPr>
              <a:t>SPS Local Resources for Families</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TextBox 4">
            <a:extLst>
              <a:ext uri="{FF2B5EF4-FFF2-40B4-BE49-F238E27FC236}">
                <a16:creationId xmlns:a16="http://schemas.microsoft.com/office/drawing/2014/main" id="{4F6523C1-7659-40A2-AF97-5FBFF651A39C}"/>
              </a:ext>
            </a:extLst>
          </p:cNvPr>
          <p:cNvSpPr txBox="1"/>
          <p:nvPr/>
        </p:nvSpPr>
        <p:spPr>
          <a:xfrm>
            <a:off x="1244928" y="1397001"/>
            <a:ext cx="3171825" cy="461665"/>
          </a:xfrm>
          <a:prstGeom prst="rect">
            <a:avLst/>
          </a:prstGeom>
          <a:noFill/>
        </p:spPr>
        <p:txBody>
          <a:bodyPr wrap="square">
            <a:spAutoFit/>
          </a:bodyPr>
          <a:lstStyle/>
          <a:p>
            <a:r>
              <a:rPr lang="en-US" i="0" u="sng" dirty="0">
                <a:solidFill>
                  <a:srgbClr val="1D4B75"/>
                </a:solidFill>
                <a:effectLst/>
                <a:latin typeface="Open Sans" panose="020B0606030504020204" pitchFamily="34" charset="0"/>
                <a:hlinkClick r:id="rId3" tooltip="HCF Website"/>
              </a:rPr>
              <a:t>Home City Families</a:t>
            </a:r>
            <a:endParaRPr lang="en-US" dirty="0"/>
          </a:p>
        </p:txBody>
      </p:sp>
      <p:pic>
        <p:nvPicPr>
          <p:cNvPr id="6" name="Picture 5">
            <a:extLst>
              <a:ext uri="{FF2B5EF4-FFF2-40B4-BE49-F238E27FC236}">
                <a16:creationId xmlns:a16="http://schemas.microsoft.com/office/drawing/2014/main" id="{B84AD461-9EBB-496B-87F3-F4C74EBAB90A}"/>
              </a:ext>
            </a:extLst>
          </p:cNvPr>
          <p:cNvPicPr>
            <a:picLocks noChangeAspect="1"/>
          </p:cNvPicPr>
          <p:nvPr/>
        </p:nvPicPr>
        <p:blipFill>
          <a:blip r:embed="rId4"/>
          <a:stretch>
            <a:fillRect/>
          </a:stretch>
        </p:blipFill>
        <p:spPr>
          <a:xfrm>
            <a:off x="4671229" y="994033"/>
            <a:ext cx="4000500" cy="1945243"/>
          </a:xfrm>
          <a:prstGeom prst="rect">
            <a:avLst/>
          </a:prstGeom>
        </p:spPr>
      </p:pic>
      <p:sp>
        <p:nvSpPr>
          <p:cNvPr id="8" name="TextBox 7">
            <a:extLst>
              <a:ext uri="{FF2B5EF4-FFF2-40B4-BE49-F238E27FC236}">
                <a16:creationId xmlns:a16="http://schemas.microsoft.com/office/drawing/2014/main" id="{F9E16456-B536-4EFF-9E74-4277A0E347CB}"/>
              </a:ext>
            </a:extLst>
          </p:cNvPr>
          <p:cNvSpPr txBox="1"/>
          <p:nvPr/>
        </p:nvSpPr>
        <p:spPr>
          <a:xfrm>
            <a:off x="2959426" y="3518459"/>
            <a:ext cx="8204291" cy="461665"/>
          </a:xfrm>
          <a:prstGeom prst="rect">
            <a:avLst/>
          </a:prstGeom>
          <a:noFill/>
        </p:spPr>
        <p:txBody>
          <a:bodyPr wrap="square">
            <a:spAutoFit/>
          </a:bodyPr>
          <a:lstStyle/>
          <a:p>
            <a:r>
              <a:rPr lang="en-US" dirty="0">
                <a:latin typeface="Open Sans" panose="020B0606030504020204" pitchFamily="34" charset="0"/>
                <a:ea typeface="Open Sans" panose="020B0606030504020204" pitchFamily="34" charset="0"/>
                <a:cs typeface="Open Sans" panose="020B0606030504020204" pitchFamily="34" charset="0"/>
                <a:hlinkClick r:id="rId5"/>
              </a:rPr>
              <a:t>Parent and Community Engagement Center Resources</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pic>
        <p:nvPicPr>
          <p:cNvPr id="10" name="Picture 9">
            <a:extLst>
              <a:ext uri="{FF2B5EF4-FFF2-40B4-BE49-F238E27FC236}">
                <a16:creationId xmlns:a16="http://schemas.microsoft.com/office/drawing/2014/main" id="{B1378DC0-D4EA-455B-BBEF-17636131CF8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1803" y="3074398"/>
            <a:ext cx="1931253" cy="1924837"/>
          </a:xfrm>
          <a:prstGeom prst="rect">
            <a:avLst/>
          </a:prstGeom>
        </p:spPr>
      </p:pic>
      <p:pic>
        <p:nvPicPr>
          <p:cNvPr id="11" name="Picture 10">
            <a:extLst>
              <a:ext uri="{FF2B5EF4-FFF2-40B4-BE49-F238E27FC236}">
                <a16:creationId xmlns:a16="http://schemas.microsoft.com/office/drawing/2014/main" id="{DC555306-221F-49D5-B21F-79C392D25901}"/>
              </a:ext>
            </a:extLst>
          </p:cNvPr>
          <p:cNvPicPr>
            <a:picLocks noChangeAspect="1"/>
          </p:cNvPicPr>
          <p:nvPr/>
        </p:nvPicPr>
        <p:blipFill>
          <a:blip r:embed="rId7"/>
          <a:stretch>
            <a:fillRect/>
          </a:stretch>
        </p:blipFill>
        <p:spPr>
          <a:xfrm>
            <a:off x="7117005" y="4601987"/>
            <a:ext cx="1768249" cy="1768249"/>
          </a:xfrm>
          <a:prstGeom prst="rect">
            <a:avLst/>
          </a:prstGeom>
        </p:spPr>
      </p:pic>
    </p:spTree>
    <p:extLst>
      <p:ext uri="{BB962C8B-B14F-4D97-AF65-F5344CB8AC3E}">
        <p14:creationId xmlns:p14="http://schemas.microsoft.com/office/powerpoint/2010/main" val="40292823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Building Resilience: Remarks from Nadine Burke Harris">
            <a:hlinkClick r:id="" action="ppaction://media"/>
            <a:extLst>
              <a:ext uri="{FF2B5EF4-FFF2-40B4-BE49-F238E27FC236}">
                <a16:creationId xmlns:a16="http://schemas.microsoft.com/office/drawing/2014/main" id="{CB99B404-3A01-4697-BE2C-87EAFE1843AF}"/>
              </a:ext>
            </a:extLst>
          </p:cNvPr>
          <p:cNvPicPr>
            <a:picLocks noRot="1" noChangeAspect="1"/>
          </p:cNvPicPr>
          <p:nvPr>
            <a:videoFile r:link="rId1"/>
          </p:nvPr>
        </p:nvPicPr>
        <p:blipFill>
          <a:blip r:embed="rId3"/>
          <a:stretch>
            <a:fillRect/>
          </a:stretch>
        </p:blipFill>
        <p:spPr>
          <a:xfrm>
            <a:off x="914400" y="641218"/>
            <a:ext cx="9606224" cy="5427517"/>
          </a:xfrm>
          <a:prstGeom prst="rect">
            <a:avLst/>
          </a:prstGeom>
        </p:spPr>
      </p:pic>
    </p:spTree>
    <p:extLst>
      <p:ext uri="{BB962C8B-B14F-4D97-AF65-F5344CB8AC3E}">
        <p14:creationId xmlns:p14="http://schemas.microsoft.com/office/powerpoint/2010/main" val="37563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Preventing Adverse Childhood Experiences (ACEs) Online Training Module 1 Lesson 3: Video 2 of 2">
            <a:hlinkClick r:id="" action="ppaction://media"/>
            <a:extLst>
              <a:ext uri="{FF2B5EF4-FFF2-40B4-BE49-F238E27FC236}">
                <a16:creationId xmlns:a16="http://schemas.microsoft.com/office/drawing/2014/main" id="{5A89D648-35AC-407E-8F48-17C115DAE084}"/>
              </a:ext>
            </a:extLst>
          </p:cNvPr>
          <p:cNvPicPr>
            <a:picLocks noRot="1" noChangeAspect="1"/>
          </p:cNvPicPr>
          <p:nvPr>
            <a:videoFile r:link="rId1"/>
          </p:nvPr>
        </p:nvPicPr>
        <p:blipFill>
          <a:blip r:embed="rId3"/>
          <a:stretch>
            <a:fillRect/>
          </a:stretch>
        </p:blipFill>
        <p:spPr>
          <a:xfrm>
            <a:off x="884602" y="864833"/>
            <a:ext cx="9725591" cy="5494959"/>
          </a:xfrm>
          <a:prstGeom prst="rect">
            <a:avLst/>
          </a:prstGeom>
        </p:spPr>
      </p:pic>
    </p:spTree>
    <p:extLst>
      <p:ext uri="{BB962C8B-B14F-4D97-AF65-F5344CB8AC3E}">
        <p14:creationId xmlns:p14="http://schemas.microsoft.com/office/powerpoint/2010/main" val="674354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DE45CEC-E611-4D35-BFB2-82D3107C814C}"/>
              </a:ext>
            </a:extLst>
          </p:cNvPr>
          <p:cNvSpPr txBox="1"/>
          <p:nvPr/>
        </p:nvSpPr>
        <p:spPr>
          <a:xfrm>
            <a:off x="1077738" y="915049"/>
            <a:ext cx="5293090" cy="1938992"/>
          </a:xfrm>
          <a:prstGeom prst="rect">
            <a:avLst/>
          </a:prstGeom>
          <a:noFill/>
        </p:spPr>
        <p:txBody>
          <a:bodyPr wrap="square">
            <a:spAutoFit/>
          </a:bodyPr>
          <a:lstStyle/>
          <a:p>
            <a:r>
              <a:rPr lang="en-US" dirty="0"/>
              <a:t>The ACEs Study [published in 1998] is important because it found links between childhood trauma and long-term health, behavior and social consequences among adults.</a:t>
            </a:r>
          </a:p>
        </p:txBody>
      </p:sp>
      <p:sp>
        <p:nvSpPr>
          <p:cNvPr id="5" name="TextBox 4">
            <a:extLst>
              <a:ext uri="{FF2B5EF4-FFF2-40B4-BE49-F238E27FC236}">
                <a16:creationId xmlns:a16="http://schemas.microsoft.com/office/drawing/2014/main" id="{C9F4993E-E896-4F41-813D-6DFC511146D4}"/>
              </a:ext>
            </a:extLst>
          </p:cNvPr>
          <p:cNvSpPr txBox="1"/>
          <p:nvPr/>
        </p:nvSpPr>
        <p:spPr>
          <a:xfrm>
            <a:off x="7235608" y="1798796"/>
            <a:ext cx="3615226" cy="3416320"/>
          </a:xfrm>
          <a:prstGeom prst="rect">
            <a:avLst/>
          </a:prstGeom>
          <a:noFill/>
        </p:spPr>
        <p:txBody>
          <a:bodyPr wrap="square">
            <a:spAutoFit/>
          </a:bodyPr>
          <a:lstStyle/>
          <a:p>
            <a:r>
              <a:rPr lang="en-US" dirty="0"/>
              <a:t>Permanente Medical Group (Kaiser Permanente), Centers for Disease Control and Prevention (CDC), Emory University and the University of Arizona – asked adult patients about any exposure they had as a child to the following:</a:t>
            </a:r>
          </a:p>
        </p:txBody>
      </p:sp>
      <p:sp>
        <p:nvSpPr>
          <p:cNvPr id="7" name="TextBox 6">
            <a:extLst>
              <a:ext uri="{FF2B5EF4-FFF2-40B4-BE49-F238E27FC236}">
                <a16:creationId xmlns:a16="http://schemas.microsoft.com/office/drawing/2014/main" id="{3C103ED9-9A59-4BEB-821F-F58638C6196F}"/>
              </a:ext>
            </a:extLst>
          </p:cNvPr>
          <p:cNvSpPr txBox="1"/>
          <p:nvPr/>
        </p:nvSpPr>
        <p:spPr>
          <a:xfrm>
            <a:off x="1328463" y="3239737"/>
            <a:ext cx="4928716" cy="3046988"/>
          </a:xfrm>
          <a:prstGeom prst="rect">
            <a:avLst/>
          </a:prstGeom>
          <a:noFill/>
        </p:spPr>
        <p:txBody>
          <a:bodyPr wrap="square">
            <a:spAutoFit/>
          </a:bodyPr>
          <a:lstStyle/>
          <a:p>
            <a:r>
              <a:rPr lang="en-US" dirty="0"/>
              <a:t>An ACE score is a tally of different types of abuse, neglect, and other hallmarks of a rough childhood. According to the Adverse Childhood Experiences study, the rougher your childhood, the higher your score is likely to be and the higher your risk for later health problems. </a:t>
            </a:r>
          </a:p>
        </p:txBody>
      </p:sp>
    </p:spTree>
    <p:extLst>
      <p:ext uri="{BB962C8B-B14F-4D97-AF65-F5344CB8AC3E}">
        <p14:creationId xmlns:p14="http://schemas.microsoft.com/office/powerpoint/2010/main" val="23273249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FFBD369-6DD7-4AFF-986F-6EA9782F331E}"/>
              </a:ext>
            </a:extLst>
          </p:cNvPr>
          <p:cNvSpPr txBox="1"/>
          <p:nvPr/>
        </p:nvSpPr>
        <p:spPr>
          <a:xfrm>
            <a:off x="446315" y="967897"/>
            <a:ext cx="4713513" cy="4893647"/>
          </a:xfrm>
          <a:prstGeom prst="rect">
            <a:avLst/>
          </a:prstGeom>
          <a:noFill/>
        </p:spPr>
        <p:txBody>
          <a:bodyPr wrap="square">
            <a:spAutoFit/>
          </a:bodyPr>
          <a:lstStyle/>
          <a:p>
            <a:r>
              <a:rPr lang="en-US" dirty="0"/>
              <a:t>Recurrent physical abuse</a:t>
            </a:r>
          </a:p>
          <a:p>
            <a:r>
              <a:rPr lang="en-US" dirty="0"/>
              <a:t>Recurrent emotional abuse</a:t>
            </a:r>
          </a:p>
          <a:p>
            <a:r>
              <a:rPr lang="en-US" dirty="0"/>
              <a:t>Contact sexual abuse</a:t>
            </a:r>
          </a:p>
          <a:p>
            <a:r>
              <a:rPr lang="en-US" dirty="0"/>
              <a:t>Alcohol and/or drug abuser in the household</a:t>
            </a:r>
          </a:p>
          <a:p>
            <a:r>
              <a:rPr lang="en-US" dirty="0"/>
              <a:t>An incarcerated household member</a:t>
            </a:r>
          </a:p>
          <a:p>
            <a:r>
              <a:rPr lang="en-US" dirty="0"/>
              <a:t>Someone in the household who is chronically depressed, mentally ill, institutionalized or suicidal</a:t>
            </a:r>
          </a:p>
          <a:p>
            <a:r>
              <a:rPr lang="en-US" dirty="0"/>
              <a:t>Mother is treated violently</a:t>
            </a:r>
          </a:p>
          <a:p>
            <a:r>
              <a:rPr lang="en-US" dirty="0"/>
              <a:t>Parents are separated or divorced</a:t>
            </a:r>
          </a:p>
          <a:p>
            <a:r>
              <a:rPr lang="en-US" dirty="0"/>
              <a:t>Emotional neglect</a:t>
            </a:r>
          </a:p>
          <a:p>
            <a:r>
              <a:rPr lang="en-US" dirty="0"/>
              <a:t>Physical neglect</a:t>
            </a:r>
          </a:p>
        </p:txBody>
      </p:sp>
      <p:pic>
        <p:nvPicPr>
          <p:cNvPr id="6" name="Picture 5">
            <a:extLst>
              <a:ext uri="{FF2B5EF4-FFF2-40B4-BE49-F238E27FC236}">
                <a16:creationId xmlns:a16="http://schemas.microsoft.com/office/drawing/2014/main" id="{21747BD5-3566-4479-82DB-64E3AA5625D4}"/>
              </a:ext>
            </a:extLst>
          </p:cNvPr>
          <p:cNvPicPr>
            <a:picLocks noChangeAspect="1"/>
          </p:cNvPicPr>
          <p:nvPr/>
        </p:nvPicPr>
        <p:blipFill>
          <a:blip r:embed="rId2"/>
          <a:stretch>
            <a:fillRect/>
          </a:stretch>
        </p:blipFill>
        <p:spPr>
          <a:xfrm>
            <a:off x="5580640" y="1107796"/>
            <a:ext cx="5401524" cy="4029805"/>
          </a:xfrm>
          <a:prstGeom prst="rect">
            <a:avLst/>
          </a:prstGeom>
        </p:spPr>
      </p:pic>
    </p:spTree>
    <p:extLst>
      <p:ext uri="{BB962C8B-B14F-4D97-AF65-F5344CB8AC3E}">
        <p14:creationId xmlns:p14="http://schemas.microsoft.com/office/powerpoint/2010/main" val="38715983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Preventing Adverse Childhood Experiences (ACEs) Online Training Module 1 Lesson 2: Video 1 of 2">
            <a:hlinkClick r:id="" action="ppaction://media"/>
            <a:extLst>
              <a:ext uri="{FF2B5EF4-FFF2-40B4-BE49-F238E27FC236}">
                <a16:creationId xmlns:a16="http://schemas.microsoft.com/office/drawing/2014/main" id="{B9576540-5E8E-43EE-8A42-4B4D6398CF96}"/>
              </a:ext>
            </a:extLst>
          </p:cNvPr>
          <p:cNvPicPr>
            <a:picLocks noRot="1" noChangeAspect="1"/>
          </p:cNvPicPr>
          <p:nvPr>
            <a:videoFile r:link="rId1"/>
          </p:nvPr>
        </p:nvPicPr>
        <p:blipFill>
          <a:blip r:embed="rId3"/>
          <a:stretch>
            <a:fillRect/>
          </a:stretch>
        </p:blipFill>
        <p:spPr>
          <a:xfrm>
            <a:off x="1195754" y="955682"/>
            <a:ext cx="9053565" cy="5115264"/>
          </a:xfrm>
          <a:prstGeom prst="rect">
            <a:avLst/>
          </a:prstGeom>
        </p:spPr>
      </p:pic>
    </p:spTree>
    <p:extLst>
      <p:ext uri="{BB962C8B-B14F-4D97-AF65-F5344CB8AC3E}">
        <p14:creationId xmlns:p14="http://schemas.microsoft.com/office/powerpoint/2010/main" val="859741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64764FD-C2AC-4D17-A409-0D0A648DEBBB}"/>
              </a:ext>
            </a:extLst>
          </p:cNvPr>
          <p:cNvSpPr txBox="1"/>
          <p:nvPr/>
        </p:nvSpPr>
        <p:spPr>
          <a:xfrm>
            <a:off x="592852" y="1296237"/>
            <a:ext cx="9596175" cy="5078313"/>
          </a:xfrm>
          <a:prstGeom prst="rect">
            <a:avLst/>
          </a:prstGeom>
          <a:noFill/>
        </p:spPr>
        <p:txBody>
          <a:bodyPr wrap="square" rtlCol="0">
            <a:spAutoFit/>
          </a:bodyPr>
          <a:lstStyle/>
          <a:p>
            <a:r>
              <a:rPr lang="en-US" sz="2800" dirty="0"/>
              <a:t>The following are the 10 questions in the ACES study</a:t>
            </a:r>
          </a:p>
          <a:p>
            <a:endParaRPr lang="en-US" sz="2800" dirty="0"/>
          </a:p>
          <a:p>
            <a:r>
              <a:rPr lang="en-US" sz="2800" dirty="0"/>
              <a:t>Please read the following questions and add one point for each question that your answer is yes. </a:t>
            </a:r>
          </a:p>
          <a:p>
            <a:endParaRPr lang="en-US" sz="2800" dirty="0"/>
          </a:p>
          <a:p>
            <a:r>
              <a:rPr lang="en-US" sz="2800" dirty="0"/>
              <a:t>*Note that some questions have multiple components. </a:t>
            </a:r>
          </a:p>
          <a:p>
            <a:endParaRPr lang="en-US" sz="2800" dirty="0"/>
          </a:p>
          <a:p>
            <a:r>
              <a:rPr lang="en-US" sz="2800" dirty="0"/>
              <a:t>Your score is personal and you do not need to share it if you do not wish to</a:t>
            </a:r>
          </a:p>
          <a:p>
            <a:endParaRPr lang="en-US" dirty="0"/>
          </a:p>
          <a:p>
            <a:endParaRPr lang="en-US" dirty="0"/>
          </a:p>
          <a:p>
            <a:endParaRPr lang="en-US" dirty="0"/>
          </a:p>
        </p:txBody>
      </p:sp>
    </p:spTree>
    <p:extLst>
      <p:ext uri="{BB962C8B-B14F-4D97-AF65-F5344CB8AC3E}">
        <p14:creationId xmlns:p14="http://schemas.microsoft.com/office/powerpoint/2010/main" val="28052702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1FB05E4-A7F4-4C7A-8D87-480AE99437AD}"/>
              </a:ext>
            </a:extLst>
          </p:cNvPr>
          <p:cNvSpPr txBox="1"/>
          <p:nvPr/>
        </p:nvSpPr>
        <p:spPr>
          <a:xfrm>
            <a:off x="208891" y="608214"/>
            <a:ext cx="11746625" cy="1569660"/>
          </a:xfrm>
          <a:prstGeom prst="rect">
            <a:avLst/>
          </a:prstGeom>
          <a:noFill/>
          <a:ln>
            <a:solidFill>
              <a:schemeClr val="tx1"/>
            </a:solidFill>
          </a:ln>
        </p:spPr>
        <p:txBody>
          <a:bodyPr wrap="square">
            <a:spAutoFit/>
          </a:bodyPr>
          <a:lstStyle/>
          <a:p>
            <a:r>
              <a:rPr lang="en-US" dirty="0"/>
              <a:t>1. Before your 18th birthday, did a parent or other adult in the household often or very often…</a:t>
            </a:r>
          </a:p>
          <a:p>
            <a:r>
              <a:rPr lang="en-US" dirty="0"/>
              <a:t>swear at you, insult you, put you down, or humiliate you?</a:t>
            </a:r>
          </a:p>
          <a:p>
            <a:r>
              <a:rPr lang="en-US" dirty="0"/>
              <a:t>or</a:t>
            </a:r>
          </a:p>
          <a:p>
            <a:r>
              <a:rPr lang="en-US" dirty="0"/>
              <a:t>act in a way that made you afraid that you might be physically hurt?</a:t>
            </a:r>
          </a:p>
        </p:txBody>
      </p:sp>
      <p:sp>
        <p:nvSpPr>
          <p:cNvPr id="5" name="TextBox 4">
            <a:extLst>
              <a:ext uri="{FF2B5EF4-FFF2-40B4-BE49-F238E27FC236}">
                <a16:creationId xmlns:a16="http://schemas.microsoft.com/office/drawing/2014/main" id="{7CF83299-6239-447B-A835-57F88E4DE531}"/>
              </a:ext>
            </a:extLst>
          </p:cNvPr>
          <p:cNvSpPr txBox="1"/>
          <p:nvPr/>
        </p:nvSpPr>
        <p:spPr>
          <a:xfrm>
            <a:off x="207507" y="2443581"/>
            <a:ext cx="11646776" cy="1938992"/>
          </a:xfrm>
          <a:prstGeom prst="rect">
            <a:avLst/>
          </a:prstGeom>
          <a:noFill/>
          <a:ln w="3175">
            <a:solidFill>
              <a:schemeClr val="tx1"/>
            </a:solidFill>
          </a:ln>
        </p:spPr>
        <p:txBody>
          <a:bodyPr wrap="square">
            <a:spAutoFit/>
          </a:bodyPr>
          <a:lstStyle/>
          <a:p>
            <a:r>
              <a:rPr lang="en-US" dirty="0"/>
              <a:t>2. Before your 18th birthday, did a parent or other adult in the household often or very often…</a:t>
            </a:r>
          </a:p>
          <a:p>
            <a:r>
              <a:rPr lang="en-US" dirty="0"/>
              <a:t>push, grab, slap, or throw something at you?</a:t>
            </a:r>
          </a:p>
          <a:p>
            <a:r>
              <a:rPr lang="en-US" dirty="0"/>
              <a:t>or</a:t>
            </a:r>
          </a:p>
          <a:p>
            <a:r>
              <a:rPr lang="en-US" dirty="0"/>
              <a:t>ever hit you so hard that you had marks or were injured?</a:t>
            </a:r>
          </a:p>
        </p:txBody>
      </p:sp>
      <p:sp>
        <p:nvSpPr>
          <p:cNvPr id="7" name="TextBox 6">
            <a:extLst>
              <a:ext uri="{FF2B5EF4-FFF2-40B4-BE49-F238E27FC236}">
                <a16:creationId xmlns:a16="http://schemas.microsoft.com/office/drawing/2014/main" id="{89F65C7F-15E0-4D43-9DE9-4947876E8C1F}"/>
              </a:ext>
            </a:extLst>
          </p:cNvPr>
          <p:cNvSpPr txBox="1"/>
          <p:nvPr/>
        </p:nvSpPr>
        <p:spPr>
          <a:xfrm>
            <a:off x="228989" y="4624550"/>
            <a:ext cx="11347231" cy="1938992"/>
          </a:xfrm>
          <a:prstGeom prst="rect">
            <a:avLst/>
          </a:prstGeom>
          <a:noFill/>
          <a:ln>
            <a:solidFill>
              <a:schemeClr val="tx1"/>
            </a:solidFill>
          </a:ln>
        </p:spPr>
        <p:txBody>
          <a:bodyPr wrap="square">
            <a:spAutoFit/>
          </a:bodyPr>
          <a:lstStyle/>
          <a:p>
            <a:r>
              <a:rPr lang="en-US" dirty="0"/>
              <a:t>3. Before your 18th birthday, did an adult or person at least five years older than you ever…</a:t>
            </a:r>
          </a:p>
          <a:p>
            <a:r>
              <a:rPr lang="en-US" dirty="0"/>
              <a:t>touch or fondle you or have you touch their body in a sexual way?</a:t>
            </a:r>
          </a:p>
          <a:p>
            <a:r>
              <a:rPr lang="en-US" dirty="0"/>
              <a:t>or</a:t>
            </a:r>
          </a:p>
          <a:p>
            <a:r>
              <a:rPr lang="en-US" dirty="0"/>
              <a:t>attempt or actually have oral, anal, or vaginal intercourse with you?</a:t>
            </a:r>
          </a:p>
        </p:txBody>
      </p:sp>
    </p:spTree>
    <p:extLst>
      <p:ext uri="{BB962C8B-B14F-4D97-AF65-F5344CB8AC3E}">
        <p14:creationId xmlns:p14="http://schemas.microsoft.com/office/powerpoint/2010/main" val="28196949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AB4B3CD-8EF8-4B4A-99ED-6E313EEF4C94}"/>
              </a:ext>
            </a:extLst>
          </p:cNvPr>
          <p:cNvSpPr txBox="1"/>
          <p:nvPr/>
        </p:nvSpPr>
        <p:spPr>
          <a:xfrm>
            <a:off x="130064" y="687040"/>
            <a:ext cx="11441826" cy="1569660"/>
          </a:xfrm>
          <a:prstGeom prst="rect">
            <a:avLst/>
          </a:prstGeom>
          <a:noFill/>
          <a:ln w="3175">
            <a:solidFill>
              <a:schemeClr val="tx1"/>
            </a:solidFill>
          </a:ln>
        </p:spPr>
        <p:txBody>
          <a:bodyPr wrap="square">
            <a:spAutoFit/>
          </a:bodyPr>
          <a:lstStyle/>
          <a:p>
            <a:r>
              <a:rPr lang="en-US" dirty="0"/>
              <a:t>4. Before your eighteenth birthday, did you often or very often feel that…</a:t>
            </a:r>
          </a:p>
          <a:p>
            <a:r>
              <a:rPr lang="en-US" dirty="0"/>
              <a:t>no one in your family loved you or thought you were important or special?</a:t>
            </a:r>
          </a:p>
          <a:p>
            <a:r>
              <a:rPr lang="en-US" dirty="0"/>
              <a:t>or</a:t>
            </a:r>
          </a:p>
          <a:p>
            <a:r>
              <a:rPr lang="en-US" dirty="0"/>
              <a:t>your family didn’t look out for each other, feel close to each other, or support each other?</a:t>
            </a:r>
          </a:p>
        </p:txBody>
      </p:sp>
      <p:sp>
        <p:nvSpPr>
          <p:cNvPr id="7" name="TextBox 6">
            <a:extLst>
              <a:ext uri="{FF2B5EF4-FFF2-40B4-BE49-F238E27FC236}">
                <a16:creationId xmlns:a16="http://schemas.microsoft.com/office/drawing/2014/main" id="{01FB599E-F46F-4FCD-B6F4-86B3F2DAC492}"/>
              </a:ext>
            </a:extLst>
          </p:cNvPr>
          <p:cNvSpPr txBox="1"/>
          <p:nvPr/>
        </p:nvSpPr>
        <p:spPr>
          <a:xfrm>
            <a:off x="145829" y="2693781"/>
            <a:ext cx="11772902" cy="1938992"/>
          </a:xfrm>
          <a:prstGeom prst="rect">
            <a:avLst/>
          </a:prstGeom>
          <a:noFill/>
          <a:ln>
            <a:solidFill>
              <a:schemeClr val="tx1"/>
            </a:solidFill>
          </a:ln>
        </p:spPr>
        <p:txBody>
          <a:bodyPr wrap="square">
            <a:spAutoFit/>
          </a:bodyPr>
          <a:lstStyle/>
          <a:p>
            <a:r>
              <a:rPr lang="en-US" dirty="0"/>
              <a:t>5. Before your 18th birthday, did you often or very often feel that…</a:t>
            </a:r>
          </a:p>
          <a:p>
            <a:r>
              <a:rPr lang="en-US" dirty="0"/>
              <a:t>you didn’t have enough to eat, had to wear dirty clothes, and had no one to protect you?</a:t>
            </a:r>
          </a:p>
          <a:p>
            <a:r>
              <a:rPr lang="en-US" dirty="0"/>
              <a:t>or</a:t>
            </a:r>
          </a:p>
          <a:p>
            <a:r>
              <a:rPr lang="en-US" dirty="0"/>
              <a:t>your parents were too drunk or high to take care of you or take you to the doctor if you needed it?</a:t>
            </a:r>
          </a:p>
        </p:txBody>
      </p:sp>
      <p:sp>
        <p:nvSpPr>
          <p:cNvPr id="9" name="TextBox 8">
            <a:extLst>
              <a:ext uri="{FF2B5EF4-FFF2-40B4-BE49-F238E27FC236}">
                <a16:creationId xmlns:a16="http://schemas.microsoft.com/office/drawing/2014/main" id="{F3CD3513-635D-44CA-BDEE-406B54F29BB6}"/>
              </a:ext>
            </a:extLst>
          </p:cNvPr>
          <p:cNvSpPr txBox="1"/>
          <p:nvPr/>
        </p:nvSpPr>
        <p:spPr>
          <a:xfrm>
            <a:off x="193127" y="5177899"/>
            <a:ext cx="11678308" cy="830997"/>
          </a:xfrm>
          <a:prstGeom prst="rect">
            <a:avLst/>
          </a:prstGeom>
          <a:noFill/>
          <a:ln>
            <a:solidFill>
              <a:schemeClr val="tx1"/>
            </a:solidFill>
          </a:ln>
        </p:spPr>
        <p:txBody>
          <a:bodyPr wrap="square">
            <a:spAutoFit/>
          </a:bodyPr>
          <a:lstStyle/>
          <a:p>
            <a:r>
              <a:rPr lang="en-US" dirty="0"/>
              <a:t>6. Before your 18th birthday, was a biological parent ever lost to you through divorce, abandonment, or other reason?</a:t>
            </a:r>
          </a:p>
        </p:txBody>
      </p:sp>
    </p:spTree>
    <p:extLst>
      <p:ext uri="{BB962C8B-B14F-4D97-AF65-F5344CB8AC3E}">
        <p14:creationId xmlns:p14="http://schemas.microsoft.com/office/powerpoint/2010/main" val="2011161311"/>
      </p:ext>
    </p:extLst>
  </p:cSld>
  <p:clrMapOvr>
    <a:masterClrMapping/>
  </p:clrMapOvr>
</p:sld>
</file>

<file path=ppt/theme/theme1.xml><?xml version="1.0" encoding="utf-8"?>
<a:theme xmlns:a="http://schemas.openxmlformats.org/drawingml/2006/main" name="AFT">
  <a:themeElements>
    <a:clrScheme name="Default Design 1">
      <a:dk1>
        <a:srgbClr val="000000"/>
      </a:dk1>
      <a:lt1>
        <a:srgbClr val="FFFFFF"/>
      </a:lt1>
      <a:dk2>
        <a:srgbClr val="0047BA"/>
      </a:dk2>
      <a:lt2>
        <a:srgbClr val="808080"/>
      </a:lt2>
      <a:accent1>
        <a:srgbClr val="9EB0C9"/>
      </a:accent1>
      <a:accent2>
        <a:srgbClr val="002B5E"/>
      </a:accent2>
      <a:accent3>
        <a:srgbClr val="FFFFFF"/>
      </a:accent3>
      <a:accent4>
        <a:srgbClr val="000000"/>
      </a:accent4>
      <a:accent5>
        <a:srgbClr val="CCD4E1"/>
      </a:accent5>
      <a:accent6>
        <a:srgbClr val="002654"/>
      </a:accent6>
      <a:hlink>
        <a:srgbClr val="0047BA"/>
      </a:hlink>
      <a:folHlink>
        <a:srgbClr val="73B5E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Default Design 1">
        <a:dk1>
          <a:srgbClr val="000000"/>
        </a:dk1>
        <a:lt1>
          <a:srgbClr val="FFFFFF"/>
        </a:lt1>
        <a:dk2>
          <a:srgbClr val="0047BA"/>
        </a:dk2>
        <a:lt2>
          <a:srgbClr val="808080"/>
        </a:lt2>
        <a:accent1>
          <a:srgbClr val="9EB0C9"/>
        </a:accent1>
        <a:accent2>
          <a:srgbClr val="002B5E"/>
        </a:accent2>
        <a:accent3>
          <a:srgbClr val="FFFFFF"/>
        </a:accent3>
        <a:accent4>
          <a:srgbClr val="000000"/>
        </a:accent4>
        <a:accent5>
          <a:srgbClr val="CCD4E1"/>
        </a:accent5>
        <a:accent6>
          <a:srgbClr val="002654"/>
        </a:accent6>
        <a:hlink>
          <a:srgbClr val="0047BA"/>
        </a:hlink>
        <a:folHlink>
          <a:srgbClr val="73B5E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1A75CF"/>
        </a:dk2>
        <a:lt2>
          <a:srgbClr val="808080"/>
        </a:lt2>
        <a:accent1>
          <a:srgbClr val="B0BFBF"/>
        </a:accent1>
        <a:accent2>
          <a:srgbClr val="003896"/>
        </a:accent2>
        <a:accent3>
          <a:srgbClr val="FFFFFF"/>
        </a:accent3>
        <a:accent4>
          <a:srgbClr val="000000"/>
        </a:accent4>
        <a:accent5>
          <a:srgbClr val="D4DCDC"/>
        </a:accent5>
        <a:accent6>
          <a:srgbClr val="003287"/>
        </a:accent6>
        <a:hlink>
          <a:srgbClr val="1A75CF"/>
        </a:hlink>
        <a:folHlink>
          <a:srgbClr val="78B3E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4F8C0D"/>
        </a:dk2>
        <a:lt2>
          <a:srgbClr val="808080"/>
        </a:lt2>
        <a:accent1>
          <a:srgbClr val="B3C98C"/>
        </a:accent1>
        <a:accent2>
          <a:srgbClr val="4A611C"/>
        </a:accent2>
        <a:accent3>
          <a:srgbClr val="FFFFFF"/>
        </a:accent3>
        <a:accent4>
          <a:srgbClr val="000000"/>
        </a:accent4>
        <a:accent5>
          <a:srgbClr val="D6E1C5"/>
        </a:accent5>
        <a:accent6>
          <a:srgbClr val="425718"/>
        </a:accent6>
        <a:hlink>
          <a:srgbClr val="4F8C0D"/>
        </a:hlink>
        <a:folHlink>
          <a:srgbClr val="4A611C"/>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6B8FB5"/>
        </a:dk2>
        <a:lt2>
          <a:srgbClr val="808080"/>
        </a:lt2>
        <a:accent1>
          <a:srgbClr val="CFE89C"/>
        </a:accent1>
        <a:accent2>
          <a:srgbClr val="ABBADE"/>
        </a:accent2>
        <a:accent3>
          <a:srgbClr val="FFFFFF"/>
        </a:accent3>
        <a:accent4>
          <a:srgbClr val="000000"/>
        </a:accent4>
        <a:accent5>
          <a:srgbClr val="E4F2CB"/>
        </a:accent5>
        <a:accent6>
          <a:srgbClr val="9BA8C9"/>
        </a:accent6>
        <a:hlink>
          <a:srgbClr val="6B8FB5"/>
        </a:hlink>
        <a:folHlink>
          <a:srgbClr val="0047B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9EBA"/>
        </a:dk2>
        <a:lt2>
          <a:srgbClr val="808080"/>
        </a:lt2>
        <a:accent1>
          <a:srgbClr val="E0D478"/>
        </a:accent1>
        <a:accent2>
          <a:srgbClr val="8CCCD9"/>
        </a:accent2>
        <a:accent3>
          <a:srgbClr val="FFFFFF"/>
        </a:accent3>
        <a:accent4>
          <a:srgbClr val="000000"/>
        </a:accent4>
        <a:accent5>
          <a:srgbClr val="EDE6BE"/>
        </a:accent5>
        <a:accent6>
          <a:srgbClr val="7EB9C4"/>
        </a:accent6>
        <a:hlink>
          <a:srgbClr val="009EBA"/>
        </a:hlink>
        <a:folHlink>
          <a:srgbClr val="0047BA"/>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BA122B"/>
        </a:dk2>
        <a:lt2>
          <a:srgbClr val="808080"/>
        </a:lt2>
        <a:accent1>
          <a:srgbClr val="C2C4A3"/>
        </a:accent1>
        <a:accent2>
          <a:srgbClr val="87212E"/>
        </a:accent2>
        <a:accent3>
          <a:srgbClr val="FFFFFF"/>
        </a:accent3>
        <a:accent4>
          <a:srgbClr val="000000"/>
        </a:accent4>
        <a:accent5>
          <a:srgbClr val="DDDECE"/>
        </a:accent5>
        <a:accent6>
          <a:srgbClr val="7A1D29"/>
        </a:accent6>
        <a:hlink>
          <a:srgbClr val="BA122B"/>
        </a:hlink>
        <a:folHlink>
          <a:srgbClr val="87212E"/>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AFT" id="{9CFFA13A-D8C2-450B-9F02-FC425709B517}" vid="{3A27102F-FA78-48BD-AA5F-A5C3BCD5459F}"/>
    </a:ext>
  </a:extLst>
</a:theme>
</file>

<file path=docProps/app.xml><?xml version="1.0" encoding="utf-8"?>
<Properties xmlns="http://schemas.openxmlformats.org/officeDocument/2006/extended-properties" xmlns:vt="http://schemas.openxmlformats.org/officeDocument/2006/docPropsVTypes">
  <Template>AFT</Template>
  <TotalTime>229</TotalTime>
  <Words>1639</Words>
  <Application>Microsoft Office PowerPoint</Application>
  <PresentationFormat>Widescreen</PresentationFormat>
  <Paragraphs>87</Paragraphs>
  <Slides>27</Slides>
  <Notes>0</Notes>
  <HiddenSlides>0</HiddenSlides>
  <MMClips>6</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Open Sans</vt:lpstr>
      <vt:lpstr>Times</vt:lpstr>
      <vt:lpstr>Verdana</vt:lpstr>
      <vt:lpstr>Wingdings</vt:lpstr>
      <vt:lpstr>AFT</vt:lpstr>
      <vt:lpstr>ACEs  Adverse Childhood Experiences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ACEs  Adverse Childhood Experiences</dc:title>
  <dc:creator>Catherine Mastronardi</dc:creator>
  <cp:lastModifiedBy>Catherine Mastronardi</cp:lastModifiedBy>
  <cp:revision>26</cp:revision>
  <dcterms:created xsi:type="dcterms:W3CDTF">2021-06-01T14:20:47Z</dcterms:created>
  <dcterms:modified xsi:type="dcterms:W3CDTF">2021-06-30T14:55:07Z</dcterms:modified>
</cp:coreProperties>
</file>