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1" r:id="rId1"/>
  </p:sldMasterIdLst>
  <p:notesMasterIdLst>
    <p:notesMasterId r:id="rId47"/>
  </p:notesMasterIdLst>
  <p:handoutMasterIdLst>
    <p:handoutMasterId r:id="rId48"/>
  </p:handoutMasterIdLst>
  <p:sldIdLst>
    <p:sldId id="971" r:id="rId2"/>
    <p:sldId id="972" r:id="rId3"/>
    <p:sldId id="921" r:id="rId4"/>
    <p:sldId id="973" r:id="rId5"/>
    <p:sldId id="911" r:id="rId6"/>
    <p:sldId id="915" r:id="rId7"/>
    <p:sldId id="912" r:id="rId8"/>
    <p:sldId id="933" r:id="rId9"/>
    <p:sldId id="966" r:id="rId10"/>
    <p:sldId id="962" r:id="rId11"/>
    <p:sldId id="957" r:id="rId12"/>
    <p:sldId id="958" r:id="rId13"/>
    <p:sldId id="959" r:id="rId14"/>
    <p:sldId id="961" r:id="rId15"/>
    <p:sldId id="977" r:id="rId16"/>
    <p:sldId id="963" r:id="rId17"/>
    <p:sldId id="964" r:id="rId18"/>
    <p:sldId id="965" r:id="rId19"/>
    <p:sldId id="980" r:id="rId20"/>
    <p:sldId id="978" r:id="rId21"/>
    <p:sldId id="981" r:id="rId22"/>
    <p:sldId id="960" r:id="rId23"/>
    <p:sldId id="913" r:id="rId24"/>
    <p:sldId id="956" r:id="rId25"/>
    <p:sldId id="919" r:id="rId26"/>
    <p:sldId id="926" r:id="rId27"/>
    <p:sldId id="967" r:id="rId28"/>
    <p:sldId id="969" r:id="rId29"/>
    <p:sldId id="968" r:id="rId30"/>
    <p:sldId id="954" r:id="rId31"/>
    <p:sldId id="974" r:id="rId32"/>
    <p:sldId id="970" r:id="rId33"/>
    <p:sldId id="976" r:id="rId34"/>
    <p:sldId id="925" r:id="rId35"/>
    <p:sldId id="928" r:id="rId36"/>
    <p:sldId id="946" r:id="rId37"/>
    <p:sldId id="927" r:id="rId38"/>
    <p:sldId id="945" r:id="rId39"/>
    <p:sldId id="975" r:id="rId40"/>
    <p:sldId id="931" r:id="rId41"/>
    <p:sldId id="948" r:id="rId42"/>
    <p:sldId id="947" r:id="rId43"/>
    <p:sldId id="951" r:id="rId44"/>
    <p:sldId id="952" r:id="rId45"/>
    <p:sldId id="953" r:id="rId46"/>
  </p:sldIdLst>
  <p:sldSz cx="12192000" cy="6858000"/>
  <p:notesSz cx="9313863"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93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lly London" initials="SL" lastIdx="44" clrIdx="0"/>
  <p:cmAuthor id="1" name="Priscilla Rodriguez" initials="PR" lastIdx="2" clrIdx="1">
    <p:extLst/>
  </p:cmAuthor>
  <p:cmAuthor id="2" name="Debbie Halpern" initials="" lastIdx="0" clrIdx="2"/>
  <p:cmAuthor id="3" name="Suzanne" initials="S" lastIdx="4" clrIdx="3"/>
  <p:cmAuthor id="4" name="Admin" initials="A" lastIdx="2" clrIdx="4"/>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BA"/>
    <a:srgbClr val="298FC2"/>
    <a:srgbClr val="696969"/>
    <a:srgbClr val="426DA9"/>
    <a:srgbClr val="6F5091"/>
    <a:srgbClr val="BCBDC0"/>
    <a:srgbClr val="7A4183"/>
    <a:srgbClr val="F4F2F1"/>
    <a:srgbClr val="7A4179"/>
    <a:srgbClr val="00B4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93" autoAdjust="0"/>
  </p:normalViewPr>
  <p:slideViewPr>
    <p:cSldViewPr snapToGrid="0">
      <p:cViewPr varScale="1">
        <p:scale>
          <a:sx n="83" d="100"/>
          <a:sy n="83" d="100"/>
        </p:scale>
        <p:origin x="828" y="9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p:scale>
          <a:sx n="1" d="2"/>
          <a:sy n="1" d="2"/>
        </p:scale>
        <p:origin x="0" y="0"/>
      </p:cViewPr>
      <p:guideLst>
        <p:guide orient="horz" pos="2160"/>
        <p:guide pos="293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4036426" cy="343016"/>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sz="quarter" idx="1"/>
          </p:nvPr>
        </p:nvSpPr>
        <p:spPr>
          <a:xfrm>
            <a:off x="5275349" y="2"/>
            <a:ext cx="4036426" cy="343016"/>
          </a:xfrm>
          <a:prstGeom prst="rect">
            <a:avLst/>
          </a:prstGeom>
        </p:spPr>
        <p:txBody>
          <a:bodyPr vert="horz" lIns="90690" tIns="45345" rIns="90690" bIns="45345" rtlCol="0"/>
          <a:lstStyle>
            <a:lvl1pPr algn="r">
              <a:defRPr sz="1200"/>
            </a:lvl1pPr>
          </a:lstStyle>
          <a:p>
            <a:fld id="{A7A1E83E-1377-4C5B-A841-59F8A1156443}" type="datetimeFigureOut">
              <a:rPr lang="en-US" smtClean="0"/>
              <a:pPr/>
              <a:t>4/22/2019</a:t>
            </a:fld>
            <a:endParaRPr lang="en-US"/>
          </a:p>
        </p:txBody>
      </p:sp>
      <p:sp>
        <p:nvSpPr>
          <p:cNvPr id="4" name="Footer Placeholder 3"/>
          <p:cNvSpPr>
            <a:spLocks noGrp="1"/>
          </p:cNvSpPr>
          <p:nvPr>
            <p:ph type="ftr" sz="quarter" idx="2"/>
          </p:nvPr>
        </p:nvSpPr>
        <p:spPr>
          <a:xfrm>
            <a:off x="1" y="6513822"/>
            <a:ext cx="4036426" cy="343016"/>
          </a:xfrm>
          <a:prstGeom prst="rect">
            <a:avLst/>
          </a:prstGeom>
        </p:spPr>
        <p:txBody>
          <a:bodyPr vert="horz" lIns="90690" tIns="45345" rIns="90690" bIns="45345" rtlCol="0" anchor="b"/>
          <a:lstStyle>
            <a:lvl1pPr algn="l">
              <a:defRPr sz="1200"/>
            </a:lvl1pPr>
          </a:lstStyle>
          <a:p>
            <a:endParaRPr lang="en-US"/>
          </a:p>
        </p:txBody>
      </p:sp>
      <p:sp>
        <p:nvSpPr>
          <p:cNvPr id="5" name="Slide Number Placeholder 4"/>
          <p:cNvSpPr>
            <a:spLocks noGrp="1"/>
          </p:cNvSpPr>
          <p:nvPr>
            <p:ph type="sldNum" sz="quarter" idx="3"/>
          </p:nvPr>
        </p:nvSpPr>
        <p:spPr>
          <a:xfrm>
            <a:off x="5275349" y="6513822"/>
            <a:ext cx="4036426" cy="343016"/>
          </a:xfrm>
          <a:prstGeom prst="rect">
            <a:avLst/>
          </a:prstGeom>
        </p:spPr>
        <p:txBody>
          <a:bodyPr vert="horz" lIns="90690" tIns="45345" rIns="90690" bIns="45345" rtlCol="0" anchor="b"/>
          <a:lstStyle>
            <a:lvl1pPr algn="r">
              <a:defRPr sz="1200"/>
            </a:lvl1pPr>
          </a:lstStyle>
          <a:p>
            <a:fld id="{2DEF31C6-A13F-48C6-8B6E-A63E20B9F50E}" type="slidenum">
              <a:rPr lang="en-US" smtClean="0"/>
              <a:pPr/>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36007" cy="34290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5275703" y="0"/>
            <a:ext cx="4036007" cy="342900"/>
          </a:xfrm>
          <a:prstGeom prst="rect">
            <a:avLst/>
          </a:prstGeom>
        </p:spPr>
        <p:txBody>
          <a:bodyPr vert="horz" lIns="93166" tIns="46583" rIns="93166" bIns="46583" rtlCol="0"/>
          <a:lstStyle>
            <a:lvl1pPr algn="r">
              <a:defRPr sz="1200"/>
            </a:lvl1pPr>
          </a:lstStyle>
          <a:p>
            <a:fld id="{9EBAC0D5-E83A-4734-872E-900B464C8198}" type="datetimeFigureOut">
              <a:rPr lang="en-US" smtClean="0"/>
              <a:pPr/>
              <a:t>4/22/2019</a:t>
            </a:fld>
            <a:endParaRPr lang="en-US"/>
          </a:p>
        </p:txBody>
      </p:sp>
      <p:sp>
        <p:nvSpPr>
          <p:cNvPr id="4" name="Slide Image Placeholder 3"/>
          <p:cNvSpPr>
            <a:spLocks noGrp="1" noRot="1" noChangeAspect="1"/>
          </p:cNvSpPr>
          <p:nvPr>
            <p:ph type="sldImg" idx="2"/>
          </p:nvPr>
        </p:nvSpPr>
        <p:spPr>
          <a:xfrm>
            <a:off x="2371725" y="514350"/>
            <a:ext cx="4570413" cy="2571750"/>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931387" y="3257550"/>
            <a:ext cx="7451090" cy="3086100"/>
          </a:xfrm>
          <a:prstGeom prst="rect">
            <a:avLst/>
          </a:prstGeom>
        </p:spPr>
        <p:txBody>
          <a:bodyPr vert="horz" lIns="93166" tIns="46583" rIns="93166"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6513909"/>
            <a:ext cx="4036007" cy="342900"/>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5275703" y="6513909"/>
            <a:ext cx="4036007" cy="342900"/>
          </a:xfrm>
          <a:prstGeom prst="rect">
            <a:avLst/>
          </a:prstGeom>
        </p:spPr>
        <p:txBody>
          <a:bodyPr vert="horz" lIns="93166" tIns="46583" rIns="93166" bIns="46583" rtlCol="0" anchor="b"/>
          <a:lstStyle>
            <a:lvl1pPr algn="r">
              <a:defRPr sz="1200"/>
            </a:lvl1pPr>
          </a:lstStyle>
          <a:p>
            <a:fld id="{CAD98C3F-40BF-47C2-9ED1-BAB5260932D6}"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DpdqQpjdhT4"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youtube.com/watch?v=EYIGzqE5IMc"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understood.org/en/school-learning/special-services/special-education-basics/understanding-special-educatio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understood.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understood.org/en/friends-feelings/managing-feelings/anger-frustration"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s://www.understood.org/en/friends-feelings/managing-feelings/loneliness-sadness-isolation" TargetMode="External"/><Relationship Id="rId4" Type="http://schemas.openxmlformats.org/officeDocument/2006/relationships/hyperlink" Target="https://www.understood.org/en/friends-feelings/managing-feelings/stress-anxiety"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understood.org/en/friends-feelings/empowering-your-child/self-awareness"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www.understood.org/en/friends-feelings/managing-feelings/loneliness-sadness-isolation" TargetMode="External"/><Relationship Id="rId5" Type="http://schemas.openxmlformats.org/officeDocument/2006/relationships/hyperlink" Target="https://www.understood.org/en/friends-feelings/managing-feelings/stress-anxiety" TargetMode="External"/><Relationship Id="rId4" Type="http://schemas.openxmlformats.org/officeDocument/2006/relationships/hyperlink" Target="https://www.understood.org/en/friends-feelings/managing-feelings/anger-frustratio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1725" y="514350"/>
            <a:ext cx="4570413" cy="2571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itchFamily="34" charset="-128"/>
              </a:rPr>
              <a:t> </a:t>
            </a:r>
          </a:p>
        </p:txBody>
      </p:sp>
      <p:sp>
        <p:nvSpPr>
          <p:cNvPr id="4" name="Slide Number Placeholder 3"/>
          <p:cNvSpPr>
            <a:spLocks noGrp="1"/>
          </p:cNvSpPr>
          <p:nvPr>
            <p:ph type="sldNum" sz="quarter" idx="10"/>
          </p:nvPr>
        </p:nvSpPr>
        <p:spPr/>
        <p:txBody>
          <a:bodyPr/>
          <a:lstStyle/>
          <a:p>
            <a:fld id="{AF90E4FA-4E10-446B-9895-FE2FE0D6953C}" type="slidenum">
              <a:rPr lang="en-US" smtClean="0"/>
              <a:t>1</a:t>
            </a:fld>
            <a:endParaRPr lang="en-US"/>
          </a:p>
        </p:txBody>
      </p:sp>
    </p:spTree>
    <p:extLst>
      <p:ext uri="{BB962C8B-B14F-4D97-AF65-F5344CB8AC3E}">
        <p14:creationId xmlns:p14="http://schemas.microsoft.com/office/powerpoint/2010/main" val="2325553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D98C3F-40BF-47C2-9ED1-BAB5260932D6}" type="slidenum">
              <a:rPr lang="en-US" smtClean="0"/>
              <a:pPr/>
              <a:t>12</a:t>
            </a:fld>
            <a:endParaRPr lang="en-US"/>
          </a:p>
        </p:txBody>
      </p:sp>
    </p:spTree>
    <p:extLst>
      <p:ext uri="{BB962C8B-B14F-4D97-AF65-F5344CB8AC3E}">
        <p14:creationId xmlns:p14="http://schemas.microsoft.com/office/powerpoint/2010/main" val="3012499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075">
              <a:buFont typeface="Arial" panose="020B0604020202020204" pitchFamily="34" charset="0"/>
              <a:buChar char="•"/>
            </a:pPr>
            <a:r>
              <a:rPr lang="en-US" sz="1200" dirty="0">
                <a:latin typeface="Maiandra GD" panose="020E0502030308020204" pitchFamily="34" charset="0"/>
                <a:cs typeface="Circular Std Book" panose="020B0604020101020102" pitchFamily="34" charset="0"/>
              </a:rPr>
              <a:t>Dyscalculia is sometimes called a “mathematics learning disability.” You may even hear it referred to as “math dyslexia.” </a:t>
            </a:r>
          </a:p>
          <a:p>
            <a:pPr marL="346075">
              <a:buFont typeface="Arial" panose="020B0604020202020204" pitchFamily="34" charset="0"/>
              <a:buChar char="•"/>
            </a:pPr>
            <a:endParaRPr lang="en-US" sz="1200" dirty="0">
              <a:latin typeface="Maiandra GD" panose="020E0502030308020204" pitchFamily="34" charset="0"/>
              <a:cs typeface="Circular Std Book" panose="020B0604020101020102" pitchFamily="34" charset="0"/>
            </a:endParaRPr>
          </a:p>
          <a:p>
            <a:pPr marL="346075">
              <a:buFont typeface="Arial" panose="020B0604020202020204" pitchFamily="34" charset="0"/>
              <a:buChar char="•"/>
            </a:pPr>
            <a:r>
              <a:rPr lang="en-US" sz="1200" dirty="0">
                <a:latin typeface="Maiandra GD" panose="020E0502030308020204" pitchFamily="34" charset="0"/>
                <a:cs typeface="Circular Std Book" panose="020B0604020101020102" pitchFamily="34" charset="0"/>
              </a:rPr>
              <a:t>Dyscalculia causes ongoing trouble understanding and working with numbers and math concepts from 1:1 correspondence to concepts like </a:t>
            </a:r>
            <a:r>
              <a:rPr lang="en-US" sz="1200" i="1" dirty="0">
                <a:latin typeface="Maiandra GD" panose="020E0502030308020204" pitchFamily="34" charset="0"/>
                <a:cs typeface="Circular Std Book" panose="020B0604020101020102" pitchFamily="34" charset="0"/>
              </a:rPr>
              <a:t>more</a:t>
            </a:r>
            <a:r>
              <a:rPr lang="en-US" sz="1200" dirty="0">
                <a:latin typeface="Maiandra GD" panose="020E0502030308020204" pitchFamily="34" charset="0"/>
                <a:cs typeface="Circular Std Book" panose="020B0604020101020102" pitchFamily="34" charset="0"/>
              </a:rPr>
              <a:t> and </a:t>
            </a:r>
            <a:r>
              <a:rPr lang="en-US" sz="1200" i="1" dirty="0">
                <a:latin typeface="Maiandra GD" panose="020E0502030308020204" pitchFamily="34" charset="0"/>
                <a:cs typeface="Circular Std Book" panose="020B0604020101020102" pitchFamily="34" charset="0"/>
              </a:rPr>
              <a:t>less</a:t>
            </a:r>
            <a:r>
              <a:rPr lang="en-US" sz="1200" dirty="0">
                <a:latin typeface="Maiandra GD" panose="020E0502030308020204" pitchFamily="34" charset="0"/>
                <a:cs typeface="Circular Std Book" panose="020B0604020101020102" pitchFamily="34" charset="0"/>
              </a:rPr>
              <a:t>. But dyscalculia can be missed in the early years because kids learn many basic math skills through memorization.  </a:t>
            </a:r>
          </a:p>
          <a:p>
            <a:pPr marL="346075">
              <a:buFont typeface="Arial" panose="020B0604020202020204" pitchFamily="34" charset="0"/>
              <a:buChar char="•"/>
            </a:pPr>
            <a:endParaRPr lang="en-US" sz="1200" dirty="0">
              <a:latin typeface="Maiandra GD" panose="020E0502030308020204" pitchFamily="34" charset="0"/>
              <a:cs typeface="Circular Std Book" panose="020B0604020101020102" pitchFamily="34" charset="0"/>
            </a:endParaRPr>
          </a:p>
          <a:p>
            <a:pPr marL="346075">
              <a:buFont typeface="Arial" panose="020B0604020202020204" pitchFamily="34" charset="0"/>
              <a:buChar char="•"/>
            </a:pPr>
            <a:r>
              <a:rPr lang="en-US" sz="1200" dirty="0">
                <a:latin typeface="Maiandra GD" panose="020E0502030308020204" pitchFamily="34" charset="0"/>
                <a:cs typeface="Circular Std Book" panose="020B0604020101020102" pitchFamily="34" charset="0"/>
              </a:rPr>
              <a:t>Although many kids (and adults) have anxiety about math, dyscalculia is not the same thing as math anxiety. Researchers know less about dyscalculia than they do about other learning issues. But they’re looking more at the causes of dyscalculia and ways to help.</a:t>
            </a:r>
          </a:p>
          <a:p>
            <a:pPr marL="346075">
              <a:buFont typeface="Arial" panose="020B0604020202020204" pitchFamily="34" charset="0"/>
              <a:buChar char="•"/>
            </a:pPr>
            <a:endParaRPr lang="en-US" sz="1200" dirty="0">
              <a:latin typeface="Circular Std Book" panose="020B0604020101020102" pitchFamily="34" charset="0"/>
              <a:cs typeface="Circular Std Book" panose="020B0604020101020102" pitchFamily="34" charset="0"/>
            </a:endParaRPr>
          </a:p>
          <a:p>
            <a:pPr marL="346075">
              <a:buFont typeface="Arial" panose="020B0604020202020204" pitchFamily="34" charset="0"/>
              <a:buChar char="•"/>
            </a:pPr>
            <a:r>
              <a:rPr lang="en-US" sz="1200" dirty="0">
                <a:latin typeface="Circular Std Book" panose="020B0604020101020102" pitchFamily="34" charset="0"/>
                <a:cs typeface="Circular Std Book" panose="020B0604020101020102" pitchFamily="34" charset="0"/>
                <a:hlinkClick r:id="rId3"/>
              </a:rPr>
              <a:t>Dyscalculia</a:t>
            </a:r>
            <a:r>
              <a:rPr lang="en-US" sz="1200" dirty="0">
                <a:latin typeface="Circular Std Book" panose="020B0604020101020102" pitchFamily="34" charset="0"/>
                <a:cs typeface="Circular Std Book" panose="020B0604020101020102" pitchFamily="34" charset="0"/>
              </a:rPr>
              <a:t>                                   </a:t>
            </a:r>
            <a:r>
              <a:rPr lang="en-US" sz="1200" dirty="0" err="1">
                <a:latin typeface="Circular Std Book" panose="020B0604020101020102" pitchFamily="34" charset="0"/>
                <a:cs typeface="Circular Std Book" panose="020B0604020101020102" pitchFamily="34" charset="0"/>
                <a:hlinkClick r:id="rId4"/>
              </a:rPr>
              <a:t>Dyscalculia</a:t>
            </a:r>
            <a:r>
              <a:rPr lang="en-US" sz="1200" dirty="0">
                <a:latin typeface="Circular Std Book" panose="020B0604020101020102" pitchFamily="34" charset="0"/>
                <a:cs typeface="Circular Std Book" panose="020B0604020101020102" pitchFamily="34" charset="0"/>
                <a:hlinkClick r:id="rId4"/>
              </a:rPr>
              <a:t> 2</a:t>
            </a:r>
            <a:endParaRPr lang="en-US" sz="1200" dirty="0">
              <a:latin typeface="Circular Std Book" panose="020B0604020101020102" pitchFamily="34" charset="0"/>
              <a:cs typeface="Circular Std Book" panose="020B0604020101020102" pitchFamily="34" charset="0"/>
            </a:endParaRPr>
          </a:p>
          <a:p>
            <a:endParaRPr lang="en-US" dirty="0"/>
          </a:p>
        </p:txBody>
      </p:sp>
      <p:sp>
        <p:nvSpPr>
          <p:cNvPr id="4" name="Slide Number Placeholder 3"/>
          <p:cNvSpPr>
            <a:spLocks noGrp="1"/>
          </p:cNvSpPr>
          <p:nvPr>
            <p:ph type="sldNum" sz="quarter" idx="10"/>
          </p:nvPr>
        </p:nvSpPr>
        <p:spPr/>
        <p:txBody>
          <a:bodyPr/>
          <a:lstStyle/>
          <a:p>
            <a:fld id="{CAD98C3F-40BF-47C2-9ED1-BAB5260932D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362001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D98C3F-40BF-47C2-9ED1-BAB5260932D6}" type="slidenum">
              <a:rPr lang="en-US" smtClean="0"/>
              <a:pPr/>
              <a:t>14</a:t>
            </a:fld>
            <a:endParaRPr lang="en-US"/>
          </a:p>
        </p:txBody>
      </p:sp>
    </p:spTree>
    <p:extLst>
      <p:ext uri="{BB962C8B-B14F-4D97-AF65-F5344CB8AC3E}">
        <p14:creationId xmlns:p14="http://schemas.microsoft.com/office/powerpoint/2010/main" val="4268961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Since executive function develops over time, a child may struggle in different ways at different ages.</a:t>
            </a:r>
            <a:endParaRPr lang="en-US" dirty="0"/>
          </a:p>
        </p:txBody>
      </p:sp>
      <p:sp>
        <p:nvSpPr>
          <p:cNvPr id="4" name="Slide Number Placeholder 3"/>
          <p:cNvSpPr>
            <a:spLocks noGrp="1"/>
          </p:cNvSpPr>
          <p:nvPr>
            <p:ph type="sldNum" sz="quarter" idx="10"/>
          </p:nvPr>
        </p:nvSpPr>
        <p:spPr/>
        <p:txBody>
          <a:bodyPr/>
          <a:lstStyle/>
          <a:p>
            <a:fld id="{CAD98C3F-40BF-47C2-9ED1-BAB5260932D6}"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895343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0" fontAlgn="base" latinLnBrk="0" hangingPunct="0">
              <a:lnSpc>
                <a:spcPct val="100000"/>
              </a:lnSpc>
              <a:spcBef>
                <a:spcPct val="20000"/>
              </a:spcBef>
              <a:spcAft>
                <a:spcPct val="0"/>
              </a:spcAft>
              <a:buClr>
                <a:srgbClr val="002B5E"/>
              </a:buClr>
              <a:buSzTx/>
              <a:buFontTx/>
              <a:buChar char="•"/>
              <a:tabLst/>
              <a:defRPr/>
            </a:pPr>
            <a:r>
              <a:rPr kumimoji="0" lang="en-US" sz="2800" b="0" i="0" u="none" strike="noStrike" kern="0" cap="none" spc="0" normalizeH="0" baseline="0" noProof="0" dirty="0">
                <a:ln>
                  <a:noFill/>
                </a:ln>
                <a:solidFill>
                  <a:srgbClr val="000000"/>
                </a:solidFill>
                <a:effectLst/>
                <a:uLnTx/>
                <a:uFillTx/>
                <a:latin typeface="Verdana"/>
                <a:ea typeface="+mn-ea"/>
                <a:cs typeface="+mn-cs"/>
              </a:rPr>
              <a:t>A person with dyspraxia finds it difficult to plan what to do, and how to do it.</a:t>
            </a:r>
          </a:p>
          <a:p>
            <a:endParaRPr lang="en-US" dirty="0"/>
          </a:p>
        </p:txBody>
      </p:sp>
      <p:sp>
        <p:nvSpPr>
          <p:cNvPr id="4" name="Slide Number Placeholder 3"/>
          <p:cNvSpPr>
            <a:spLocks noGrp="1"/>
          </p:cNvSpPr>
          <p:nvPr>
            <p:ph type="sldNum" sz="quarter" idx="10"/>
          </p:nvPr>
        </p:nvSpPr>
        <p:spPr/>
        <p:txBody>
          <a:bodyPr/>
          <a:lstStyle/>
          <a:p>
            <a:fld id="{CAD98C3F-40BF-47C2-9ED1-BAB5260932D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89975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Researchers don’t know the exact cause of NVLD. But they believe it’s related to differences in various brain processes located in the left and right regions of the brain.[4]</a:t>
            </a:r>
          </a:p>
          <a:p>
            <a:r>
              <a:rPr lang="en-US" sz="1200" b="0" i="0" kern="1200" dirty="0">
                <a:solidFill>
                  <a:schemeClr val="tx1"/>
                </a:solidFill>
                <a:effectLst/>
                <a:latin typeface="+mn-lt"/>
                <a:ea typeface="+mn-ea"/>
                <a:cs typeface="+mn-cs"/>
              </a:rPr>
              <a:t>Although there’s growing awareness of the condition, </a:t>
            </a:r>
            <a:r>
              <a:rPr lang="en-US" sz="1200" b="1" i="0" kern="1200" dirty="0">
                <a:solidFill>
                  <a:srgbClr val="FF0000"/>
                </a:solidFill>
                <a:effectLst/>
                <a:latin typeface="+mn-lt"/>
                <a:ea typeface="+mn-ea"/>
                <a:cs typeface="+mn-cs"/>
              </a:rPr>
              <a:t>NVLD is controversial in medical circles. It does not appear in the </a:t>
            </a:r>
            <a:r>
              <a:rPr lang="en-US" sz="1200" b="1" i="1" kern="1200" dirty="0">
                <a:solidFill>
                  <a:srgbClr val="FF0000"/>
                </a:solidFill>
                <a:effectLst/>
                <a:latin typeface="+mn-lt"/>
                <a:ea typeface="+mn-ea"/>
                <a:cs typeface="+mn-cs"/>
              </a:rPr>
              <a:t>Diagnostic and Statistical Manual of Mental Disorders</a:t>
            </a:r>
            <a:r>
              <a:rPr lang="en-US" sz="1200" b="1" i="0" kern="1200" dirty="0">
                <a:solidFill>
                  <a:srgbClr val="FF0000"/>
                </a:solidFill>
                <a:effectLst/>
                <a:latin typeface="+mn-lt"/>
                <a:ea typeface="+mn-ea"/>
                <a:cs typeface="+mn-cs"/>
              </a:rPr>
              <a:t>(DSM-5), the latest update of the guide used by doctors and therapists to diagnose learning disabilities.</a:t>
            </a:r>
            <a:r>
              <a:rPr lang="en-US" sz="1200" b="0" i="0" kern="1200" dirty="0">
                <a:solidFill>
                  <a:schemeClr val="tx1"/>
                </a:solidFill>
                <a:effectLst/>
                <a:latin typeface="+mn-lt"/>
                <a:ea typeface="+mn-ea"/>
                <a:cs typeface="+mn-cs"/>
              </a:rPr>
              <a:t>[5]</a:t>
            </a:r>
          </a:p>
          <a:p>
            <a:r>
              <a:rPr lang="en-US" sz="1200" b="0" i="0" kern="1200" dirty="0">
                <a:solidFill>
                  <a:schemeClr val="tx1"/>
                </a:solidFill>
                <a:effectLst/>
                <a:latin typeface="+mn-lt"/>
                <a:ea typeface="+mn-ea"/>
                <a:cs typeface="+mn-cs"/>
              </a:rPr>
              <a:t>Also, NVLD is not recognized as a disability covered by the </a:t>
            </a:r>
            <a:r>
              <a:rPr lang="en-US" sz="1200" b="0" i="0" u="none" strike="noStrike" kern="1200" dirty="0">
                <a:solidFill>
                  <a:schemeClr val="tx1"/>
                </a:solidFill>
                <a:effectLst/>
                <a:latin typeface="+mn-lt"/>
                <a:ea typeface="+mn-ea"/>
                <a:cs typeface="+mn-cs"/>
              </a:rPr>
              <a:t>Individuals with Disabilities Education Act</a:t>
            </a:r>
            <a:r>
              <a:rPr lang="en-US" sz="1200" b="0" i="0" kern="1200" dirty="0">
                <a:solidFill>
                  <a:schemeClr val="tx1"/>
                </a:solidFill>
                <a:effectLst/>
                <a:latin typeface="+mn-lt"/>
                <a:ea typeface="+mn-ea"/>
                <a:cs typeface="+mn-cs"/>
              </a:rPr>
              <a:t> (IDEA). Children with NVLD-related symptoms may still be eligible for </a:t>
            </a:r>
            <a:r>
              <a:rPr lang="en-US" sz="1200" b="0" i="0" u="none" strike="noStrike" kern="1200" dirty="0">
                <a:solidFill>
                  <a:schemeClr val="tx1"/>
                </a:solidFill>
                <a:effectLst/>
                <a:latin typeface="+mn-lt"/>
                <a:ea typeface="+mn-ea"/>
                <a:cs typeface="+mn-cs"/>
                <a:hlinkClick r:id="rId3"/>
              </a:rPr>
              <a:t>special education services</a:t>
            </a:r>
            <a:r>
              <a:rPr lang="en-US" sz="1200" b="0" i="0" kern="1200" dirty="0">
                <a:solidFill>
                  <a:schemeClr val="tx1"/>
                </a:solidFill>
                <a:effectLst/>
                <a:latin typeface="+mn-lt"/>
                <a:ea typeface="+mn-ea"/>
                <a:cs typeface="+mn-cs"/>
              </a:rPr>
              <a:t> if they’re found to have a </a:t>
            </a:r>
            <a:r>
              <a:rPr lang="en-US" sz="1200" b="0" i="0" u="none" strike="noStrike" kern="1200" dirty="0">
                <a:solidFill>
                  <a:schemeClr val="tx1"/>
                </a:solidFill>
                <a:effectLst/>
                <a:latin typeface="+mn-lt"/>
                <a:ea typeface="+mn-ea"/>
                <a:cs typeface="+mn-cs"/>
              </a:rPr>
              <a:t>specific learning disability</a:t>
            </a:r>
            <a:r>
              <a:rPr lang="en-US" sz="1200" b="0" i="0" kern="1200" dirty="0">
                <a:solidFill>
                  <a:schemeClr val="tx1"/>
                </a:solidFill>
                <a:effectLst/>
                <a:latin typeface="+mn-lt"/>
                <a:ea typeface="+mn-ea"/>
                <a:cs typeface="+mn-cs"/>
              </a:rPr>
              <a:t> that’s interfering with educational progress.</a:t>
            </a:r>
          </a:p>
          <a:p>
            <a:endParaRPr lang="en-US" dirty="0"/>
          </a:p>
        </p:txBody>
      </p:sp>
      <p:sp>
        <p:nvSpPr>
          <p:cNvPr id="4" name="Slide Number Placeholder 3"/>
          <p:cNvSpPr>
            <a:spLocks noGrp="1"/>
          </p:cNvSpPr>
          <p:nvPr>
            <p:ph type="sldNum" sz="quarter" idx="10"/>
          </p:nvPr>
        </p:nvSpPr>
        <p:spPr/>
        <p:txBody>
          <a:bodyPr/>
          <a:lstStyle/>
          <a:p>
            <a:fld id="{CAD98C3F-40BF-47C2-9ED1-BAB5260932D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193618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D98C3F-40BF-47C2-9ED1-BAB5260932D6}" type="slidenum">
              <a:rPr lang="en-US" smtClean="0"/>
              <a:pPr/>
              <a:t>22</a:t>
            </a:fld>
            <a:endParaRPr lang="en-US"/>
          </a:p>
        </p:txBody>
      </p:sp>
    </p:spTree>
    <p:extLst>
      <p:ext uri="{BB962C8B-B14F-4D97-AF65-F5344CB8AC3E}">
        <p14:creationId xmlns:p14="http://schemas.microsoft.com/office/powerpoint/2010/main" val="1489012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a:t>
            </a:r>
            <a:r>
              <a:rPr lang="en-US" baseline="0" dirty="0"/>
              <a:t> myths that people have about learning disorder and attention issues. </a:t>
            </a:r>
            <a:endParaRPr lang="en-US" dirty="0"/>
          </a:p>
        </p:txBody>
      </p:sp>
      <p:sp>
        <p:nvSpPr>
          <p:cNvPr id="4" name="Slide Number Placeholder 3"/>
          <p:cNvSpPr>
            <a:spLocks noGrp="1"/>
          </p:cNvSpPr>
          <p:nvPr>
            <p:ph type="sldNum" sz="quarter" idx="10"/>
          </p:nvPr>
        </p:nvSpPr>
        <p:spPr/>
        <p:txBody>
          <a:bodyPr/>
          <a:lstStyle/>
          <a:p>
            <a:fld id="{CAD98C3F-40BF-47C2-9ED1-BAB5260932D6}" type="slidenum">
              <a:rPr lang="en-US" smtClean="0"/>
              <a:pPr/>
              <a:t>23</a:t>
            </a:fld>
            <a:endParaRPr lang="en-US"/>
          </a:p>
        </p:txBody>
      </p:sp>
    </p:spTree>
    <p:extLst>
      <p:ext uri="{BB962C8B-B14F-4D97-AF65-F5344CB8AC3E}">
        <p14:creationId xmlns:p14="http://schemas.microsoft.com/office/powerpoint/2010/main" val="2122252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D98C3F-40BF-47C2-9ED1-BAB5260932D6}" type="slidenum">
              <a:rPr lang="en-US" smtClean="0"/>
              <a:pPr/>
              <a:t>24</a:t>
            </a:fld>
            <a:endParaRPr lang="en-US"/>
          </a:p>
        </p:txBody>
      </p:sp>
    </p:spTree>
    <p:extLst>
      <p:ext uri="{BB962C8B-B14F-4D97-AF65-F5344CB8AC3E}">
        <p14:creationId xmlns:p14="http://schemas.microsoft.com/office/powerpoint/2010/main" val="1779642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D98C3F-40BF-47C2-9ED1-BAB5260932D6}" type="slidenum">
              <a:rPr lang="en-US" smtClean="0"/>
              <a:pPr/>
              <a:t>25</a:t>
            </a:fld>
            <a:endParaRPr lang="en-US"/>
          </a:p>
        </p:txBody>
      </p:sp>
    </p:spTree>
    <p:extLst>
      <p:ext uri="{BB962C8B-B14F-4D97-AF65-F5344CB8AC3E}">
        <p14:creationId xmlns:p14="http://schemas.microsoft.com/office/powerpoint/2010/main" val="1975401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Source:</a:t>
            </a:r>
            <a:r>
              <a:rPr lang="en-US" sz="1200" b="0" i="0" kern="1200" dirty="0">
                <a:solidFill>
                  <a:schemeClr val="tx1"/>
                </a:solidFill>
                <a:effectLst/>
                <a:latin typeface="+mn-lt"/>
                <a:ea typeface="+mn-ea"/>
                <a:cs typeface="+mn-cs"/>
              </a:rPr>
              <a:t> Survey commissioned by </a:t>
            </a:r>
            <a:r>
              <a:rPr lang="en-US" sz="1200" b="1" i="0" u="none" strike="noStrike" kern="1200" dirty="0">
                <a:solidFill>
                  <a:schemeClr val="tx1"/>
                </a:solidFill>
                <a:effectLst/>
                <a:latin typeface="+mn-lt"/>
                <a:ea typeface="+mn-ea"/>
                <a:cs typeface="+mn-cs"/>
                <a:hlinkClick r:id="rId3"/>
              </a:rPr>
              <a:t>Understood.org</a:t>
            </a:r>
            <a:r>
              <a:rPr lang="en-US" sz="1200" b="0" i="0" kern="1200" dirty="0">
                <a:solidFill>
                  <a:schemeClr val="tx1"/>
                </a:solidFill>
                <a:effectLst/>
                <a:latin typeface="+mn-lt"/>
                <a:ea typeface="+mn-ea"/>
                <a:cs typeface="+mn-cs"/>
              </a:rPr>
              <a:t> and conducted by </a:t>
            </a:r>
            <a:r>
              <a:rPr lang="en-US" sz="1200" b="0" i="0" kern="1200" dirty="0" err="1">
                <a:solidFill>
                  <a:schemeClr val="tx1"/>
                </a:solidFill>
                <a:effectLst/>
                <a:latin typeface="+mn-lt"/>
                <a:ea typeface="+mn-ea"/>
                <a:cs typeface="+mn-cs"/>
              </a:rPr>
              <a:t>GfK</a:t>
            </a:r>
            <a:r>
              <a:rPr lang="en-US" sz="1200" b="0" i="0" kern="1200" dirty="0">
                <a:solidFill>
                  <a:schemeClr val="tx1"/>
                </a:solidFill>
                <a:effectLst/>
                <a:latin typeface="+mn-lt"/>
                <a:ea typeface="+mn-ea"/>
                <a:cs typeface="+mn-cs"/>
              </a:rPr>
              <a:t> in September 2014. The survey polled 300 classroom teachers (evenly represented across Pre-K/elementary, middle and high school) and 100 other kinds of educators including school psychologists, special education teachers, reading specialists, speech-language pathologists, occupational therapists, school nurses, guidance counselors, principals and vice-principals.</a:t>
            </a:r>
            <a:endParaRPr lang="en-US" dirty="0"/>
          </a:p>
        </p:txBody>
      </p:sp>
      <p:sp>
        <p:nvSpPr>
          <p:cNvPr id="4" name="Slide Number Placeholder 3"/>
          <p:cNvSpPr>
            <a:spLocks noGrp="1"/>
          </p:cNvSpPr>
          <p:nvPr>
            <p:ph type="sldNum" sz="quarter" idx="10"/>
          </p:nvPr>
        </p:nvSpPr>
        <p:spPr/>
        <p:txBody>
          <a:bodyPr/>
          <a:lstStyle/>
          <a:p>
            <a:fld id="{CAD98C3F-40BF-47C2-9ED1-BAB5260932D6}" type="slidenum">
              <a:rPr lang="en-US" smtClean="0"/>
              <a:pPr/>
              <a:t>3</a:t>
            </a:fld>
            <a:endParaRPr lang="en-US"/>
          </a:p>
        </p:txBody>
      </p:sp>
    </p:spTree>
    <p:extLst>
      <p:ext uri="{BB962C8B-B14F-4D97-AF65-F5344CB8AC3E}">
        <p14:creationId xmlns:p14="http://schemas.microsoft.com/office/powerpoint/2010/main" val="3811145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Self-esteem comes from feeling loved and secure</a:t>
            </a:r>
            <a:endParaRPr lang="en-US" dirty="0"/>
          </a:p>
        </p:txBody>
      </p:sp>
      <p:sp>
        <p:nvSpPr>
          <p:cNvPr id="4" name="Slide Number Placeholder 3"/>
          <p:cNvSpPr>
            <a:spLocks noGrp="1"/>
          </p:cNvSpPr>
          <p:nvPr>
            <p:ph type="sldNum" sz="quarter" idx="10"/>
          </p:nvPr>
        </p:nvSpPr>
        <p:spPr/>
        <p:txBody>
          <a:bodyPr/>
          <a:lstStyle/>
          <a:p>
            <a:fld id="{CAD98C3F-40BF-47C2-9ED1-BAB5260932D6}" type="slidenum">
              <a:rPr lang="en-US" smtClean="0"/>
              <a:pPr/>
              <a:t>26</a:t>
            </a:fld>
            <a:endParaRPr lang="en-US"/>
          </a:p>
        </p:txBody>
      </p:sp>
    </p:spTree>
    <p:extLst>
      <p:ext uri="{BB962C8B-B14F-4D97-AF65-F5344CB8AC3E}">
        <p14:creationId xmlns:p14="http://schemas.microsoft.com/office/powerpoint/2010/main" val="840442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Self-esteem comes from feeling loved and secure</a:t>
            </a:r>
            <a:endParaRPr lang="en-US" dirty="0"/>
          </a:p>
        </p:txBody>
      </p:sp>
      <p:sp>
        <p:nvSpPr>
          <p:cNvPr id="4" name="Slide Number Placeholder 3"/>
          <p:cNvSpPr>
            <a:spLocks noGrp="1"/>
          </p:cNvSpPr>
          <p:nvPr>
            <p:ph type="sldNum" sz="quarter" idx="10"/>
          </p:nvPr>
        </p:nvSpPr>
        <p:spPr/>
        <p:txBody>
          <a:bodyPr/>
          <a:lstStyle/>
          <a:p>
            <a:fld id="{CAD98C3F-40BF-47C2-9ED1-BAB5260932D6}"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014485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child's attachment relationship with their primary caregiver leads to the development of an </a:t>
            </a:r>
            <a:r>
              <a:rPr lang="en-US" sz="1200" b="1" i="0" kern="1200" dirty="0">
                <a:solidFill>
                  <a:schemeClr val="tx1"/>
                </a:solidFill>
                <a:effectLst/>
                <a:latin typeface="+mn-lt"/>
                <a:ea typeface="+mn-ea"/>
                <a:cs typeface="+mn-cs"/>
              </a:rPr>
              <a:t>internal working model</a:t>
            </a:r>
            <a:r>
              <a:rPr lang="en-US" sz="1200" b="0" i="0" kern="1200" dirty="0">
                <a:solidFill>
                  <a:schemeClr val="tx1"/>
                </a:solidFill>
                <a:effectLst/>
                <a:latin typeface="+mn-lt"/>
                <a:ea typeface="+mn-ea"/>
                <a:cs typeface="+mn-cs"/>
              </a:rPr>
              <a:t> (Bowlby, 1969). This </a:t>
            </a:r>
            <a:r>
              <a:rPr lang="en-US" sz="1200" b="1" i="0" kern="1200" dirty="0">
                <a:solidFill>
                  <a:schemeClr val="tx1"/>
                </a:solidFill>
                <a:effectLst/>
                <a:latin typeface="+mn-lt"/>
                <a:ea typeface="+mn-ea"/>
                <a:cs typeface="+mn-cs"/>
              </a:rPr>
              <a:t>internal working model</a:t>
            </a:r>
            <a:r>
              <a:rPr lang="en-US" sz="1200" b="0" i="0" kern="1200" dirty="0">
                <a:solidFill>
                  <a:schemeClr val="tx1"/>
                </a:solidFill>
                <a:effectLst/>
                <a:latin typeface="+mn-lt"/>
                <a:ea typeface="+mn-ea"/>
                <a:cs typeface="+mn-cs"/>
              </a:rPr>
              <a:t> is a cognitive framework comprising mental representations for understanding the world, self, and others.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You want your internal working model to be healthy.</a:t>
            </a:r>
            <a:endParaRPr lang="en-US" dirty="0"/>
          </a:p>
        </p:txBody>
      </p:sp>
      <p:sp>
        <p:nvSpPr>
          <p:cNvPr id="4" name="Slide Number Placeholder 3"/>
          <p:cNvSpPr>
            <a:spLocks noGrp="1"/>
          </p:cNvSpPr>
          <p:nvPr>
            <p:ph type="sldNum" sz="quarter" idx="10"/>
          </p:nvPr>
        </p:nvSpPr>
        <p:spPr/>
        <p:txBody>
          <a:bodyPr/>
          <a:lstStyle/>
          <a:p>
            <a:fld id="{CAD98C3F-40BF-47C2-9ED1-BAB5260932D6}"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774456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D98C3F-40BF-47C2-9ED1-BAB5260932D6}" type="slidenum">
              <a:rPr lang="en-US" smtClean="0"/>
              <a:pPr/>
              <a:t>29</a:t>
            </a:fld>
            <a:endParaRPr lang="en-US"/>
          </a:p>
        </p:txBody>
      </p:sp>
    </p:spTree>
    <p:extLst>
      <p:ext uri="{BB962C8B-B14F-4D97-AF65-F5344CB8AC3E}">
        <p14:creationId xmlns:p14="http://schemas.microsoft.com/office/powerpoint/2010/main" val="2036458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D98C3F-40BF-47C2-9ED1-BAB5260932D6}" type="slidenum">
              <a:rPr lang="en-US" smtClean="0"/>
              <a:pPr/>
              <a:t>30</a:t>
            </a:fld>
            <a:endParaRPr lang="en-US"/>
          </a:p>
        </p:txBody>
      </p:sp>
    </p:spTree>
    <p:extLst>
      <p:ext uri="{BB962C8B-B14F-4D97-AF65-F5344CB8AC3E}">
        <p14:creationId xmlns:p14="http://schemas.microsoft.com/office/powerpoint/2010/main" val="1770937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we want these students/children</a:t>
            </a:r>
            <a:r>
              <a:rPr lang="en-US" baseline="0" dirty="0"/>
              <a:t> to be even with their issues.</a:t>
            </a:r>
            <a:endParaRPr lang="en-US" dirty="0"/>
          </a:p>
        </p:txBody>
      </p:sp>
      <p:sp>
        <p:nvSpPr>
          <p:cNvPr id="4" name="Slide Number Placeholder 3"/>
          <p:cNvSpPr>
            <a:spLocks noGrp="1"/>
          </p:cNvSpPr>
          <p:nvPr>
            <p:ph type="sldNum" sz="quarter" idx="10"/>
          </p:nvPr>
        </p:nvSpPr>
        <p:spPr/>
        <p:txBody>
          <a:bodyPr/>
          <a:lstStyle/>
          <a:p>
            <a:fld id="{CAD98C3F-40BF-47C2-9ED1-BAB5260932D6}" type="slidenum">
              <a:rPr lang="en-US" smtClean="0"/>
              <a:pPr/>
              <a:t>32</a:t>
            </a:fld>
            <a:endParaRPr lang="en-US"/>
          </a:p>
        </p:txBody>
      </p:sp>
    </p:spTree>
    <p:extLst>
      <p:ext uri="{BB962C8B-B14F-4D97-AF65-F5344CB8AC3E}">
        <p14:creationId xmlns:p14="http://schemas.microsoft.com/office/powerpoint/2010/main" val="3203735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How High Self-Esteem Helps Kids</a:t>
            </a:r>
          </a:p>
          <a:p>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How High Self-Esteem Is Developed</a:t>
            </a:r>
          </a:p>
          <a:p>
            <a:r>
              <a:rPr lang="en-US" sz="1200" b="0" i="0" kern="1200" dirty="0">
                <a:solidFill>
                  <a:schemeClr val="tx1"/>
                </a:solidFill>
                <a:effectLst/>
                <a:latin typeface="+mn-lt"/>
                <a:ea typeface="+mn-ea"/>
                <a:cs typeface="+mn-cs"/>
              </a:rPr>
              <a:t>Children develop positive self-esteem by experiencing repeated successes. Past accomplishments show them that they have what it takes to face new challenges. Their success makes them feel good about themselves.</a:t>
            </a:r>
          </a:p>
          <a:p>
            <a:r>
              <a:rPr lang="en-US" sz="1200" b="0" i="0" kern="1200" dirty="0">
                <a:solidFill>
                  <a:schemeClr val="tx1"/>
                </a:solidFill>
                <a:effectLst/>
                <a:latin typeface="+mn-lt"/>
                <a:ea typeface="+mn-ea"/>
                <a:cs typeface="+mn-cs"/>
              </a:rPr>
              <a:t>Their success also pleases other people, like their friends and the adults who care about them. This also makes them feel good. Over time, success and the feedback that comes with it help children develop the positive characteristics associated with high self-esteem.</a:t>
            </a:r>
          </a:p>
          <a:p>
            <a:endParaRPr lang="en-US" dirty="0"/>
          </a:p>
        </p:txBody>
      </p:sp>
      <p:sp>
        <p:nvSpPr>
          <p:cNvPr id="4" name="Slide Number Placeholder 3"/>
          <p:cNvSpPr>
            <a:spLocks noGrp="1"/>
          </p:cNvSpPr>
          <p:nvPr>
            <p:ph type="sldNum" sz="quarter" idx="10"/>
          </p:nvPr>
        </p:nvSpPr>
        <p:spPr/>
        <p:txBody>
          <a:bodyPr/>
          <a:lstStyle/>
          <a:p>
            <a:fld id="{CAD98C3F-40BF-47C2-9ED1-BAB5260932D6}" type="slidenum">
              <a:rPr lang="en-US" smtClean="0"/>
              <a:pPr/>
              <a:t>34</a:t>
            </a:fld>
            <a:endParaRPr lang="en-US"/>
          </a:p>
        </p:txBody>
      </p:sp>
    </p:spTree>
    <p:extLst>
      <p:ext uri="{BB962C8B-B14F-4D97-AF65-F5344CB8AC3E}">
        <p14:creationId xmlns:p14="http://schemas.microsoft.com/office/powerpoint/2010/main" val="2070091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root of other serious challenges because:</a:t>
            </a:r>
          </a:p>
          <a:p>
            <a:pPr lvl="0"/>
            <a:r>
              <a:rPr lang="en-US" dirty="0"/>
              <a:t>Repeated failure can lead to feelings of frustration, </a:t>
            </a:r>
            <a:r>
              <a:rPr lang="en-US" dirty="0">
                <a:hlinkClick r:id="rId3"/>
              </a:rPr>
              <a:t>anger</a:t>
            </a:r>
            <a:r>
              <a:rPr lang="en-US" dirty="0"/>
              <a:t>, </a:t>
            </a:r>
            <a:r>
              <a:rPr lang="en-US" dirty="0">
                <a:hlinkClick r:id="rId4"/>
              </a:rPr>
              <a:t>anxiety</a:t>
            </a:r>
            <a:r>
              <a:rPr lang="en-US" dirty="0"/>
              <a:t> and </a:t>
            </a:r>
            <a:r>
              <a:rPr lang="en-US" dirty="0">
                <a:hlinkClick r:id="rId5"/>
              </a:rPr>
              <a:t>sadness</a:t>
            </a:r>
            <a:r>
              <a:rPr lang="en-US" dirty="0"/>
              <a:t>.</a:t>
            </a:r>
          </a:p>
          <a:p>
            <a:pPr lvl="0"/>
            <a:r>
              <a:rPr lang="en-US" dirty="0"/>
              <a:t>Children in this situation often lose interest in learning.</a:t>
            </a:r>
          </a:p>
          <a:p>
            <a:pPr lvl="0"/>
            <a:r>
              <a:rPr lang="en-US" dirty="0"/>
              <a:t>Friendships can suffer as frustrated kids seek negative attention.</a:t>
            </a:r>
          </a:p>
          <a:p>
            <a:pPr lvl="0"/>
            <a:r>
              <a:rPr lang="en-US" dirty="0"/>
              <a:t>Children can become withdrawn or give in to peer pressure.</a:t>
            </a:r>
          </a:p>
          <a:p>
            <a:pPr lvl="0"/>
            <a:r>
              <a:rPr lang="en-US" dirty="0"/>
              <a:t>Many children with low self-esteem develop self-defeating ways to deal with challenges, like quitting, avoidance, silliness and denial.</a:t>
            </a:r>
          </a:p>
          <a:p>
            <a:endParaRPr lang="en-US" dirty="0"/>
          </a:p>
        </p:txBody>
      </p:sp>
      <p:sp>
        <p:nvSpPr>
          <p:cNvPr id="4" name="Slide Number Placeholder 3"/>
          <p:cNvSpPr>
            <a:spLocks noGrp="1"/>
          </p:cNvSpPr>
          <p:nvPr>
            <p:ph type="sldNum" sz="quarter" idx="10"/>
          </p:nvPr>
        </p:nvSpPr>
        <p:spPr/>
        <p:txBody>
          <a:bodyPr/>
          <a:lstStyle/>
          <a:p>
            <a:fld id="{CAD98C3F-40BF-47C2-9ED1-BAB5260932D6}" type="slidenum">
              <a:rPr lang="en-US" smtClean="0"/>
              <a:pPr/>
              <a:t>35</a:t>
            </a:fld>
            <a:endParaRPr lang="en-US"/>
          </a:p>
        </p:txBody>
      </p:sp>
    </p:spTree>
    <p:extLst>
      <p:ext uri="{BB962C8B-B14F-4D97-AF65-F5344CB8AC3E}">
        <p14:creationId xmlns:p14="http://schemas.microsoft.com/office/powerpoint/2010/main" val="3475618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experiences</a:t>
            </a:r>
            <a:r>
              <a:rPr lang="en-US" baseline="0" dirty="0"/>
              <a:t>, and others, can lead to low self-esteem because they focus on the person and the person sees themselves in a negative light.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AD98C3F-40BF-47C2-9ED1-BAB5260932D6}" type="slidenum">
              <a:rPr lang="en-US" smtClean="0"/>
              <a:pPr/>
              <a:t>36</a:t>
            </a:fld>
            <a:endParaRPr lang="en-US"/>
          </a:p>
        </p:txBody>
      </p:sp>
    </p:spTree>
    <p:extLst>
      <p:ext uri="{BB962C8B-B14F-4D97-AF65-F5344CB8AC3E}">
        <p14:creationId xmlns:p14="http://schemas.microsoft.com/office/powerpoint/2010/main" val="16425938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Children with low self-esteem may not believe they’re worthy of good treatment. Because they feel this way, they may not ask for help or stand up for themselves. In other words, they don’t develop self-advocacy skills.</a:t>
            </a:r>
          </a:p>
          <a:p>
            <a:r>
              <a:rPr lang="en-US" sz="1200" kern="1200" dirty="0">
                <a:solidFill>
                  <a:schemeClr val="tx1"/>
                </a:solidFill>
                <a:effectLst/>
                <a:latin typeface="+mn-lt"/>
                <a:ea typeface="+mn-ea"/>
                <a:cs typeface="+mn-cs"/>
              </a:rPr>
              <a:t>Children with low self-esteem may have trouble gaining the confidence they need to face and deal with their learning and attention issues. This is a lack of what’s often referred to as </a:t>
            </a:r>
            <a:r>
              <a:rPr lang="en-US" sz="1200" u="none" strike="noStrike" kern="1200" dirty="0">
                <a:solidFill>
                  <a:schemeClr val="tx1"/>
                </a:solidFill>
                <a:effectLst/>
                <a:latin typeface="+mn-lt"/>
                <a:ea typeface="+mn-ea"/>
                <a:cs typeface="+mn-cs"/>
                <a:hlinkClick r:id="rId3"/>
              </a:rPr>
              <a:t>self-awareness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Low self-esteem is also at the root of other serious challenges because:</a:t>
            </a:r>
          </a:p>
          <a:p>
            <a:pPr lvl="0"/>
            <a:r>
              <a:rPr lang="en-US" sz="1200" kern="1200" dirty="0">
                <a:solidFill>
                  <a:schemeClr val="tx1"/>
                </a:solidFill>
                <a:effectLst/>
                <a:latin typeface="+mn-lt"/>
                <a:ea typeface="+mn-ea"/>
                <a:cs typeface="+mn-cs"/>
              </a:rPr>
              <a:t>Repeated failure can lead to feelings of frustration, </a:t>
            </a:r>
            <a:r>
              <a:rPr lang="en-US" sz="1200" u="none" strike="noStrike" kern="1200" dirty="0">
                <a:solidFill>
                  <a:schemeClr val="tx1"/>
                </a:solidFill>
                <a:effectLst/>
                <a:latin typeface="+mn-lt"/>
                <a:ea typeface="+mn-ea"/>
                <a:cs typeface="+mn-cs"/>
                <a:hlinkClick r:id="rId4"/>
              </a:rPr>
              <a:t>anger</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5"/>
              </a:rPr>
              <a:t>anxiety</a:t>
            </a:r>
            <a:r>
              <a:rPr lang="en-US" sz="1200" kern="1200" dirty="0">
                <a:solidFill>
                  <a:schemeClr val="tx1"/>
                </a:solidFill>
                <a:effectLst/>
                <a:latin typeface="+mn-lt"/>
                <a:ea typeface="+mn-ea"/>
                <a:cs typeface="+mn-cs"/>
              </a:rPr>
              <a:t> and </a:t>
            </a:r>
            <a:r>
              <a:rPr lang="en-US" sz="1200" u="none" strike="noStrike" kern="1200" dirty="0">
                <a:solidFill>
                  <a:schemeClr val="tx1"/>
                </a:solidFill>
                <a:effectLst/>
                <a:latin typeface="+mn-lt"/>
                <a:ea typeface="+mn-ea"/>
                <a:cs typeface="+mn-cs"/>
                <a:hlinkClick r:id="rId6"/>
              </a:rPr>
              <a:t>sadness</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Children in this situation often lose interest in learning.</a:t>
            </a:r>
          </a:p>
          <a:p>
            <a:pPr lvl="0"/>
            <a:r>
              <a:rPr lang="en-US" sz="1200" kern="1200" dirty="0">
                <a:solidFill>
                  <a:schemeClr val="tx1"/>
                </a:solidFill>
                <a:effectLst/>
                <a:latin typeface="+mn-lt"/>
                <a:ea typeface="+mn-ea"/>
                <a:cs typeface="+mn-cs"/>
              </a:rPr>
              <a:t>Friendships can suffer as frustrated kids seek negative attention.</a:t>
            </a:r>
          </a:p>
          <a:p>
            <a:pPr lvl="0"/>
            <a:r>
              <a:rPr lang="en-US" sz="1200" kern="1200" dirty="0">
                <a:solidFill>
                  <a:schemeClr val="tx1"/>
                </a:solidFill>
                <a:effectLst/>
                <a:latin typeface="+mn-lt"/>
                <a:ea typeface="+mn-ea"/>
                <a:cs typeface="+mn-cs"/>
              </a:rPr>
              <a:t>Children can become withdrawn or give in to peer pressure.</a:t>
            </a:r>
          </a:p>
          <a:p>
            <a:pPr lvl="0"/>
            <a:r>
              <a:rPr lang="en-US" sz="1200" kern="1200" dirty="0">
                <a:solidFill>
                  <a:schemeClr val="tx1"/>
                </a:solidFill>
                <a:effectLst/>
                <a:latin typeface="+mn-lt"/>
                <a:ea typeface="+mn-ea"/>
                <a:cs typeface="+mn-cs"/>
              </a:rPr>
              <a:t>Many children with low self-esteem develop self-defeating ways to deal with challenges, like quitting, avoidance, silliness and denial.</a:t>
            </a:r>
          </a:p>
          <a:p>
            <a:endParaRPr lang="en-US" dirty="0"/>
          </a:p>
        </p:txBody>
      </p:sp>
      <p:sp>
        <p:nvSpPr>
          <p:cNvPr id="4" name="Slide Number Placeholder 3"/>
          <p:cNvSpPr>
            <a:spLocks noGrp="1"/>
          </p:cNvSpPr>
          <p:nvPr>
            <p:ph type="sldNum" sz="quarter" idx="10"/>
          </p:nvPr>
        </p:nvSpPr>
        <p:spPr/>
        <p:txBody>
          <a:bodyPr/>
          <a:lstStyle/>
          <a:p>
            <a:fld id="{CAD98C3F-40BF-47C2-9ED1-BAB5260932D6}" type="slidenum">
              <a:rPr lang="en-US" smtClean="0"/>
              <a:pPr/>
              <a:t>37</a:t>
            </a:fld>
            <a:endParaRPr lang="en-US"/>
          </a:p>
        </p:txBody>
      </p:sp>
    </p:spTree>
    <p:extLst>
      <p:ext uri="{BB962C8B-B14F-4D97-AF65-F5344CB8AC3E}">
        <p14:creationId xmlns:p14="http://schemas.microsoft.com/office/powerpoint/2010/main" val="1154315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Learning and attention issues</a:t>
            </a:r>
            <a:r>
              <a:rPr lang="en-US" sz="1200" b="0" i="0" kern="1200" dirty="0">
                <a:solidFill>
                  <a:schemeClr val="tx1"/>
                </a:solidFill>
                <a:effectLst/>
                <a:latin typeface="+mn-lt"/>
                <a:ea typeface="+mn-ea"/>
                <a:cs typeface="+mn-cs"/>
              </a:rPr>
              <a:t> are lifelong, </a:t>
            </a:r>
            <a:r>
              <a:rPr lang="en-US" sz="1200" b="1" i="0" kern="1200" dirty="0">
                <a:solidFill>
                  <a:schemeClr val="tx1"/>
                </a:solidFill>
                <a:effectLst/>
                <a:latin typeface="+mn-lt"/>
                <a:ea typeface="+mn-ea"/>
                <a:cs typeface="+mn-cs"/>
              </a:rPr>
              <a:t>brain</a:t>
            </a:r>
            <a:r>
              <a:rPr lang="en-US" sz="1200" b="0" i="0" kern="1200" dirty="0">
                <a:solidFill>
                  <a:schemeClr val="tx1"/>
                </a:solidFill>
                <a:effectLst/>
                <a:latin typeface="+mn-lt"/>
                <a:ea typeface="+mn-ea"/>
                <a:cs typeface="+mn-cs"/>
              </a:rPr>
              <a:t>-based challenges that can cause difficulties in reading, writing, math, organization, focus, listening comprehension, social skills and motor skills. Children with these </a:t>
            </a:r>
            <a:r>
              <a:rPr lang="en-US" sz="1200" b="1" i="0" kern="1200" dirty="0">
                <a:solidFill>
                  <a:schemeClr val="tx1"/>
                </a:solidFill>
                <a:effectLst/>
                <a:latin typeface="+mn-lt"/>
                <a:ea typeface="+mn-ea"/>
                <a:cs typeface="+mn-cs"/>
              </a:rPr>
              <a:t>issues </a:t>
            </a:r>
            <a:r>
              <a:rPr lang="en-US" sz="1200" b="0" i="0" kern="1200" dirty="0">
                <a:solidFill>
                  <a:schemeClr val="tx1"/>
                </a:solidFill>
                <a:effectLst/>
                <a:latin typeface="+mn-lt"/>
                <a:ea typeface="+mn-ea"/>
                <a:cs typeface="+mn-cs"/>
              </a:rPr>
              <a:t>can be just as smart as their peers.</a:t>
            </a:r>
            <a:endParaRPr lang="en-US" dirty="0"/>
          </a:p>
          <a:p>
            <a:endParaRPr lang="en-US" dirty="0"/>
          </a:p>
        </p:txBody>
      </p:sp>
      <p:sp>
        <p:nvSpPr>
          <p:cNvPr id="4" name="Slide Number Placeholder 3"/>
          <p:cNvSpPr>
            <a:spLocks noGrp="1"/>
          </p:cNvSpPr>
          <p:nvPr>
            <p:ph type="sldNum" sz="quarter" idx="10"/>
          </p:nvPr>
        </p:nvSpPr>
        <p:spPr/>
        <p:txBody>
          <a:bodyPr/>
          <a:lstStyle/>
          <a:p>
            <a:fld id="{CAD98C3F-40BF-47C2-9ED1-BAB5260932D6}" type="slidenum">
              <a:rPr lang="en-US" smtClean="0"/>
              <a:pPr/>
              <a:t>5</a:t>
            </a:fld>
            <a:endParaRPr lang="en-US"/>
          </a:p>
        </p:txBody>
      </p:sp>
    </p:spTree>
    <p:extLst>
      <p:ext uri="{BB962C8B-B14F-4D97-AF65-F5344CB8AC3E}">
        <p14:creationId xmlns:p14="http://schemas.microsoft.com/office/powerpoint/2010/main" val="1836024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D98C3F-40BF-47C2-9ED1-BAB5260932D6}" type="slidenum">
              <a:rPr lang="en-US" smtClean="0"/>
              <a:pPr/>
              <a:t>38</a:t>
            </a:fld>
            <a:endParaRPr lang="en-US"/>
          </a:p>
        </p:txBody>
      </p:sp>
    </p:spTree>
    <p:extLst>
      <p:ext uri="{BB962C8B-B14F-4D97-AF65-F5344CB8AC3E}">
        <p14:creationId xmlns:p14="http://schemas.microsoft.com/office/powerpoint/2010/main" val="2072816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D98C3F-40BF-47C2-9ED1-BAB5260932D6}" type="slidenum">
              <a:rPr lang="en-US" smtClean="0"/>
              <a:pPr/>
              <a:t>40</a:t>
            </a:fld>
            <a:endParaRPr lang="en-US"/>
          </a:p>
        </p:txBody>
      </p:sp>
    </p:spTree>
    <p:extLst>
      <p:ext uri="{BB962C8B-B14F-4D97-AF65-F5344CB8AC3E}">
        <p14:creationId xmlns:p14="http://schemas.microsoft.com/office/powerpoint/2010/main" val="23865853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Have realistic expectations.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If we have realistic expectations about a child's performance it will help the child develop a sense of control.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Help the child with problem solving and decision making skills</a:t>
            </a:r>
            <a:r>
              <a:rPr lang="en-US" sz="1200" b="0" i="0" kern="1200" dirty="0">
                <a:solidFill>
                  <a:schemeClr val="tx1"/>
                </a:solidFill>
                <a:effectLst/>
                <a:latin typeface="+mn-lt"/>
                <a:ea typeface="+mn-ea"/>
                <a:cs typeface="+mn-cs"/>
              </a:rPr>
              <a:t>.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Solid problem solving skills have been linked to higher self-esteem. Instead of providing a child with the solution to their difficulty (whether academically, socially etc.), help the child brainstorm possible solutions and the possible consequences of different decisions.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Avoid judgmental comments</a:t>
            </a:r>
            <a:endParaRPr lang="en-US" sz="1200" b="1" i="0" kern="1200" dirty="0">
              <a:solidFill>
                <a:schemeClr val="tx1"/>
              </a:solidFill>
              <a:effectLst/>
              <a:latin typeface="+mn-lt"/>
              <a:ea typeface="+mn-ea"/>
              <a:cs typeface="+mn-cs"/>
            </a:endParaRPr>
          </a:p>
          <a:p>
            <a:endParaRPr lang="en-US" dirty="0"/>
          </a:p>
          <a:p>
            <a:pPr marL="0" marR="0" lvl="0" indent="0" algn="l" defTabSz="914400" rtl="0" eaLnBrk="0" fontAlgn="base" latinLnBrk="0" hangingPunct="0">
              <a:lnSpc>
                <a:spcPct val="100000"/>
              </a:lnSpc>
              <a:spcBef>
                <a:spcPct val="20000"/>
              </a:spcBef>
              <a:spcAft>
                <a:spcPct val="0"/>
              </a:spcAft>
              <a:buClr>
                <a:srgbClr val="002B5E"/>
              </a:buClr>
              <a:buSzTx/>
              <a:buFontTx/>
              <a:buNone/>
              <a:tabLst/>
              <a:defRPr/>
            </a:pPr>
            <a:r>
              <a:rPr lang="en-US" sz="1200" b="1" dirty="0"/>
              <a:t>Praise the effort children put into their work</a:t>
            </a:r>
            <a:br>
              <a:rPr lang="en-US" sz="1200" b="1" dirty="0"/>
            </a:br>
            <a:r>
              <a:rPr kumimoji="0" lang="en-US" sz="2400" b="0" i="0" u="none" strike="noStrike" kern="0" cap="none" spc="0" normalizeH="0" baseline="0" noProof="0" dirty="0">
                <a:ln>
                  <a:noFill/>
                </a:ln>
                <a:solidFill>
                  <a:srgbClr val="000000"/>
                </a:solidFill>
                <a:effectLst/>
                <a:uLnTx/>
                <a:uFillTx/>
                <a:latin typeface="Verdana"/>
                <a:ea typeface="+mn-ea"/>
                <a:cs typeface="+mn-cs"/>
              </a:rPr>
              <a:t>Often children with learning disabilities are putting effort into their work but still struggle.</a:t>
            </a:r>
          </a:p>
          <a:p>
            <a:pPr marL="0" marR="0" lvl="0" indent="0" algn="l" defTabSz="914400" rtl="0" eaLnBrk="0" fontAlgn="base" latinLnBrk="0" hangingPunct="0">
              <a:lnSpc>
                <a:spcPct val="100000"/>
              </a:lnSpc>
              <a:spcBef>
                <a:spcPct val="20000"/>
              </a:spcBef>
              <a:spcAft>
                <a:spcPct val="0"/>
              </a:spcAft>
              <a:buClr>
                <a:srgbClr val="002B5E"/>
              </a:buClr>
              <a:buSzTx/>
              <a:buFontTx/>
              <a:buNone/>
              <a:tabLst/>
              <a:defRPr/>
            </a:pPr>
            <a:endParaRPr kumimoji="0" lang="en-US" sz="2400" b="0" i="0" u="none" strike="noStrike" kern="0" cap="none" spc="0" normalizeH="0" baseline="0" noProof="0" dirty="0">
              <a:ln>
                <a:noFill/>
              </a:ln>
              <a:solidFill>
                <a:srgbClr val="000000"/>
              </a:solidFill>
              <a:effectLst/>
              <a:uLnTx/>
              <a:uFillTx/>
              <a:latin typeface="Verdana"/>
              <a:ea typeface="+mn-ea"/>
              <a:cs typeface="+mn-cs"/>
            </a:endParaRPr>
          </a:p>
          <a:p>
            <a:pPr marL="0" marR="0" lvl="0" indent="0" algn="l" defTabSz="914400" rtl="0" eaLnBrk="0" fontAlgn="base" latinLnBrk="0" hangingPunct="0">
              <a:lnSpc>
                <a:spcPct val="100000"/>
              </a:lnSpc>
              <a:spcBef>
                <a:spcPct val="20000"/>
              </a:spcBef>
              <a:spcAft>
                <a:spcPct val="0"/>
              </a:spcAft>
              <a:buClr>
                <a:srgbClr val="002B5E"/>
              </a:buClr>
              <a:buSzTx/>
              <a:buFontTx/>
              <a:buNone/>
              <a:tabLst/>
              <a:defRPr/>
            </a:pPr>
            <a:r>
              <a:rPr lang="en-US" sz="2400" b="1" dirty="0"/>
              <a:t>Highlight a child's strengths in non-academic areas (whether in music, art, athletics, etc.,)</a:t>
            </a:r>
          </a:p>
          <a:p>
            <a:pPr marL="0" marR="0" lvl="0" indent="0" algn="l" defTabSz="914400" rtl="0" eaLnBrk="0" fontAlgn="base" latinLnBrk="0" hangingPunct="0">
              <a:lnSpc>
                <a:spcPct val="100000"/>
              </a:lnSpc>
              <a:spcBef>
                <a:spcPct val="20000"/>
              </a:spcBef>
              <a:spcAft>
                <a:spcPct val="0"/>
              </a:spcAft>
              <a:buClr>
                <a:srgbClr val="002B5E"/>
              </a:buClr>
              <a:buSzTx/>
              <a:buFontTx/>
              <a:buNone/>
              <a:tabLst/>
              <a:defRPr/>
            </a:pPr>
            <a:endParaRPr lang="en-US" sz="2400" b="1" dirty="0"/>
          </a:p>
          <a:p>
            <a:pPr marL="0" marR="0" lvl="0" indent="0" algn="l" defTabSz="914400" rtl="0" eaLnBrk="0" fontAlgn="base" latinLnBrk="0" hangingPunct="0">
              <a:lnSpc>
                <a:spcPct val="100000"/>
              </a:lnSpc>
              <a:spcBef>
                <a:spcPct val="20000"/>
              </a:spcBef>
              <a:spcAft>
                <a:spcPct val="0"/>
              </a:spcAft>
              <a:buClr>
                <a:srgbClr val="002B5E"/>
              </a:buClr>
              <a:buSzTx/>
              <a:buFontTx/>
              <a:buNone/>
              <a:tabLst/>
              <a:defRPr/>
            </a:pPr>
            <a:r>
              <a:rPr lang="en-US" sz="2400" b="1" kern="1200" dirty="0"/>
              <a:t>Be empathic about the child's special learning needs and their level of frustration when learning.</a:t>
            </a:r>
          </a:p>
          <a:p>
            <a:pPr marL="0" marR="0" lvl="0" indent="0" algn="l" defTabSz="914400" rtl="0" eaLnBrk="0" fontAlgn="base" latinLnBrk="0" hangingPunct="0">
              <a:lnSpc>
                <a:spcPct val="100000"/>
              </a:lnSpc>
              <a:spcBef>
                <a:spcPct val="20000"/>
              </a:spcBef>
              <a:spcAft>
                <a:spcPct val="0"/>
              </a:spcAft>
              <a:buClr>
                <a:srgbClr val="002B5E"/>
              </a:buClr>
              <a:buSzTx/>
              <a:buFontTx/>
              <a:buNone/>
              <a:tabLst/>
              <a:defRPr/>
            </a:pPr>
            <a:endParaRPr lang="en-US" sz="2400" b="1" dirty="0"/>
          </a:p>
          <a:p>
            <a:pPr marL="0" marR="0" lvl="0" indent="0" algn="l" defTabSz="914400" rtl="0" eaLnBrk="0" fontAlgn="base" latinLnBrk="0" hangingPunct="0">
              <a:lnSpc>
                <a:spcPct val="100000"/>
              </a:lnSpc>
              <a:spcBef>
                <a:spcPct val="20000"/>
              </a:spcBef>
              <a:spcAft>
                <a:spcPct val="0"/>
              </a:spcAft>
              <a:buClr>
                <a:srgbClr val="002B5E"/>
              </a:buClr>
              <a:buSzTx/>
              <a:buFontTx/>
              <a:buNone/>
              <a:tabLst/>
              <a:defRPr/>
            </a:pPr>
            <a:endParaRPr kumimoji="0" lang="en-US" sz="2400" b="1" i="0" u="none" strike="noStrike" kern="0" cap="none" spc="0" normalizeH="0" baseline="0" noProof="0" dirty="0">
              <a:ln>
                <a:noFill/>
              </a:ln>
              <a:solidFill>
                <a:srgbClr val="000000"/>
              </a:solidFill>
              <a:effectLst/>
              <a:uLnTx/>
              <a:uFillTx/>
              <a:latin typeface="Verdana"/>
              <a:ea typeface="+mn-ea"/>
              <a:cs typeface="+mn-cs"/>
            </a:endParaRPr>
          </a:p>
          <a:p>
            <a:endParaRPr lang="en-US" b="1" dirty="0"/>
          </a:p>
          <a:p>
            <a:endParaRPr lang="en-US" dirty="0"/>
          </a:p>
        </p:txBody>
      </p:sp>
      <p:sp>
        <p:nvSpPr>
          <p:cNvPr id="4" name="Slide Number Placeholder 3"/>
          <p:cNvSpPr>
            <a:spLocks noGrp="1"/>
          </p:cNvSpPr>
          <p:nvPr>
            <p:ph type="sldNum" sz="quarter" idx="10"/>
          </p:nvPr>
        </p:nvSpPr>
        <p:spPr/>
        <p:txBody>
          <a:bodyPr/>
          <a:lstStyle/>
          <a:p>
            <a:fld id="{CAD98C3F-40BF-47C2-9ED1-BAB5260932D6}" type="slidenum">
              <a:rPr lang="en-US" smtClean="0"/>
              <a:pPr/>
              <a:t>41</a:t>
            </a:fld>
            <a:endParaRPr lang="en-US"/>
          </a:p>
        </p:txBody>
      </p:sp>
    </p:spTree>
    <p:extLst>
      <p:ext uri="{BB962C8B-B14F-4D97-AF65-F5344CB8AC3E}">
        <p14:creationId xmlns:p14="http://schemas.microsoft.com/office/powerpoint/2010/main" val="15291462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Help the child realize they are a person first,</a:t>
            </a:r>
            <a:r>
              <a:rPr lang="en-US" b="1" baseline="0" dirty="0"/>
              <a:t> then they are disabled.</a:t>
            </a: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We are people first, and then we are disabled. They are somebody!!!!!</a:t>
            </a:r>
          </a:p>
          <a:p>
            <a:pPr marL="0" indent="0">
              <a:buNone/>
            </a:pPr>
            <a:endParaRPr lang="en-US" b="1" dirty="0"/>
          </a:p>
          <a:p>
            <a:pPr marL="0" indent="0">
              <a:buNone/>
            </a:pPr>
            <a:r>
              <a:rPr lang="en-US" b="1" dirty="0"/>
              <a:t>Help the child feel special and appreciated</a:t>
            </a:r>
          </a:p>
          <a:p>
            <a:pPr marL="0" indent="0">
              <a:buNone/>
            </a:pPr>
            <a:r>
              <a:rPr lang="en-US" sz="1200" b="0" i="0" kern="1200" dirty="0">
                <a:solidFill>
                  <a:schemeClr val="tx1"/>
                </a:solidFill>
                <a:effectLst/>
                <a:latin typeface="+mn-lt"/>
                <a:ea typeface="+mn-ea"/>
                <a:cs typeface="+mn-cs"/>
              </a:rPr>
              <a:t>There is research that shows that the presence of at least one adult who makes a child feel special and appreciated leads to greater resilience and hopefulness in the child. Children feel special when their efforts are appreciated, when adults notice what makes them different in a positive light and when adults carve out special time to spend with the child.</a:t>
            </a:r>
            <a:endParaRPr lang="en-US" b="1" dirty="0"/>
          </a:p>
          <a:p>
            <a:pPr marL="0" indent="0">
              <a:buNone/>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Highlight the strengths of their personality, (kindness, tenacity, helpfulness, sense of humor, etc.).</a:t>
            </a:r>
          </a:p>
          <a:p>
            <a:pPr marL="0" indent="0">
              <a:buNone/>
            </a:pPr>
            <a:endParaRPr lang="en-US" b="1" dirty="0"/>
          </a:p>
          <a:p>
            <a:pPr marL="0" indent="0">
              <a:buNone/>
            </a:pPr>
            <a:r>
              <a:rPr lang="en-US" b="1" dirty="0"/>
              <a:t>Don't compare child to peers or siblings</a:t>
            </a:r>
          </a:p>
          <a:p>
            <a:pPr marL="0" indent="0">
              <a:buNone/>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Provide opportunities for a child to help others. </a:t>
            </a:r>
          </a:p>
          <a:p>
            <a:pPr marL="0" indent="0">
              <a:buNone/>
            </a:pPr>
            <a:r>
              <a:rPr lang="en-US" sz="1200" b="0" i="0" kern="1200" dirty="0">
                <a:solidFill>
                  <a:schemeClr val="tx1"/>
                </a:solidFill>
                <a:effectLst/>
                <a:latin typeface="+mn-lt"/>
                <a:ea typeface="+mn-ea"/>
                <a:cs typeface="+mn-cs"/>
              </a:rPr>
              <a:t>Helping others helps children show that they have something to offer their family and community. Children often enjoy participating in volunteer activities with their friends and family. Helping others bolsters self-esteem.</a:t>
            </a:r>
          </a:p>
          <a:p>
            <a:pPr marL="0" indent="0">
              <a:buNone/>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Help the child appreciate themselves - all of themselves </a:t>
            </a:r>
            <a:br>
              <a:rPr lang="en-US" sz="1200" b="1"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This means appreciating your disability too. There may be times when you believe that it is more annoying than appreciable, but focus on the positive aspects of your disability. One way to do this is making a list of your strengths including how your disability, or your methods of coping with it, can be an asset.</a:t>
            </a:r>
          </a:p>
          <a:p>
            <a:pPr marL="0" indent="0">
              <a:buNone/>
            </a:pPr>
            <a:endParaRPr lang="en-US" sz="1200" b="1" i="0" kern="1200" dirty="0">
              <a:solidFill>
                <a:schemeClr val="tx1"/>
              </a:solidFill>
              <a:effectLst/>
              <a:latin typeface="+mn-lt"/>
              <a:ea typeface="+mn-ea"/>
              <a:cs typeface="+mn-cs"/>
            </a:endParaRPr>
          </a:p>
          <a:p>
            <a:pPr marL="0" indent="0">
              <a:buNone/>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br>
              <a:rPr lang="en-US" sz="1200" b="1" i="0" kern="1200" dirty="0">
                <a:solidFill>
                  <a:schemeClr val="tx1"/>
                </a:solidFill>
                <a:effectLst/>
                <a:latin typeface="+mn-lt"/>
                <a:ea typeface="+mn-ea"/>
                <a:cs typeface="+mn-cs"/>
              </a:rPr>
            </a:br>
            <a:endParaRPr lang="en-US" b="1" dirty="0"/>
          </a:p>
          <a:p>
            <a:endParaRPr lang="en-US" dirty="0"/>
          </a:p>
        </p:txBody>
      </p:sp>
      <p:sp>
        <p:nvSpPr>
          <p:cNvPr id="4" name="Slide Number Placeholder 3"/>
          <p:cNvSpPr>
            <a:spLocks noGrp="1"/>
          </p:cNvSpPr>
          <p:nvPr>
            <p:ph type="sldNum" sz="quarter" idx="10"/>
          </p:nvPr>
        </p:nvSpPr>
        <p:spPr/>
        <p:txBody>
          <a:bodyPr/>
          <a:lstStyle/>
          <a:p>
            <a:fld id="{CAD98C3F-40BF-47C2-9ED1-BAB5260932D6}" type="slidenum">
              <a:rPr lang="en-US" smtClean="0"/>
              <a:pPr/>
              <a:t>42</a:t>
            </a:fld>
            <a:endParaRPr lang="en-US"/>
          </a:p>
        </p:txBody>
      </p:sp>
    </p:spTree>
    <p:extLst>
      <p:ext uri="{BB962C8B-B14F-4D97-AF65-F5344CB8AC3E}">
        <p14:creationId xmlns:p14="http://schemas.microsoft.com/office/powerpoint/2010/main" val="42713358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D98C3F-40BF-47C2-9ED1-BAB5260932D6}" type="slidenum">
              <a:rPr lang="en-US" smtClean="0"/>
              <a:pPr/>
              <a:t>43</a:t>
            </a:fld>
            <a:endParaRPr lang="en-US"/>
          </a:p>
        </p:txBody>
      </p:sp>
    </p:spTree>
    <p:extLst>
      <p:ext uri="{BB962C8B-B14F-4D97-AF65-F5344CB8AC3E}">
        <p14:creationId xmlns:p14="http://schemas.microsoft.com/office/powerpoint/2010/main" val="39247896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D98C3F-40BF-47C2-9ED1-BAB5260932D6}" type="slidenum">
              <a:rPr lang="en-US" smtClean="0"/>
              <a:pPr/>
              <a:t>44</a:t>
            </a:fld>
            <a:endParaRPr lang="en-US"/>
          </a:p>
        </p:txBody>
      </p:sp>
    </p:spTree>
    <p:extLst>
      <p:ext uri="{BB962C8B-B14F-4D97-AF65-F5344CB8AC3E}">
        <p14:creationId xmlns:p14="http://schemas.microsoft.com/office/powerpoint/2010/main" val="5046097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D98C3F-40BF-47C2-9ED1-BAB5260932D6}" type="slidenum">
              <a:rPr lang="en-US" smtClean="0"/>
              <a:pPr/>
              <a:t>45</a:t>
            </a:fld>
            <a:endParaRPr lang="en-US"/>
          </a:p>
        </p:txBody>
      </p:sp>
    </p:spTree>
    <p:extLst>
      <p:ext uri="{BB962C8B-B14F-4D97-AF65-F5344CB8AC3E}">
        <p14:creationId xmlns:p14="http://schemas.microsoft.com/office/powerpoint/2010/main" val="1265197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D98C3F-40BF-47C2-9ED1-BAB5260932D6}" type="slidenum">
              <a:rPr lang="en-US" smtClean="0"/>
              <a:pPr/>
              <a:t>6</a:t>
            </a:fld>
            <a:endParaRPr lang="en-US"/>
          </a:p>
        </p:txBody>
      </p:sp>
    </p:spTree>
    <p:extLst>
      <p:ext uri="{BB962C8B-B14F-4D97-AF65-F5344CB8AC3E}">
        <p14:creationId xmlns:p14="http://schemas.microsoft.com/office/powerpoint/2010/main" val="2240947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D98C3F-40BF-47C2-9ED1-BAB5260932D6}" type="slidenum">
              <a:rPr lang="en-US" smtClean="0"/>
              <a:pPr/>
              <a:t>7</a:t>
            </a:fld>
            <a:endParaRPr lang="en-US"/>
          </a:p>
        </p:txBody>
      </p:sp>
    </p:spTree>
    <p:extLst>
      <p:ext uri="{BB962C8B-B14F-4D97-AF65-F5344CB8AC3E}">
        <p14:creationId xmlns:p14="http://schemas.microsoft.com/office/powerpoint/2010/main" val="2116992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D98C3F-40BF-47C2-9ED1-BAB5260932D6}" type="slidenum">
              <a:rPr lang="en-US" smtClean="0"/>
              <a:pPr/>
              <a:t>8</a:t>
            </a:fld>
            <a:endParaRPr lang="en-US"/>
          </a:p>
        </p:txBody>
      </p:sp>
    </p:spTree>
    <p:extLst>
      <p:ext uri="{BB962C8B-B14F-4D97-AF65-F5344CB8AC3E}">
        <p14:creationId xmlns:p14="http://schemas.microsoft.com/office/powerpoint/2010/main" val="910148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Genetics: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Learning and attention issues tend to run in families. Genes that can affect brain structure and chemistry get passed down from parent to child.</a:t>
            </a:r>
          </a:p>
          <a:p>
            <a:endParaRPr lang="en-US" sz="1200" b="0" i="0" kern="1200" dirty="0">
              <a:solidFill>
                <a:schemeClr val="tx1"/>
              </a:solidFill>
              <a:effectLst/>
              <a:latin typeface="+mn-lt"/>
              <a:ea typeface="+mn-ea"/>
              <a:cs typeface="+mn-cs"/>
            </a:endParaRPr>
          </a:p>
          <a:p>
            <a:r>
              <a:rPr lang="en-US" dirty="0"/>
              <a:t>Toxic Exposure:</a:t>
            </a:r>
          </a:p>
          <a:p>
            <a:r>
              <a:rPr lang="en-US" sz="1200" b="0" i="0" kern="1200" dirty="0">
                <a:solidFill>
                  <a:schemeClr val="tx1"/>
                </a:solidFill>
                <a:effectLst/>
                <a:latin typeface="+mn-lt"/>
                <a:ea typeface="+mn-ea"/>
                <a:cs typeface="+mn-cs"/>
              </a:rPr>
              <a:t>Exposure to lead and other environmental factors have been linked to ADHD and other issues that impact learning, attention and behavior.</a:t>
            </a:r>
          </a:p>
          <a:p>
            <a:endParaRPr lang="en-US" sz="1200" b="0" i="0" kern="1200" dirty="0">
              <a:solidFill>
                <a:schemeClr val="tx1"/>
              </a:solidFill>
              <a:effectLst/>
              <a:latin typeface="+mn-lt"/>
              <a:ea typeface="+mn-ea"/>
              <a:cs typeface="+mn-cs"/>
            </a:endParaRPr>
          </a:p>
          <a:p>
            <a:r>
              <a:rPr lang="en-US" dirty="0"/>
              <a:t>Adverse Traumatic Experiences:</a:t>
            </a:r>
          </a:p>
          <a:p>
            <a:r>
              <a:rPr lang="en-US" sz="1200" b="0" i="0" kern="1200" dirty="0">
                <a:solidFill>
                  <a:schemeClr val="tx1"/>
                </a:solidFill>
                <a:effectLst/>
                <a:latin typeface="+mn-lt"/>
                <a:ea typeface="+mn-ea"/>
                <a:cs typeface="+mn-cs"/>
              </a:rPr>
              <a:t>Trauma, such as abuse, neglect, and other adverse childhood experiences, can increase the likelihood of being identified with learning or behavior issues.</a:t>
            </a:r>
            <a:endParaRPr lang="en-US" dirty="0"/>
          </a:p>
        </p:txBody>
      </p:sp>
      <p:sp>
        <p:nvSpPr>
          <p:cNvPr id="4" name="Slide Number Placeholder 3"/>
          <p:cNvSpPr>
            <a:spLocks noGrp="1"/>
          </p:cNvSpPr>
          <p:nvPr>
            <p:ph type="sldNum" sz="quarter" idx="10"/>
          </p:nvPr>
        </p:nvSpPr>
        <p:spPr/>
        <p:txBody>
          <a:bodyPr/>
          <a:lstStyle/>
          <a:p>
            <a:fld id="{CAD98C3F-40BF-47C2-9ED1-BAB5260932D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201723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Kids with learning and attention issues often have</a:t>
            </a:r>
            <a:r>
              <a:rPr lang="en-US" sz="1200" b="0" i="0" kern="1200" baseline="0" dirty="0">
                <a:solidFill>
                  <a:schemeClr val="tx1"/>
                </a:solidFill>
                <a:effectLst/>
                <a:latin typeface="+mn-lt"/>
                <a:ea typeface="+mn-ea"/>
                <a:cs typeface="+mn-cs"/>
              </a:rPr>
              <a:t> trouble academically and sometimes out of school. But that doesn’t mean that they are lazy or can’t learn. Research shows that certain areas of their brain don’t always function properly affecting learning and behavior.</a:t>
            </a:r>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marL="228600" indent="-228600" fontAlgn="base">
              <a:buAutoNum type="arabicPeriod"/>
            </a:pPr>
            <a:r>
              <a:rPr lang="en-US" sz="1200" b="1" i="0" kern="1200" dirty="0">
                <a:solidFill>
                  <a:srgbClr val="FF0000"/>
                </a:solidFill>
                <a:effectLst/>
                <a:latin typeface="+mn-lt"/>
                <a:ea typeface="+mn-ea"/>
                <a:cs typeface="+mn-cs"/>
              </a:rPr>
              <a:t>This part of the brain deals with behavior, decision-making and emotions. In some kids with self-control and focus issues, it’s wired differently. The pathways that carry information are poorly organized and don’t signal properly. Brain chemistry may not</a:t>
            </a:r>
            <a:r>
              <a:rPr lang="en-US" sz="1200" b="1" i="0" kern="1200" baseline="0" dirty="0">
                <a:solidFill>
                  <a:srgbClr val="FF0000"/>
                </a:solidFill>
                <a:effectLst/>
                <a:latin typeface="+mn-lt"/>
                <a:ea typeface="+mn-ea"/>
                <a:cs typeface="+mn-cs"/>
              </a:rPr>
              <a:t> be used efficiently, and some areas of the brain may be smaller.</a:t>
            </a:r>
          </a:p>
          <a:p>
            <a:pPr marL="228600" indent="-228600" fontAlgn="base">
              <a:buAutoNum type="arabicPeriod"/>
            </a:pPr>
            <a:endParaRPr lang="en-US" sz="1200" b="1" i="0" kern="1200" baseline="0" dirty="0">
              <a:solidFill>
                <a:srgbClr val="FF0000"/>
              </a:solidFill>
              <a:effectLst/>
              <a:latin typeface="+mn-lt"/>
              <a:ea typeface="+mn-ea"/>
              <a:cs typeface="+mn-cs"/>
            </a:endParaRPr>
          </a:p>
          <a:p>
            <a:pPr fontAlgn="base"/>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frontal lobe</a:t>
            </a:r>
            <a:r>
              <a:rPr lang="en-US" sz="1200" b="0" i="0" kern="1200" dirty="0">
                <a:solidFill>
                  <a:schemeClr val="tx1"/>
                </a:solidFill>
                <a:effectLst/>
                <a:latin typeface="+mn-lt"/>
                <a:ea typeface="+mn-ea"/>
                <a:cs typeface="+mn-cs"/>
              </a:rPr>
              <a:t> is the largest and is responsible for controlling speech, reasoning, planning, regulating emotions, and consciousness. In the 19th century, Paul </a:t>
            </a:r>
            <a:r>
              <a:rPr lang="en-US" sz="1200" b="0" i="0" kern="1200" dirty="0" err="1">
                <a:solidFill>
                  <a:schemeClr val="tx1"/>
                </a:solidFill>
                <a:effectLst/>
                <a:latin typeface="+mn-lt"/>
                <a:ea typeface="+mn-ea"/>
                <a:cs typeface="+mn-cs"/>
              </a:rPr>
              <a:t>Broca</a:t>
            </a:r>
            <a:r>
              <a:rPr lang="en-US" sz="1200" b="0" i="0" kern="1200" dirty="0">
                <a:solidFill>
                  <a:schemeClr val="tx1"/>
                </a:solidFill>
                <a:effectLst/>
                <a:latin typeface="+mn-lt"/>
                <a:ea typeface="+mn-ea"/>
                <a:cs typeface="+mn-cs"/>
              </a:rPr>
              <a:t> was exploring areas of the brain used for language and noticed a particular part of the brain that was impaired in a man whose speech became limited after a stroke. This area received more and more attention, and today we know that </a:t>
            </a:r>
            <a:r>
              <a:rPr lang="en-US" sz="1200" b="0" i="0" kern="1200" dirty="0" err="1">
                <a:solidFill>
                  <a:schemeClr val="tx1"/>
                </a:solidFill>
                <a:effectLst/>
                <a:latin typeface="+mn-lt"/>
                <a:ea typeface="+mn-ea"/>
                <a:cs typeface="+mn-cs"/>
              </a:rPr>
              <a:t>Broca’s</a:t>
            </a:r>
            <a:r>
              <a:rPr lang="en-US" sz="1200" b="0" i="0" kern="1200" dirty="0">
                <a:solidFill>
                  <a:schemeClr val="tx1"/>
                </a:solidFill>
                <a:effectLst/>
                <a:latin typeface="+mn-lt"/>
                <a:ea typeface="+mn-ea"/>
                <a:cs typeface="+mn-cs"/>
              </a:rPr>
              <a:t> area, located here in the frontal lobe, is important for the organization, production, and manipulation of language and speech (Joseph, Noble, &amp; Eden, 2001). Areas of the frontal lobe are also important for silent reading proficiency (</a:t>
            </a:r>
            <a:r>
              <a:rPr lang="en-US" sz="1200" b="0" i="0" kern="1200" dirty="0" err="1">
                <a:solidFill>
                  <a:schemeClr val="tx1"/>
                </a:solidFill>
                <a:effectLst/>
                <a:latin typeface="+mn-lt"/>
                <a:ea typeface="+mn-ea"/>
                <a:cs typeface="+mn-cs"/>
              </a:rPr>
              <a:t>Shaywitz</a:t>
            </a:r>
            <a:r>
              <a:rPr lang="en-US" sz="1200" b="0" i="0" kern="1200" dirty="0">
                <a:solidFill>
                  <a:schemeClr val="tx1"/>
                </a:solidFill>
                <a:effectLst/>
                <a:latin typeface="+mn-lt"/>
                <a:ea typeface="+mn-ea"/>
                <a:cs typeface="+mn-cs"/>
              </a:rPr>
              <a:t> et al., 2002).</a:t>
            </a:r>
          </a:p>
          <a:p>
            <a:pPr fontAlgn="base"/>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2. Some areas in the back of the brain are</a:t>
            </a:r>
            <a:r>
              <a:rPr lang="en-US" sz="1200" b="1" i="0" kern="1200" baseline="0" dirty="0">
                <a:solidFill>
                  <a:schemeClr val="tx1"/>
                </a:solidFill>
                <a:effectLst/>
                <a:latin typeface="+mn-lt"/>
                <a:ea typeface="+mn-ea"/>
                <a:cs typeface="+mn-cs"/>
              </a:rPr>
              <a:t> crucial for matching sounds with symbols. Others help with committing site words to memory. In some kids with reading issues, this areas is underactive. There’s also less communication between these areas and other areas of the brain involved in reading.</a:t>
            </a:r>
            <a:endParaRPr lang="en-US" sz="1200" b="1"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parietal lobe</a:t>
            </a:r>
            <a:r>
              <a:rPr lang="en-US" sz="1200" b="0" i="0" kern="1200" dirty="0">
                <a:solidFill>
                  <a:schemeClr val="tx1"/>
                </a:solidFill>
                <a:effectLst/>
                <a:latin typeface="+mn-lt"/>
                <a:ea typeface="+mn-ea"/>
                <a:cs typeface="+mn-cs"/>
              </a:rPr>
              <a:t> is located farther back in the brain and controls sensory perceptions as well as linking spoken and written language to memory to give it meaning so we can understand what we hear and read.</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occipital lobe</a:t>
            </a:r>
            <a:r>
              <a:rPr lang="en-US" sz="1200" b="0" i="0" kern="1200" dirty="0">
                <a:solidFill>
                  <a:schemeClr val="tx1"/>
                </a:solidFill>
                <a:effectLst/>
                <a:latin typeface="+mn-lt"/>
                <a:ea typeface="+mn-ea"/>
                <a:cs typeface="+mn-cs"/>
              </a:rPr>
              <a:t>, found at the back of the head, is where the primary visual cortex is located. Among other types of visual perception, the visual cortex is important in the identification of letters.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temporal lobe</a:t>
            </a:r>
            <a:r>
              <a:rPr lang="en-US" sz="1200" b="0" i="0" kern="1200" dirty="0">
                <a:solidFill>
                  <a:schemeClr val="tx1"/>
                </a:solidFill>
                <a:effectLst/>
                <a:latin typeface="+mn-lt"/>
                <a:ea typeface="+mn-ea"/>
                <a:cs typeface="+mn-cs"/>
              </a:rPr>
              <a:t> is located in the lower part of the brain, parallel with the ears, and is involved in verbal memory. Wernicke’s area, long known to be important in understanding language (Joseph et al., 2001), is located here. This region, identified by Carl Wernicke at about the same time and using the same methods as </a:t>
            </a:r>
            <a:r>
              <a:rPr lang="en-US" sz="1200" b="0" i="0" kern="1200" dirty="0" err="1">
                <a:solidFill>
                  <a:schemeClr val="tx1"/>
                </a:solidFill>
                <a:effectLst/>
                <a:latin typeface="+mn-lt"/>
                <a:ea typeface="+mn-ea"/>
                <a:cs typeface="+mn-cs"/>
              </a:rPr>
              <a:t>Broca</a:t>
            </a:r>
            <a:r>
              <a:rPr lang="en-US" sz="1200" b="0" i="0" kern="1200" dirty="0">
                <a:solidFill>
                  <a:schemeClr val="tx1"/>
                </a:solidFill>
                <a:effectLst/>
                <a:latin typeface="+mn-lt"/>
                <a:ea typeface="+mn-ea"/>
                <a:cs typeface="+mn-cs"/>
              </a:rPr>
              <a:t>, is critical in language processing and reading.</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In addition, converging evidence suggests that two other systems, which process language within and between lobes, are important for reading. The first is the </a:t>
            </a:r>
            <a:r>
              <a:rPr lang="en-US" sz="1200" b="1" i="0" kern="1200" dirty="0">
                <a:solidFill>
                  <a:schemeClr val="tx1"/>
                </a:solidFill>
                <a:effectLst/>
                <a:latin typeface="+mn-lt"/>
                <a:ea typeface="+mn-ea"/>
                <a:cs typeface="+mn-cs"/>
              </a:rPr>
              <a:t>left </a:t>
            </a:r>
            <a:r>
              <a:rPr lang="en-US" sz="1200" b="1" i="0" kern="1200" dirty="0" err="1">
                <a:solidFill>
                  <a:schemeClr val="tx1"/>
                </a:solidFill>
                <a:effectLst/>
                <a:latin typeface="+mn-lt"/>
                <a:ea typeface="+mn-ea"/>
                <a:cs typeface="+mn-cs"/>
              </a:rPr>
              <a:t>parietotemporal</a:t>
            </a:r>
            <a:r>
              <a:rPr lang="en-US" sz="1200" b="1" i="0" kern="1200" dirty="0">
                <a:solidFill>
                  <a:schemeClr val="tx1"/>
                </a:solidFill>
                <a:effectLst/>
                <a:latin typeface="+mn-lt"/>
                <a:ea typeface="+mn-ea"/>
                <a:cs typeface="+mn-cs"/>
              </a:rPr>
              <a:t> system</a:t>
            </a:r>
            <a:r>
              <a:rPr lang="en-US" sz="1200" b="0" i="0" kern="1200" dirty="0">
                <a:solidFill>
                  <a:schemeClr val="tx1"/>
                </a:solidFill>
                <a:effectLst/>
                <a:latin typeface="+mn-lt"/>
                <a:ea typeface="+mn-ea"/>
                <a:cs typeface="+mn-cs"/>
              </a:rPr>
              <a:t> that appears to be involved in word analysis – the conscious, effortful decoding of words (</a:t>
            </a:r>
            <a:r>
              <a:rPr lang="en-US" sz="1200" b="0" i="0" kern="1200" dirty="0" err="1">
                <a:solidFill>
                  <a:schemeClr val="tx1"/>
                </a:solidFill>
                <a:effectLst/>
                <a:latin typeface="+mn-lt"/>
                <a:ea typeface="+mn-ea"/>
                <a:cs typeface="+mn-cs"/>
              </a:rPr>
              <a:t>Shaywitz</a:t>
            </a:r>
            <a:r>
              <a:rPr lang="en-US" sz="1200" b="0" i="0" kern="1200" dirty="0">
                <a:solidFill>
                  <a:schemeClr val="tx1"/>
                </a:solidFill>
                <a:effectLst/>
                <a:latin typeface="+mn-lt"/>
                <a:ea typeface="+mn-ea"/>
                <a:cs typeface="+mn-cs"/>
              </a:rPr>
              <a:t> et al., 2002). This region is critical in the process of mapping letters and written words onto their sound correspondences – letter sounds and spoken words (Heim &amp; </a:t>
            </a:r>
            <a:r>
              <a:rPr lang="en-US" sz="1200" b="0" i="0" kern="1200" dirty="0" err="1">
                <a:solidFill>
                  <a:schemeClr val="tx1"/>
                </a:solidFill>
                <a:effectLst/>
                <a:latin typeface="+mn-lt"/>
                <a:ea typeface="+mn-ea"/>
                <a:cs typeface="+mn-cs"/>
              </a:rPr>
              <a:t>Keil</a:t>
            </a:r>
            <a:r>
              <a:rPr lang="en-US" sz="1200" b="0" i="0" kern="1200" dirty="0">
                <a:solidFill>
                  <a:schemeClr val="tx1"/>
                </a:solidFill>
                <a:effectLst/>
                <a:latin typeface="+mn-lt"/>
                <a:ea typeface="+mn-ea"/>
                <a:cs typeface="+mn-cs"/>
              </a:rPr>
              <a:t>, 2004). This area is also important for comprehending written and spoken language (Joseph et al., 2001). The second system that is important for reading is the </a:t>
            </a:r>
            <a:r>
              <a:rPr lang="en-US" sz="1200" b="1" i="0" kern="1200" dirty="0">
                <a:solidFill>
                  <a:schemeClr val="tx1"/>
                </a:solidFill>
                <a:effectLst/>
                <a:latin typeface="+mn-lt"/>
                <a:ea typeface="+mn-ea"/>
                <a:cs typeface="+mn-cs"/>
              </a:rPr>
              <a:t>left </a:t>
            </a:r>
            <a:r>
              <a:rPr lang="en-US" sz="1200" b="1" i="0" kern="1200" dirty="0" err="1">
                <a:solidFill>
                  <a:schemeClr val="tx1"/>
                </a:solidFill>
                <a:effectLst/>
                <a:latin typeface="+mn-lt"/>
                <a:ea typeface="+mn-ea"/>
                <a:cs typeface="+mn-cs"/>
              </a:rPr>
              <a:t>occipitotemporal</a:t>
            </a:r>
            <a:r>
              <a:rPr lang="en-US" sz="1200" b="1" i="0" kern="1200" dirty="0">
                <a:solidFill>
                  <a:schemeClr val="tx1"/>
                </a:solidFill>
                <a:effectLst/>
                <a:latin typeface="+mn-lt"/>
                <a:ea typeface="+mn-ea"/>
                <a:cs typeface="+mn-cs"/>
              </a:rPr>
              <a:t> area</a:t>
            </a:r>
            <a:r>
              <a:rPr lang="en-US" sz="1200" b="0" i="0" kern="1200" dirty="0">
                <a:solidFill>
                  <a:schemeClr val="tx1"/>
                </a:solidFill>
                <a:effectLst/>
                <a:latin typeface="+mn-lt"/>
                <a:ea typeface="+mn-ea"/>
                <a:cs typeface="+mn-cs"/>
              </a:rPr>
              <a:t>. This system seems to be involved in automatic, rapid access to whole words and is a critical area for skilled, fluent reading (</a:t>
            </a:r>
            <a:r>
              <a:rPr lang="en-US" sz="1200" b="0" i="0" kern="1200" dirty="0" err="1">
                <a:solidFill>
                  <a:schemeClr val="tx1"/>
                </a:solidFill>
                <a:effectLst/>
                <a:latin typeface="+mn-lt"/>
                <a:ea typeface="+mn-ea"/>
                <a:cs typeface="+mn-cs"/>
              </a:rPr>
              <a:t>Shaywitz</a:t>
            </a:r>
            <a:r>
              <a:rPr lang="en-US" sz="1200" b="0" i="0" kern="1200" dirty="0">
                <a:solidFill>
                  <a:schemeClr val="tx1"/>
                </a:solidFill>
                <a:effectLst/>
                <a:latin typeface="+mn-lt"/>
                <a:ea typeface="+mn-ea"/>
                <a:cs typeface="+mn-cs"/>
              </a:rPr>
              <a:t> et al., 2002, 2004).</a:t>
            </a:r>
          </a:p>
          <a:p>
            <a:endParaRPr lang="en-US" dirty="0"/>
          </a:p>
          <a:p>
            <a:r>
              <a:rPr lang="en-US" b="1" dirty="0"/>
              <a:t>3. This area</a:t>
            </a:r>
            <a:r>
              <a:rPr lang="en-US" b="1" baseline="0" dirty="0"/>
              <a:t> of the brain helps coordinate movement including fine motor skills needed to things like write and tie shoes.  It’s also involved with maintaining balance and posture.   Researchers have been looking into possible links between this part of the brain and other brain functions. These include language processing, emotional processing and ADHD. But there are no clear findings, and it’s still a controversial topic among some scientist.</a:t>
            </a:r>
          </a:p>
          <a:p>
            <a:endParaRPr lang="en-US" b="1" baseline="0" dirty="0"/>
          </a:p>
          <a:p>
            <a:r>
              <a:rPr lang="en-US" b="1" baseline="0" dirty="0"/>
              <a:t>4. The parietal lobes of the right and left side of the brain support math and computation. In some kids with math issues these areas are less active than in other kids. These areas don’t seem to communicate well with other parts of the brain.</a:t>
            </a:r>
            <a:endParaRPr lang="en-US" b="1" dirty="0"/>
          </a:p>
        </p:txBody>
      </p:sp>
      <p:sp>
        <p:nvSpPr>
          <p:cNvPr id="4" name="Slide Number Placeholder 3"/>
          <p:cNvSpPr>
            <a:spLocks noGrp="1"/>
          </p:cNvSpPr>
          <p:nvPr>
            <p:ph type="sldNum" sz="quarter" idx="10"/>
          </p:nvPr>
        </p:nvSpPr>
        <p:spPr/>
        <p:txBody>
          <a:bodyPr/>
          <a:lstStyle/>
          <a:p>
            <a:fld id="{CAD98C3F-40BF-47C2-9ED1-BAB5260932D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573412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D98C3F-40BF-47C2-9ED1-BAB5260932D6}" type="slidenum">
              <a:rPr lang="en-US" smtClean="0"/>
              <a:pPr/>
              <a:t>11</a:t>
            </a:fld>
            <a:endParaRPr lang="en-US"/>
          </a:p>
        </p:txBody>
      </p:sp>
    </p:spTree>
    <p:extLst>
      <p:ext uri="{BB962C8B-B14F-4D97-AF65-F5344CB8AC3E}">
        <p14:creationId xmlns:p14="http://schemas.microsoft.com/office/powerpoint/2010/main" val="1685397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AFT_29A_Natl.png                                               0014D214home                           BC877B2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508000" y="1524000"/>
            <a:ext cx="11176000" cy="1828800"/>
          </a:xfrm>
        </p:spPr>
        <p:txBody>
          <a:bodyPr anchor="ctr"/>
          <a:lstStyle>
            <a:lvl1pPr algn="ctr">
              <a:defRPr sz="4400"/>
            </a:lvl1pPr>
          </a:lstStyle>
          <a:p>
            <a:r>
              <a:rPr lang="en-US"/>
              <a:t>Click to edit Master title style</a:t>
            </a:r>
          </a:p>
        </p:txBody>
      </p:sp>
      <p:sp>
        <p:nvSpPr>
          <p:cNvPr id="4100" name="Rectangle 4"/>
          <p:cNvSpPr>
            <a:spLocks noGrp="1" noChangeArrowheads="1"/>
          </p:cNvSpPr>
          <p:nvPr>
            <p:ph type="subTitle" idx="1"/>
          </p:nvPr>
        </p:nvSpPr>
        <p:spPr>
          <a:xfrm>
            <a:off x="1828800" y="3733800"/>
            <a:ext cx="8534400" cy="1447800"/>
          </a:xfrm>
        </p:spPr>
        <p:txBody>
          <a:bodyPr/>
          <a:lstStyle>
            <a:lvl1pPr marL="0" indent="0" algn="ctr">
              <a:buFontTx/>
              <a:buNone/>
              <a:defRPr>
                <a:solidFill>
                  <a:schemeClr val="accent2"/>
                </a:solidFill>
              </a:defRPr>
            </a:lvl1pPr>
          </a:lstStyle>
          <a:p>
            <a:r>
              <a:rPr lang="en-US"/>
              <a:t>Click to edit Master subtitle style</a:t>
            </a:r>
          </a:p>
        </p:txBody>
      </p:sp>
    </p:spTree>
    <p:extLst>
      <p:ext uri="{BB962C8B-B14F-4D97-AF65-F5344CB8AC3E}">
        <p14:creationId xmlns:p14="http://schemas.microsoft.com/office/powerpoint/2010/main" val="947996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5B3C565-D1FE-470C-B493-CF2E2DB6CF31}" type="datetime1">
              <a:rPr lang="en-US"/>
              <a:pPr>
                <a:defRPr/>
              </a:pPr>
              <a:t>4/22/2019</a:t>
            </a:fld>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89680FC1-6B34-49D6-9CCB-ADE4F4053F3B}" type="slidenum">
              <a:rPr lang="en-US"/>
              <a:pPr>
                <a:defRPr/>
              </a:pPr>
              <a:t>‹#›</a:t>
            </a:fld>
            <a:endParaRPr lang="en-US" dirty="0"/>
          </a:p>
        </p:txBody>
      </p:sp>
    </p:spTree>
    <p:extLst>
      <p:ext uri="{BB962C8B-B14F-4D97-AF65-F5344CB8AC3E}">
        <p14:creationId xmlns:p14="http://schemas.microsoft.com/office/powerpoint/2010/main" val="1061044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304800"/>
            <a:ext cx="28702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304800"/>
            <a:ext cx="8407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DAAC60D-E9BD-43F4-B9C8-592E0680165C}" type="datetime1">
              <a:rPr lang="en-US"/>
              <a:pPr>
                <a:defRPr/>
              </a:pPr>
              <a:t>4/22/2019</a:t>
            </a:fld>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792CCC02-DFB7-41B9-B96F-4D3E2E6D647E}" type="slidenum">
              <a:rPr lang="en-US"/>
              <a:pPr>
                <a:defRPr/>
              </a:pPr>
              <a:t>‹#›</a:t>
            </a:fld>
            <a:endParaRPr lang="en-US" dirty="0"/>
          </a:p>
        </p:txBody>
      </p:sp>
    </p:spTree>
    <p:extLst>
      <p:ext uri="{BB962C8B-B14F-4D97-AF65-F5344CB8AC3E}">
        <p14:creationId xmlns:p14="http://schemas.microsoft.com/office/powerpoint/2010/main" val="1257141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11480800" cy="1371600"/>
          </a:xfrm>
        </p:spPr>
        <p:txBody>
          <a:bodyPr/>
          <a:lstStyle/>
          <a:p>
            <a:r>
              <a:rPr lang="en-US"/>
              <a:t>Click to edit Master title style</a:t>
            </a:r>
          </a:p>
        </p:txBody>
      </p:sp>
      <p:sp>
        <p:nvSpPr>
          <p:cNvPr id="3" name="Text Placeholder 2"/>
          <p:cNvSpPr>
            <a:spLocks noGrp="1"/>
          </p:cNvSpPr>
          <p:nvPr>
            <p:ph type="body" sz="half" idx="1"/>
          </p:nvPr>
        </p:nvSpPr>
        <p:spPr>
          <a:xfrm>
            <a:off x="304800" y="1828800"/>
            <a:ext cx="5638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828800"/>
            <a:ext cx="5638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A0AD22B2-1944-441A-A095-36F8E373E225}" type="datetime1">
              <a:rPr lang="en-US"/>
              <a:pPr>
                <a:defRPr/>
              </a:pPr>
              <a:t>4/22/2019</a:t>
            </a:fld>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B036A36B-28F4-41B3-8B3E-FCEA616357CD}" type="slidenum">
              <a:rPr lang="en-US"/>
              <a:pPr>
                <a:defRPr/>
              </a:pPr>
              <a:t>‹#›</a:t>
            </a:fld>
            <a:endParaRPr lang="en-US" dirty="0"/>
          </a:p>
        </p:txBody>
      </p:sp>
    </p:spTree>
    <p:extLst>
      <p:ext uri="{BB962C8B-B14F-4D97-AF65-F5344CB8AC3E}">
        <p14:creationId xmlns:p14="http://schemas.microsoft.com/office/powerpoint/2010/main" val="4119809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11480800" cy="1371600"/>
          </a:xfrm>
        </p:spPr>
        <p:txBody>
          <a:bodyPr/>
          <a:lstStyle/>
          <a:p>
            <a:r>
              <a:rPr lang="en-US"/>
              <a:t>Click to edit Master title style</a:t>
            </a:r>
          </a:p>
        </p:txBody>
      </p:sp>
      <p:sp>
        <p:nvSpPr>
          <p:cNvPr id="3" name="Table Placeholder 2"/>
          <p:cNvSpPr>
            <a:spLocks noGrp="1"/>
          </p:cNvSpPr>
          <p:nvPr>
            <p:ph type="tbl" idx="1"/>
          </p:nvPr>
        </p:nvSpPr>
        <p:spPr>
          <a:xfrm>
            <a:off x="304800" y="1828800"/>
            <a:ext cx="114808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E2B14453-F8E7-4702-9EB8-8EB97FF976A0}" type="datetime1">
              <a:rPr lang="en-US"/>
              <a:pPr>
                <a:defRPr/>
              </a:pPr>
              <a:t>4/22/2019</a:t>
            </a:fld>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6748535-0D05-4FDD-8430-55A036373716}" type="slidenum">
              <a:rPr lang="en-US"/>
              <a:pPr>
                <a:defRPr/>
              </a:pPr>
              <a:t>‹#›</a:t>
            </a:fld>
            <a:endParaRPr lang="en-US" dirty="0"/>
          </a:p>
        </p:txBody>
      </p:sp>
    </p:spTree>
    <p:extLst>
      <p:ext uri="{BB962C8B-B14F-4D97-AF65-F5344CB8AC3E}">
        <p14:creationId xmlns:p14="http://schemas.microsoft.com/office/powerpoint/2010/main" val="1057078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fld id="{0F07924B-12E1-426A-AEB2-9593A28ECB6C}" type="datetime1">
              <a:rPr lang="en-US"/>
              <a:pPr>
                <a:defRPr/>
              </a:pPr>
              <a:t>4/22/2019</a:t>
            </a:fld>
            <a:endParaRPr lang="en-US" dirty="0"/>
          </a:p>
        </p:txBody>
      </p:sp>
      <p:sp>
        <p:nvSpPr>
          <p:cNvPr id="6" name="Footer Placeholder 5"/>
          <p:cNvSpPr>
            <a:spLocks noGrp="1" noChangeArrowheads="1"/>
          </p:cNvSpPr>
          <p:nvPr>
            <p:ph type="ftr" sz="quarter" idx="11"/>
          </p:nvPr>
        </p:nvSpPr>
        <p:spPr>
          <a:xfrm>
            <a:off x="3556000" y="6356353"/>
            <a:ext cx="4470400" cy="365125"/>
          </a:xfrm>
          <a:prstGeom prst="rect">
            <a:avLst/>
          </a:prstGeom>
        </p:spPr>
        <p:txBody>
          <a:bodyPr/>
          <a:lstStyle>
            <a:lvl1pPr eaLnBrk="1" hangingPunct="1">
              <a:defRPr>
                <a:solidFill>
                  <a:srgbClr val="000000"/>
                </a:solidFill>
                <a:latin typeface="Times" charset="0"/>
                <a:cs typeface="Arial" pitchFamily="34" charset="0"/>
              </a:defRPr>
            </a:lvl1pPr>
          </a:lstStyle>
          <a:p>
            <a:pPr fontAlgn="base">
              <a:spcBef>
                <a:spcPct val="0"/>
              </a:spcBef>
              <a:spcAft>
                <a:spcPct val="0"/>
              </a:spcAft>
              <a:defRPr/>
            </a:pPr>
            <a:r>
              <a:rPr lang="en-US" sz="2400"/>
              <a:t>American Federation of Teachers -- ESAL </a:t>
            </a:r>
          </a:p>
        </p:txBody>
      </p:sp>
      <p:sp>
        <p:nvSpPr>
          <p:cNvPr id="7" name="Rectangle 6"/>
          <p:cNvSpPr>
            <a:spLocks noGrp="1" noChangeArrowheads="1"/>
          </p:cNvSpPr>
          <p:nvPr>
            <p:ph type="sldNum" sz="quarter" idx="12"/>
          </p:nvPr>
        </p:nvSpPr>
        <p:spPr/>
        <p:txBody>
          <a:bodyPr/>
          <a:lstStyle>
            <a:lvl1pPr>
              <a:defRPr/>
            </a:lvl1pPr>
          </a:lstStyle>
          <a:p>
            <a:pPr>
              <a:defRPr/>
            </a:pPr>
            <a:fld id="{E496C674-C02F-482E-943C-047F0548B003}" type="slidenum">
              <a:rPr lang="en-US"/>
              <a:pPr>
                <a:defRPr/>
              </a:pPr>
              <a:t>‹#›</a:t>
            </a:fld>
            <a:endParaRPr lang="en-US" dirty="0"/>
          </a:p>
        </p:txBody>
      </p:sp>
    </p:spTree>
    <p:extLst>
      <p:ext uri="{BB962C8B-B14F-4D97-AF65-F5344CB8AC3E}">
        <p14:creationId xmlns:p14="http://schemas.microsoft.com/office/powerpoint/2010/main" val="1009048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754D181-6D37-46D8-8408-D28B4B5DA99A}" type="datetime1">
              <a:rPr lang="en-US"/>
              <a:pPr>
                <a:defRPr/>
              </a:pPr>
              <a:t>4/22/2019</a:t>
            </a:fld>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C683DD77-4698-4C4B-B86B-27A3A7792493}" type="slidenum">
              <a:rPr lang="en-US"/>
              <a:pPr>
                <a:defRPr/>
              </a:pPr>
              <a:t>‹#›</a:t>
            </a:fld>
            <a:endParaRPr lang="en-US" dirty="0"/>
          </a:p>
        </p:txBody>
      </p:sp>
    </p:spTree>
    <p:extLst>
      <p:ext uri="{BB962C8B-B14F-4D97-AF65-F5344CB8AC3E}">
        <p14:creationId xmlns:p14="http://schemas.microsoft.com/office/powerpoint/2010/main" val="3540003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61306A2-1B90-4B0D-A25E-698D209F3843}" type="datetime1">
              <a:rPr lang="en-US"/>
              <a:pPr>
                <a:defRPr/>
              </a:pPr>
              <a:t>4/22/2019</a:t>
            </a:fld>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198EA74B-823F-4D2B-9DCA-BA0460614CC1}" type="slidenum">
              <a:rPr lang="en-US"/>
              <a:pPr>
                <a:defRPr/>
              </a:pPr>
              <a:t>‹#›</a:t>
            </a:fld>
            <a:endParaRPr lang="en-US" dirty="0"/>
          </a:p>
        </p:txBody>
      </p:sp>
    </p:spTree>
    <p:extLst>
      <p:ext uri="{BB962C8B-B14F-4D97-AF65-F5344CB8AC3E}">
        <p14:creationId xmlns:p14="http://schemas.microsoft.com/office/powerpoint/2010/main" val="350784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828800"/>
            <a:ext cx="56388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828800"/>
            <a:ext cx="56388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0A6066F-BEEE-48D8-813C-42144BC8599D}" type="datetime1">
              <a:rPr lang="en-US"/>
              <a:pPr>
                <a:defRPr/>
              </a:pPr>
              <a:t>4/22/2019</a:t>
            </a:fld>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EAAC81CF-E025-47E7-B575-FCF94C93F810}" type="slidenum">
              <a:rPr lang="en-US"/>
              <a:pPr>
                <a:defRPr/>
              </a:pPr>
              <a:t>‹#›</a:t>
            </a:fld>
            <a:endParaRPr lang="en-US" dirty="0"/>
          </a:p>
        </p:txBody>
      </p:sp>
    </p:spTree>
    <p:extLst>
      <p:ext uri="{BB962C8B-B14F-4D97-AF65-F5344CB8AC3E}">
        <p14:creationId xmlns:p14="http://schemas.microsoft.com/office/powerpoint/2010/main" val="276622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C04FB142-C02A-4A01-BF14-66FDB1B6C33D}" type="datetime1">
              <a:rPr lang="en-US"/>
              <a:pPr>
                <a:defRPr/>
              </a:pPr>
              <a:t>4/22/2019</a:t>
            </a:fld>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7F75F5A9-D263-4774-98E7-6ACEABA447AF}" type="slidenum">
              <a:rPr lang="en-US"/>
              <a:pPr>
                <a:defRPr/>
              </a:pPr>
              <a:t>‹#›</a:t>
            </a:fld>
            <a:endParaRPr lang="en-US" dirty="0"/>
          </a:p>
        </p:txBody>
      </p:sp>
    </p:spTree>
    <p:extLst>
      <p:ext uri="{BB962C8B-B14F-4D97-AF65-F5344CB8AC3E}">
        <p14:creationId xmlns:p14="http://schemas.microsoft.com/office/powerpoint/2010/main" val="170467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85D4C355-5D5E-4400-BAFB-EB7CCF78B632}" type="datetime1">
              <a:rPr lang="en-US"/>
              <a:pPr>
                <a:defRPr/>
              </a:pPr>
              <a:t>4/22/2019</a:t>
            </a:fld>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E2CAD599-C3A8-4576-8D11-47D8FC1DCD24}" type="slidenum">
              <a:rPr lang="en-US"/>
              <a:pPr>
                <a:defRPr/>
              </a:pPr>
              <a:t>‹#›</a:t>
            </a:fld>
            <a:endParaRPr lang="en-US" dirty="0"/>
          </a:p>
        </p:txBody>
      </p:sp>
    </p:spTree>
    <p:extLst>
      <p:ext uri="{BB962C8B-B14F-4D97-AF65-F5344CB8AC3E}">
        <p14:creationId xmlns:p14="http://schemas.microsoft.com/office/powerpoint/2010/main" val="2731407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2B639A6-1AA7-4409-B3AE-8AAE1BF45FD3}" type="datetime1">
              <a:rPr lang="en-US"/>
              <a:pPr>
                <a:defRPr/>
              </a:pPr>
              <a:t>4/22/2019</a:t>
            </a:fld>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6131D167-9215-4924-8065-365FC3D7DE7E}" type="slidenum">
              <a:rPr lang="en-US"/>
              <a:pPr>
                <a:defRPr/>
              </a:pPr>
              <a:t>‹#›</a:t>
            </a:fld>
            <a:endParaRPr lang="en-US" dirty="0"/>
          </a:p>
        </p:txBody>
      </p:sp>
    </p:spTree>
    <p:extLst>
      <p:ext uri="{BB962C8B-B14F-4D97-AF65-F5344CB8AC3E}">
        <p14:creationId xmlns:p14="http://schemas.microsoft.com/office/powerpoint/2010/main" val="2425365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AAA982B-284F-494C-A5B4-BF62CA4BCCE4}" type="datetime1">
              <a:rPr lang="en-US"/>
              <a:pPr>
                <a:defRPr/>
              </a:pPr>
              <a:t>4/22/2019</a:t>
            </a:fld>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D2B54139-5CFC-400F-8F9A-AD7FD884B0C6}" type="slidenum">
              <a:rPr lang="en-US"/>
              <a:pPr>
                <a:defRPr/>
              </a:pPr>
              <a:t>‹#›</a:t>
            </a:fld>
            <a:endParaRPr lang="en-US" dirty="0"/>
          </a:p>
        </p:txBody>
      </p:sp>
    </p:spTree>
    <p:extLst>
      <p:ext uri="{BB962C8B-B14F-4D97-AF65-F5344CB8AC3E}">
        <p14:creationId xmlns:p14="http://schemas.microsoft.com/office/powerpoint/2010/main" val="582463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BDD8BF-C2D3-4A93-B2E6-B56107DC2D99}" type="datetime1">
              <a:rPr lang="en-US"/>
              <a:pPr>
                <a:defRPr/>
              </a:pPr>
              <a:t>4/22/2019</a:t>
            </a:fld>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77DD4B6F-2F39-49B2-81BF-533084C3C126}" type="slidenum">
              <a:rPr lang="en-US"/>
              <a:pPr>
                <a:defRPr/>
              </a:pPr>
              <a:t>‹#›</a:t>
            </a:fld>
            <a:endParaRPr lang="en-US" dirty="0"/>
          </a:p>
        </p:txBody>
      </p:sp>
    </p:spTree>
    <p:extLst>
      <p:ext uri="{BB962C8B-B14F-4D97-AF65-F5344CB8AC3E}">
        <p14:creationId xmlns:p14="http://schemas.microsoft.com/office/powerpoint/2010/main" val="367051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7" descr="AFT_29B_Natl.png                                               0014D214home                           BC877B2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304800" y="304800"/>
            <a:ext cx="11480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2" name="Rectangle 3"/>
          <p:cNvSpPr>
            <a:spLocks noGrp="1" noChangeArrowheads="1"/>
          </p:cNvSpPr>
          <p:nvPr>
            <p:ph type="body" idx="1"/>
          </p:nvPr>
        </p:nvSpPr>
        <p:spPr bwMode="auto">
          <a:xfrm>
            <a:off x="304800" y="1828800"/>
            <a:ext cx="11480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9245600" y="6019800"/>
            <a:ext cx="2540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mn-lt"/>
                <a:cs typeface="+mn-cs"/>
              </a:defRPr>
            </a:lvl1pPr>
          </a:lstStyle>
          <a:p>
            <a:pPr fontAlgn="base">
              <a:spcBef>
                <a:spcPct val="0"/>
              </a:spcBef>
              <a:spcAft>
                <a:spcPct val="0"/>
              </a:spcAft>
              <a:defRPr/>
            </a:pPr>
            <a:fld id="{C4F28FB5-AAE2-4CE2-AA80-7DB680F1D8B5}" type="datetime1">
              <a:rPr lang="en-US"/>
              <a:pPr fontAlgn="base">
                <a:spcBef>
                  <a:spcPct val="0"/>
                </a:spcBef>
                <a:spcAft>
                  <a:spcPct val="0"/>
                </a:spcAft>
                <a:defRPr/>
              </a:pPr>
              <a:t>4/22/2019</a:t>
            </a:fld>
            <a:endParaRPr lang="en-US" dirty="0"/>
          </a:p>
        </p:txBody>
      </p:sp>
      <p:sp>
        <p:nvSpPr>
          <p:cNvPr id="1030" name="Rectangle 6"/>
          <p:cNvSpPr>
            <a:spLocks noGrp="1" noChangeArrowheads="1"/>
          </p:cNvSpPr>
          <p:nvPr>
            <p:ph type="sldNum" sz="quarter" idx="4"/>
          </p:nvPr>
        </p:nvSpPr>
        <p:spPr bwMode="auto">
          <a:xfrm>
            <a:off x="9245600" y="6324600"/>
            <a:ext cx="254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000000"/>
                </a:solidFill>
                <a:latin typeface="+mn-lt"/>
                <a:cs typeface="+mn-cs"/>
              </a:defRPr>
            </a:lvl1pPr>
          </a:lstStyle>
          <a:p>
            <a:pPr fontAlgn="base">
              <a:spcBef>
                <a:spcPct val="0"/>
              </a:spcBef>
              <a:spcAft>
                <a:spcPct val="0"/>
              </a:spcAft>
              <a:defRPr/>
            </a:pPr>
            <a:fld id="{9BCA4B0C-21D8-4497-B906-65959A273250}"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136714708"/>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Lst>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Verdana" charset="0"/>
        </a:defRPr>
      </a:lvl2pPr>
      <a:lvl3pPr algn="l" rtl="0" eaLnBrk="0" fontAlgn="base" hangingPunct="0">
        <a:spcBef>
          <a:spcPct val="0"/>
        </a:spcBef>
        <a:spcAft>
          <a:spcPct val="0"/>
        </a:spcAft>
        <a:defRPr sz="4000">
          <a:solidFill>
            <a:schemeClr val="tx2"/>
          </a:solidFill>
          <a:latin typeface="Verdana" charset="0"/>
        </a:defRPr>
      </a:lvl3pPr>
      <a:lvl4pPr algn="l" rtl="0" eaLnBrk="0" fontAlgn="base" hangingPunct="0">
        <a:spcBef>
          <a:spcPct val="0"/>
        </a:spcBef>
        <a:spcAft>
          <a:spcPct val="0"/>
        </a:spcAft>
        <a:defRPr sz="4000">
          <a:solidFill>
            <a:schemeClr val="tx2"/>
          </a:solidFill>
          <a:latin typeface="Verdana" charset="0"/>
        </a:defRPr>
      </a:lvl4pPr>
      <a:lvl5pPr algn="l" rtl="0" eaLnBrk="0" fontAlgn="base" hangingPunct="0">
        <a:spcBef>
          <a:spcPct val="0"/>
        </a:spcBef>
        <a:spcAft>
          <a:spcPct val="0"/>
        </a:spcAft>
        <a:defRPr sz="4000">
          <a:solidFill>
            <a:schemeClr val="tx2"/>
          </a:solidFill>
          <a:latin typeface="Verdana" charset="0"/>
        </a:defRPr>
      </a:lvl5pPr>
      <a:lvl6pPr marL="457200" algn="l" rtl="0" eaLnBrk="1" fontAlgn="base" hangingPunct="1">
        <a:spcBef>
          <a:spcPct val="0"/>
        </a:spcBef>
        <a:spcAft>
          <a:spcPct val="0"/>
        </a:spcAft>
        <a:defRPr sz="4000">
          <a:solidFill>
            <a:schemeClr val="tx2"/>
          </a:solidFill>
          <a:latin typeface="Verdana" charset="0"/>
        </a:defRPr>
      </a:lvl6pPr>
      <a:lvl7pPr marL="914400" algn="l" rtl="0" eaLnBrk="1" fontAlgn="base" hangingPunct="1">
        <a:spcBef>
          <a:spcPct val="0"/>
        </a:spcBef>
        <a:spcAft>
          <a:spcPct val="0"/>
        </a:spcAft>
        <a:defRPr sz="4000">
          <a:solidFill>
            <a:schemeClr val="tx2"/>
          </a:solidFill>
          <a:latin typeface="Verdana" charset="0"/>
        </a:defRPr>
      </a:lvl7pPr>
      <a:lvl8pPr marL="1371600" algn="l" rtl="0" eaLnBrk="1" fontAlgn="base" hangingPunct="1">
        <a:spcBef>
          <a:spcPct val="0"/>
        </a:spcBef>
        <a:spcAft>
          <a:spcPct val="0"/>
        </a:spcAft>
        <a:defRPr sz="4000">
          <a:solidFill>
            <a:schemeClr val="tx2"/>
          </a:solidFill>
          <a:latin typeface="Verdana" charset="0"/>
        </a:defRPr>
      </a:lvl8pPr>
      <a:lvl9pPr marL="1828800" algn="l" rtl="0" eaLnBrk="1" fontAlgn="base" hangingPunct="1">
        <a:spcBef>
          <a:spcPct val="0"/>
        </a:spcBef>
        <a:spcAft>
          <a:spcPct val="0"/>
        </a:spcAft>
        <a:defRPr sz="4000">
          <a:solidFill>
            <a:schemeClr val="tx2"/>
          </a:solidFill>
          <a:latin typeface="Verdana" charset="0"/>
        </a:defRPr>
      </a:lvl9pPr>
    </p:titleStyle>
    <p:bodyStyle>
      <a:lvl1pPr marL="342900" indent="-342900" algn="l" rtl="0" eaLnBrk="0" fontAlgn="base" hangingPunct="0">
        <a:spcBef>
          <a:spcPct val="20000"/>
        </a:spcBef>
        <a:spcAft>
          <a:spcPct val="0"/>
        </a:spcAft>
        <a:buClr>
          <a:schemeClr val="accent2"/>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0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a:solidFill>
            <a:schemeClr val="tx1"/>
          </a:solidFill>
          <a:latin typeface="+mn-lt"/>
        </a:defRPr>
      </a:lvl4pPr>
      <a:lvl5pPr marL="2057400" indent="-228600" algn="l" rtl="0" eaLnBrk="0" fontAlgn="base" hangingPunct="0">
        <a:spcBef>
          <a:spcPct val="20000"/>
        </a:spcBef>
        <a:spcAft>
          <a:spcPct val="0"/>
        </a:spcAft>
        <a:buClr>
          <a:schemeClr val="accent2"/>
        </a:buClr>
        <a:buChar char="»"/>
        <a:defRPr>
          <a:solidFill>
            <a:schemeClr val="tx1"/>
          </a:solidFill>
          <a:latin typeface="+mn-lt"/>
        </a:defRPr>
      </a:lvl5pPr>
      <a:lvl6pPr marL="2514600" indent="-228600" algn="l" rtl="0" eaLnBrk="1" fontAlgn="base" hangingPunct="1">
        <a:spcBef>
          <a:spcPct val="20000"/>
        </a:spcBef>
        <a:spcAft>
          <a:spcPct val="0"/>
        </a:spcAft>
        <a:buClr>
          <a:schemeClr val="accent2"/>
        </a:buClr>
        <a:buChar char="»"/>
        <a:defRPr>
          <a:solidFill>
            <a:schemeClr val="tx1"/>
          </a:solidFill>
          <a:latin typeface="+mn-lt"/>
        </a:defRPr>
      </a:lvl6pPr>
      <a:lvl7pPr marL="2971800" indent="-228600" algn="l" rtl="0" eaLnBrk="1" fontAlgn="base" hangingPunct="1">
        <a:spcBef>
          <a:spcPct val="20000"/>
        </a:spcBef>
        <a:spcAft>
          <a:spcPct val="0"/>
        </a:spcAft>
        <a:buClr>
          <a:schemeClr val="accent2"/>
        </a:buClr>
        <a:buChar char="»"/>
        <a:defRPr>
          <a:solidFill>
            <a:schemeClr val="tx1"/>
          </a:solidFill>
          <a:latin typeface="+mn-lt"/>
        </a:defRPr>
      </a:lvl7pPr>
      <a:lvl8pPr marL="3429000" indent="-228600" algn="l" rtl="0" eaLnBrk="1" fontAlgn="base" hangingPunct="1">
        <a:spcBef>
          <a:spcPct val="20000"/>
        </a:spcBef>
        <a:spcAft>
          <a:spcPct val="0"/>
        </a:spcAft>
        <a:buClr>
          <a:schemeClr val="accent2"/>
        </a:buClr>
        <a:buChar char="»"/>
        <a:defRPr>
          <a:solidFill>
            <a:schemeClr val="tx1"/>
          </a:solidFill>
          <a:latin typeface="+mn-lt"/>
        </a:defRPr>
      </a:lvl8pPr>
      <a:lvl9pPr marL="3886200" indent="-228600" algn="l" rtl="0" eaLnBrk="1" fontAlgn="base" hangingPunct="1">
        <a:spcBef>
          <a:spcPct val="20000"/>
        </a:spcBef>
        <a:spcAft>
          <a:spcPct val="0"/>
        </a:spcAft>
        <a:buClr>
          <a:schemeClr val="accent2"/>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Dyslexia.mp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y1cWyy73eAhXLhOAKHYmBBf4QjRx6BAgBEAU&amp;url=https://www.slideshare.net/OzellaBrundidge/the-neural-correlates-of-executive-function&amp;psig=AOvVaw39KSP8EeaUkHejrs6geomQ&amp;ust=1541518852862622"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understood.org/en/friends-feelings/teens-tweens/risky-behavior/why-teens-with-adhd-may-take-more-risk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understood.org/en/school-learning/special-services/special-education-basics/understanding-special-educatio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Maslow's%20Hierarchy%20of%20Needs.mp4"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hyperlink" Target="https://www.understood.org/en/friends-feelings/managing-feelings/anger-frustration"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www.understood.org/en/friends-feelings/managing-feelings/loneliness-sadness-isolation" TargetMode="External"/><Relationship Id="rId4" Type="http://schemas.openxmlformats.org/officeDocument/2006/relationships/hyperlink" Target="https://www.understood.org/en/friends-feelings/managing-feelings/stress-anxiety"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Exercise.mp4" TargetMode="External"/><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The%20True%20Story%20of%20Kid%20President.mp4"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s://www.youtube.com/watch?v=IcZVGjG6LW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What%20it%20feels%20like%202.mp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3829" y="609600"/>
            <a:ext cx="11785600" cy="990600"/>
          </a:xfrm>
        </p:spPr>
        <p:txBody>
          <a:bodyPr/>
          <a:lstStyle/>
          <a:p>
            <a:r>
              <a:rPr lang="en-US" sz="4000" b="1" dirty="0">
                <a:solidFill>
                  <a:srgbClr val="0047BA"/>
                </a:solidFill>
              </a:rPr>
              <a:t>Self-Esteem for Kids with Learning </a:t>
            </a:r>
            <a:br>
              <a:rPr lang="en-US" sz="4000" b="1" dirty="0">
                <a:solidFill>
                  <a:srgbClr val="0047BA"/>
                </a:solidFill>
              </a:rPr>
            </a:br>
            <a:r>
              <a:rPr lang="en-US" sz="4000" b="1" dirty="0">
                <a:solidFill>
                  <a:srgbClr val="0047BA"/>
                </a:solidFill>
              </a:rPr>
              <a:t>and Attention Issues</a:t>
            </a:r>
          </a:p>
        </p:txBody>
      </p:sp>
      <p:sp>
        <p:nvSpPr>
          <p:cNvPr id="3" name="Subtitle 2"/>
          <p:cNvSpPr>
            <a:spLocks noGrp="1"/>
          </p:cNvSpPr>
          <p:nvPr>
            <p:ph type="subTitle" idx="1"/>
          </p:nvPr>
        </p:nvSpPr>
        <p:spPr>
          <a:xfrm>
            <a:off x="1536320" y="4578460"/>
            <a:ext cx="8636000" cy="920640"/>
          </a:xfrm>
        </p:spPr>
        <p:txBody>
          <a:bodyPr/>
          <a:lstStyle/>
          <a:p>
            <a:br>
              <a:rPr lang="en-US" dirty="0">
                <a:solidFill>
                  <a:schemeClr val="tx1"/>
                </a:solidFill>
              </a:rPr>
            </a:br>
            <a:endParaRPr lang="en-US" dirty="0">
              <a:solidFill>
                <a:schemeClr val="tx1"/>
              </a:solidFill>
            </a:endParaRPr>
          </a:p>
        </p:txBody>
      </p:sp>
      <p:sp>
        <p:nvSpPr>
          <p:cNvPr id="4" name="Rectangle 3"/>
          <p:cNvSpPr/>
          <p:nvPr/>
        </p:nvSpPr>
        <p:spPr>
          <a:xfrm>
            <a:off x="333829" y="4578460"/>
            <a:ext cx="11436368" cy="830997"/>
          </a:xfrm>
          <a:prstGeom prst="rect">
            <a:avLst/>
          </a:prstGeom>
        </p:spPr>
        <p:txBody>
          <a:bodyPr wrap="square">
            <a:spAutoFit/>
          </a:bodyPr>
          <a:lstStyle/>
          <a:p>
            <a:pPr algn="ctr"/>
            <a:r>
              <a:rPr lang="en-US" sz="1600" b="1" dirty="0">
                <a:solidFill>
                  <a:schemeClr val="tx2">
                    <a:lumMod val="75000"/>
                  </a:schemeClr>
                </a:solidFill>
              </a:rPr>
              <a:t>Cathy Mastronardi</a:t>
            </a:r>
          </a:p>
          <a:p>
            <a:pPr algn="ctr"/>
            <a:r>
              <a:rPr lang="en-US" sz="1600" b="1" dirty="0">
                <a:solidFill>
                  <a:schemeClr val="tx2">
                    <a:lumMod val="75000"/>
                  </a:schemeClr>
                </a:solidFill>
              </a:rPr>
              <a:t>AFT PSRP conference</a:t>
            </a:r>
          </a:p>
          <a:p>
            <a:pPr algn="ctr"/>
            <a:r>
              <a:rPr lang="en-US" sz="1600" b="1" dirty="0">
                <a:solidFill>
                  <a:schemeClr val="tx2">
                    <a:lumMod val="75000"/>
                  </a:schemeClr>
                </a:solidFill>
              </a:rPr>
              <a:t>Las Vegas, NV                                                     April 26-28, 2019</a:t>
            </a:r>
          </a:p>
        </p:txBody>
      </p:sp>
      <p:pic>
        <p:nvPicPr>
          <p:cNvPr id="7" name="Picture 2" descr="confidence and self-estee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7456" y="1762726"/>
            <a:ext cx="3933729" cy="2621831"/>
          </a:xfrm>
          <a:prstGeom prst="rect">
            <a:avLst/>
          </a:prstGeom>
          <a:noFill/>
          <a:ln w="28575">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39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0193" y="1169043"/>
            <a:ext cx="5012956" cy="4004841"/>
          </a:xfrm>
          <a:prstGeom prst="rect">
            <a:avLst/>
          </a:prstGeom>
        </p:spPr>
      </p:pic>
      <p:sp>
        <p:nvSpPr>
          <p:cNvPr id="2" name="Title 1"/>
          <p:cNvSpPr>
            <a:spLocks noGrp="1"/>
          </p:cNvSpPr>
          <p:nvPr>
            <p:ph type="title"/>
          </p:nvPr>
        </p:nvSpPr>
        <p:spPr>
          <a:xfrm>
            <a:off x="532954" y="298236"/>
            <a:ext cx="5063319" cy="732430"/>
          </a:xfrm>
        </p:spPr>
        <p:txBody>
          <a:bodyPr/>
          <a:lstStyle/>
          <a:p>
            <a:pPr algn="ctr"/>
            <a:r>
              <a:rPr lang="en-US" b="1" dirty="0"/>
              <a:t>The Brain</a:t>
            </a:r>
          </a:p>
        </p:txBody>
      </p:sp>
      <p:sp>
        <p:nvSpPr>
          <p:cNvPr id="3" name="Content Placeholder 2"/>
          <p:cNvSpPr>
            <a:spLocks noGrp="1"/>
          </p:cNvSpPr>
          <p:nvPr>
            <p:ph idx="1"/>
          </p:nvPr>
        </p:nvSpPr>
        <p:spPr>
          <a:xfrm>
            <a:off x="178287" y="761337"/>
            <a:ext cx="6789674" cy="5153325"/>
          </a:xfrm>
        </p:spPr>
        <p:txBody>
          <a:bodyPr/>
          <a:lstStyle/>
          <a:p>
            <a:pPr marL="514350" indent="-514350">
              <a:buFont typeface="+mj-lt"/>
              <a:buAutoNum type="arabicPeriod"/>
            </a:pPr>
            <a:endParaRPr lang="en-US" dirty="0"/>
          </a:p>
          <a:p>
            <a:pPr marL="514350" indent="-514350">
              <a:buFont typeface="+mj-lt"/>
              <a:buAutoNum type="arabicPeriod"/>
            </a:pPr>
            <a:r>
              <a:rPr lang="en-US" sz="2400" dirty="0"/>
              <a:t>The frontal lobe helps with self-control and focus.</a:t>
            </a:r>
          </a:p>
          <a:p>
            <a:pPr marL="514350" indent="-514350">
              <a:buFont typeface="+mj-lt"/>
              <a:buAutoNum type="arabicPeriod"/>
            </a:pPr>
            <a:endParaRPr lang="en-US" sz="2400" dirty="0"/>
          </a:p>
          <a:p>
            <a:pPr marL="514350" indent="-514350">
              <a:buFont typeface="+mj-lt"/>
              <a:buAutoNum type="arabicPeriod"/>
            </a:pPr>
            <a:r>
              <a:rPr lang="en-US" sz="2400" dirty="0"/>
              <a:t>The left temporal lobe and parietal lobe help with reading.</a:t>
            </a:r>
          </a:p>
          <a:p>
            <a:pPr marL="514350" indent="-514350">
              <a:buFont typeface="+mj-lt"/>
              <a:buAutoNum type="arabicPeriod"/>
            </a:pPr>
            <a:endParaRPr lang="en-US" sz="2400" dirty="0"/>
          </a:p>
          <a:p>
            <a:pPr marL="514350" indent="-514350">
              <a:buFont typeface="+mj-lt"/>
              <a:buAutoNum type="arabicPeriod"/>
            </a:pPr>
            <a:r>
              <a:rPr lang="en-US" sz="2400" dirty="0"/>
              <a:t>The cerebellum is involved with movement and balance.</a:t>
            </a:r>
          </a:p>
          <a:p>
            <a:pPr marL="514350" indent="-514350">
              <a:buFont typeface="+mj-lt"/>
              <a:buAutoNum type="arabicPeriod"/>
            </a:pPr>
            <a:endParaRPr lang="en-US" sz="2400" dirty="0"/>
          </a:p>
          <a:p>
            <a:pPr marL="514350" indent="-514350">
              <a:buFont typeface="+mj-lt"/>
              <a:buAutoNum type="arabicPeriod"/>
            </a:pPr>
            <a:r>
              <a:rPr lang="en-US" sz="2400" dirty="0"/>
              <a:t>The parietal lobes are involved with math.</a:t>
            </a:r>
          </a:p>
          <a:p>
            <a:endParaRPr lang="en-US" dirty="0"/>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10</a:t>
            </a:fld>
            <a:endParaRPr lang="en-US" dirty="0"/>
          </a:p>
        </p:txBody>
      </p:sp>
    </p:spTree>
    <p:extLst>
      <p:ext uri="{BB962C8B-B14F-4D97-AF65-F5344CB8AC3E}">
        <p14:creationId xmlns:p14="http://schemas.microsoft.com/office/powerpoint/2010/main" val="343348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07" y="304800"/>
            <a:ext cx="11526293" cy="814316"/>
          </a:xfrm>
        </p:spPr>
        <p:txBody>
          <a:bodyPr/>
          <a:lstStyle/>
          <a:p>
            <a:pPr algn="ctr"/>
            <a:r>
              <a:rPr lang="en-US" b="1" dirty="0"/>
              <a:t>Dyslexia: Trouble with Reading</a:t>
            </a:r>
          </a:p>
        </p:txBody>
      </p:sp>
      <p:sp>
        <p:nvSpPr>
          <p:cNvPr id="3" name="Content Placeholder 2"/>
          <p:cNvSpPr>
            <a:spLocks noGrp="1"/>
          </p:cNvSpPr>
          <p:nvPr>
            <p:ph idx="1"/>
          </p:nvPr>
        </p:nvSpPr>
        <p:spPr>
          <a:xfrm>
            <a:off x="286603" y="1041401"/>
            <a:ext cx="11498997" cy="4826000"/>
          </a:xfrm>
        </p:spPr>
        <p:txBody>
          <a:bodyPr/>
          <a:lstStyle/>
          <a:p>
            <a:pPr marL="346075">
              <a:buFont typeface="Arial" panose="020B0604020202020204" pitchFamily="34" charset="0"/>
              <a:buChar char="•"/>
            </a:pPr>
            <a:r>
              <a:rPr lang="en-US" sz="2000" dirty="0">
                <a:cs typeface="Circular Std Book" panose="020B0604020101020102" pitchFamily="34" charset="0"/>
              </a:rPr>
              <a:t>Dyslexia is the most recognized and best-researched learning issue. It’s what’s known as a “language-based learning disability” and is sometimes referred to as a “reading disability.” </a:t>
            </a:r>
          </a:p>
          <a:p>
            <a:pPr marL="346075">
              <a:buFont typeface="Arial" panose="020B0604020202020204" pitchFamily="34" charset="0"/>
              <a:buChar char="•"/>
            </a:pPr>
            <a:endParaRPr lang="en-US" sz="1000" dirty="0">
              <a:cs typeface="Circular Std Book" panose="020B0604020101020102" pitchFamily="34" charset="0"/>
            </a:endParaRPr>
          </a:p>
          <a:p>
            <a:pPr marL="346075">
              <a:buFont typeface="Arial" panose="020B0604020202020204" pitchFamily="34" charset="0"/>
              <a:buChar char="•"/>
            </a:pPr>
            <a:r>
              <a:rPr lang="en-US" sz="2000" dirty="0">
                <a:cs typeface="Circular Std Book" panose="020B0604020101020102" pitchFamily="34" charset="0"/>
              </a:rPr>
              <a:t>Dyslexia can cause trouble with basic reading skills—including trouble with connecting letters to sounds, sounding out words and recognizing sight words. When kids struggle with these underlying skills, it can lead to trouble with reading comprehension and reading fluency. </a:t>
            </a:r>
          </a:p>
          <a:p>
            <a:pPr marL="3175" indent="0">
              <a:buNone/>
            </a:pPr>
            <a:endParaRPr lang="en-US" sz="1000" dirty="0">
              <a:cs typeface="Circular Std Book" panose="020B0604020101020102" pitchFamily="34" charset="0"/>
            </a:endParaRPr>
          </a:p>
          <a:p>
            <a:pPr marL="346075">
              <a:buFont typeface="Arial" panose="020B0604020202020204" pitchFamily="34" charset="0"/>
              <a:buChar char="•"/>
            </a:pPr>
            <a:r>
              <a:rPr lang="en-US" sz="2000" dirty="0">
                <a:cs typeface="Circular Std Book" panose="020B0604020101020102" pitchFamily="34" charset="0"/>
              </a:rPr>
              <a:t>But dyslexia can affect more than reading skills. It can make writing, spelling, speaking and even socializing difficult. </a:t>
            </a:r>
          </a:p>
          <a:p>
            <a:pPr marL="346075">
              <a:buFont typeface="Arial" panose="020B0604020202020204" pitchFamily="34" charset="0"/>
              <a:buChar char="•"/>
            </a:pPr>
            <a:endParaRPr lang="en-US" sz="1000" dirty="0">
              <a:cs typeface="Circular Std Book" panose="020B0604020101020102" pitchFamily="34" charset="0"/>
            </a:endParaRPr>
          </a:p>
          <a:p>
            <a:pPr marL="346075">
              <a:buFont typeface="Arial" panose="020B0604020202020204" pitchFamily="34" charset="0"/>
              <a:buChar char="•"/>
            </a:pPr>
            <a:r>
              <a:rPr lang="en-US" sz="2000" dirty="0">
                <a:cs typeface="Circular Std Book" panose="020B0604020101020102" pitchFamily="34" charset="0"/>
              </a:rPr>
              <a:t>It’s a </a:t>
            </a:r>
            <a:r>
              <a:rPr lang="en-US" sz="2000" b="1" dirty="0">
                <a:solidFill>
                  <a:srgbClr val="FF0000"/>
                </a:solidFill>
                <a:cs typeface="Circular Std Book" panose="020B0604020101020102" pitchFamily="34" charset="0"/>
              </a:rPr>
              <a:t>common issue </a:t>
            </a:r>
            <a:r>
              <a:rPr lang="en-US" sz="2000" dirty="0">
                <a:cs typeface="Circular Std Book" panose="020B0604020101020102" pitchFamily="34" charset="0"/>
              </a:rPr>
              <a:t>that affects the way the </a:t>
            </a:r>
            <a:r>
              <a:rPr lang="en-US" sz="2000" b="1" dirty="0">
                <a:solidFill>
                  <a:srgbClr val="FF0000"/>
                </a:solidFill>
                <a:cs typeface="Circular Std Book" panose="020B0604020101020102" pitchFamily="34" charset="0"/>
              </a:rPr>
              <a:t>brain processes </a:t>
            </a:r>
            <a:r>
              <a:rPr lang="en-US" sz="2000" dirty="0">
                <a:cs typeface="Circular Std Book" panose="020B0604020101020102" pitchFamily="34" charset="0"/>
              </a:rPr>
              <a:t>written and spoken language. </a:t>
            </a:r>
          </a:p>
          <a:p>
            <a:pPr marL="3175" indent="0">
              <a:buNone/>
            </a:pPr>
            <a:endParaRPr lang="en-US" sz="1000" dirty="0">
              <a:cs typeface="Circular Std Book" panose="020B0604020101020102" pitchFamily="34" charset="0"/>
            </a:endParaRPr>
          </a:p>
          <a:p>
            <a:pPr marL="3175" indent="0" algn="ctr">
              <a:buNone/>
            </a:pPr>
            <a:r>
              <a:rPr lang="en-US" sz="2000" dirty="0">
                <a:cs typeface="Circular Std Book" panose="020B0604020101020102" pitchFamily="34" charset="0"/>
                <a:hlinkClick r:id="rId3" action="ppaction://hlinkfile"/>
              </a:rPr>
              <a:t>This is what people with dyslexia see</a:t>
            </a:r>
            <a:r>
              <a:rPr lang="en-US" sz="2000" dirty="0">
                <a:cs typeface="Circular Std Book" panose="020B0604020101020102" pitchFamily="34" charset="0"/>
              </a:rPr>
              <a:t>	 	</a:t>
            </a:r>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11</a:t>
            </a:fld>
            <a:endParaRPr lang="en-US" dirty="0"/>
          </a:p>
        </p:txBody>
      </p:sp>
    </p:spTree>
    <p:extLst>
      <p:ext uri="{BB962C8B-B14F-4D97-AF65-F5344CB8AC3E}">
        <p14:creationId xmlns:p14="http://schemas.microsoft.com/office/powerpoint/2010/main" val="585620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46" y="304800"/>
            <a:ext cx="11458054" cy="787021"/>
          </a:xfrm>
        </p:spPr>
        <p:txBody>
          <a:bodyPr/>
          <a:lstStyle/>
          <a:p>
            <a:pPr algn="ctr"/>
            <a:r>
              <a:rPr lang="en-US" b="1" dirty="0"/>
              <a:t>Dysgraphia: Trouble with Writing</a:t>
            </a:r>
            <a:br>
              <a:rPr lang="en-US" b="1" dirty="0"/>
            </a:br>
            <a:endParaRPr lang="en-US" b="1" dirty="0"/>
          </a:p>
        </p:txBody>
      </p:sp>
      <p:sp>
        <p:nvSpPr>
          <p:cNvPr id="3" name="Content Placeholder 2"/>
          <p:cNvSpPr>
            <a:spLocks noGrp="1"/>
          </p:cNvSpPr>
          <p:nvPr>
            <p:ph idx="1"/>
          </p:nvPr>
        </p:nvSpPr>
        <p:spPr>
          <a:xfrm>
            <a:off x="259307" y="1214651"/>
            <a:ext cx="11526293" cy="4652749"/>
          </a:xfrm>
        </p:spPr>
        <p:txBody>
          <a:bodyPr/>
          <a:lstStyle/>
          <a:p>
            <a:pPr marL="460375" indent="-457200"/>
            <a:r>
              <a:rPr lang="en-US" sz="2400" dirty="0">
                <a:cs typeface="Circular Std Book" panose="020B0604020101020102" pitchFamily="34" charset="0"/>
              </a:rPr>
              <a:t>May have messy handwriting </a:t>
            </a:r>
          </a:p>
          <a:p>
            <a:pPr marL="460375" indent="-457200"/>
            <a:endParaRPr lang="en-US" sz="1000" dirty="0">
              <a:cs typeface="Circular Std Book" panose="020B0604020101020102" pitchFamily="34" charset="0"/>
            </a:endParaRPr>
          </a:p>
          <a:p>
            <a:pPr marL="460375" indent="-457200"/>
            <a:r>
              <a:rPr lang="en-US" sz="2400" dirty="0">
                <a:cs typeface="Circular Std Book" panose="020B0604020101020102" pitchFamily="34" charset="0"/>
              </a:rPr>
              <a:t>May struggle to: </a:t>
            </a:r>
          </a:p>
          <a:p>
            <a:pPr marL="860425" lvl="1" indent="-457200">
              <a:buFont typeface="Wingdings" panose="05000000000000000000" pitchFamily="2" charset="2"/>
              <a:buChar char="ü"/>
            </a:pPr>
            <a:r>
              <a:rPr lang="en-US" dirty="0">
                <a:cs typeface="Circular Std Book" panose="020B0604020101020102" pitchFamily="34" charset="0"/>
              </a:rPr>
              <a:t>hold a pencil</a:t>
            </a:r>
          </a:p>
          <a:p>
            <a:pPr marL="860425" lvl="1" indent="-457200">
              <a:buFont typeface="Wingdings" panose="05000000000000000000" pitchFamily="2" charset="2"/>
              <a:buChar char="ü"/>
            </a:pPr>
            <a:r>
              <a:rPr lang="en-US" dirty="0">
                <a:cs typeface="Circular Std Book" panose="020B0604020101020102" pitchFamily="34" charset="0"/>
              </a:rPr>
              <a:t>Draw</a:t>
            </a:r>
          </a:p>
          <a:p>
            <a:pPr marL="860425" lvl="1" indent="-457200">
              <a:buFont typeface="Wingdings" panose="05000000000000000000" pitchFamily="2" charset="2"/>
              <a:buChar char="ü"/>
            </a:pPr>
            <a:r>
              <a:rPr lang="en-US" dirty="0">
                <a:cs typeface="Circular Std Book" panose="020B0604020101020102" pitchFamily="34" charset="0"/>
              </a:rPr>
              <a:t>form letters</a:t>
            </a:r>
          </a:p>
          <a:p>
            <a:pPr marL="3175" indent="0">
              <a:buNone/>
            </a:pPr>
            <a:endParaRPr lang="en-US" sz="1000" dirty="0">
              <a:cs typeface="Circular Std Book" panose="020B0604020101020102" pitchFamily="34" charset="0"/>
            </a:endParaRPr>
          </a:p>
          <a:p>
            <a:pPr marL="460375" indent="-457200"/>
            <a:r>
              <a:rPr lang="en-US" sz="2400" dirty="0">
                <a:cs typeface="Circular Std Book" panose="020B0604020101020102" pitchFamily="34" charset="0"/>
              </a:rPr>
              <a:t>May struggle:</a:t>
            </a:r>
          </a:p>
          <a:p>
            <a:pPr marL="860425" lvl="1" indent="-457200">
              <a:buFont typeface="Wingdings" panose="05000000000000000000" pitchFamily="2" charset="2"/>
              <a:buChar char="ü"/>
            </a:pPr>
            <a:r>
              <a:rPr lang="en-US" dirty="0">
                <a:cs typeface="Circular Std Book" panose="020B0604020101020102" pitchFamily="34" charset="0"/>
              </a:rPr>
              <a:t>to organize their thoughts </a:t>
            </a:r>
          </a:p>
          <a:p>
            <a:pPr marL="860425" lvl="1" indent="-457200">
              <a:buFont typeface="Wingdings" panose="05000000000000000000" pitchFamily="2" charset="2"/>
              <a:buChar char="ü"/>
            </a:pPr>
            <a:r>
              <a:rPr lang="en-US" dirty="0">
                <a:cs typeface="Circular Std Book" panose="020B0604020101020102" pitchFamily="34" charset="0"/>
              </a:rPr>
              <a:t>express them using proper sentence structure </a:t>
            </a:r>
          </a:p>
          <a:p>
            <a:pPr marL="3175" indent="0">
              <a:buNone/>
            </a:pPr>
            <a:endParaRPr lang="en-US" sz="1000" dirty="0">
              <a:cs typeface="Circular Std Book" panose="020B0604020101020102" pitchFamily="34" charset="0"/>
            </a:endParaRPr>
          </a:p>
          <a:p>
            <a:endParaRPr lang="en-US" dirty="0"/>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12</a:t>
            </a:fld>
            <a:endParaRPr lang="en-US" dirty="0"/>
          </a:p>
        </p:txBody>
      </p:sp>
    </p:spTree>
    <p:extLst>
      <p:ext uri="{BB962C8B-B14F-4D97-AF65-F5344CB8AC3E}">
        <p14:creationId xmlns:p14="http://schemas.microsoft.com/office/powerpoint/2010/main" val="2856138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842" y="304800"/>
            <a:ext cx="11430758" cy="787021"/>
          </a:xfrm>
        </p:spPr>
        <p:txBody>
          <a:bodyPr/>
          <a:lstStyle/>
          <a:p>
            <a:pPr algn="ctr"/>
            <a:r>
              <a:rPr lang="en-US" b="1" dirty="0"/>
              <a:t>Dyscalculia: Trouble with Math</a:t>
            </a:r>
          </a:p>
        </p:txBody>
      </p:sp>
      <p:sp>
        <p:nvSpPr>
          <p:cNvPr id="3" name="Content Placeholder 2"/>
          <p:cNvSpPr>
            <a:spLocks noGrp="1"/>
          </p:cNvSpPr>
          <p:nvPr>
            <p:ph idx="1"/>
          </p:nvPr>
        </p:nvSpPr>
        <p:spPr>
          <a:xfrm>
            <a:off x="155999" y="1088539"/>
            <a:ext cx="11476558" cy="4733527"/>
          </a:xfrm>
        </p:spPr>
        <p:txBody>
          <a:bodyPr/>
          <a:lstStyle/>
          <a:p>
            <a:pPr marL="346075">
              <a:buFont typeface="Arial" panose="020B0604020202020204" pitchFamily="34" charset="0"/>
              <a:buChar char="•"/>
            </a:pPr>
            <a:r>
              <a:rPr lang="en-US" sz="2200" dirty="0">
                <a:cs typeface="Circular Std Book" panose="020B0604020101020102" pitchFamily="34" charset="0"/>
              </a:rPr>
              <a:t>Sometimes called a “mathematics learning disability” or referred to as “math dyslexia.” </a:t>
            </a:r>
          </a:p>
          <a:p>
            <a:pPr marL="346075">
              <a:buFont typeface="Arial" panose="020B0604020202020204" pitchFamily="34" charset="0"/>
              <a:buChar char="•"/>
            </a:pPr>
            <a:endParaRPr lang="en-US" sz="1000" dirty="0">
              <a:cs typeface="Circular Std Book" panose="020B0604020101020102" pitchFamily="34" charset="0"/>
            </a:endParaRPr>
          </a:p>
          <a:p>
            <a:pPr marL="346075">
              <a:buFont typeface="Arial" panose="020B0604020202020204" pitchFamily="34" charset="0"/>
              <a:buChar char="•"/>
            </a:pPr>
            <a:r>
              <a:rPr lang="en-US" sz="2200" dirty="0">
                <a:cs typeface="Circular Std Book" panose="020B0604020101020102" pitchFamily="34" charset="0"/>
              </a:rPr>
              <a:t>Dyscalculia </a:t>
            </a:r>
            <a:r>
              <a:rPr lang="en-US" sz="2200" b="1" dirty="0">
                <a:solidFill>
                  <a:srgbClr val="FF0000"/>
                </a:solidFill>
                <a:cs typeface="Circular Std Book" panose="020B0604020101020102" pitchFamily="34" charset="0"/>
              </a:rPr>
              <a:t>causes ongoing trouble </a:t>
            </a:r>
            <a:r>
              <a:rPr lang="en-US" sz="2200" dirty="0">
                <a:cs typeface="Circular Std Book" panose="020B0604020101020102" pitchFamily="34" charset="0"/>
              </a:rPr>
              <a:t>understanding and working with numbers and </a:t>
            </a:r>
            <a:r>
              <a:rPr lang="en-US" sz="2200" b="1" dirty="0">
                <a:solidFill>
                  <a:srgbClr val="FF0000"/>
                </a:solidFill>
                <a:cs typeface="Circular Std Book" panose="020B0604020101020102" pitchFamily="34" charset="0"/>
              </a:rPr>
              <a:t>math concepts</a:t>
            </a:r>
            <a:r>
              <a:rPr lang="en-US" sz="2200" dirty="0">
                <a:cs typeface="Circular Std Book" panose="020B0604020101020102" pitchFamily="34" charset="0"/>
              </a:rPr>
              <a:t> from </a:t>
            </a:r>
            <a:r>
              <a:rPr lang="en-US" sz="2200" b="1" dirty="0">
                <a:solidFill>
                  <a:srgbClr val="FF0000"/>
                </a:solidFill>
                <a:cs typeface="Circular Std Book" panose="020B0604020101020102" pitchFamily="34" charset="0"/>
              </a:rPr>
              <a:t>1:1 correspondence </a:t>
            </a:r>
            <a:r>
              <a:rPr lang="en-US" sz="2200" dirty="0">
                <a:cs typeface="Circular Std Book" panose="020B0604020101020102" pitchFamily="34" charset="0"/>
              </a:rPr>
              <a:t>to concepts like </a:t>
            </a:r>
            <a:r>
              <a:rPr lang="en-US" sz="2200" b="1" i="1" dirty="0">
                <a:solidFill>
                  <a:srgbClr val="FF0000"/>
                </a:solidFill>
                <a:cs typeface="Circular Std Book" panose="020B0604020101020102" pitchFamily="34" charset="0"/>
              </a:rPr>
              <a:t>more</a:t>
            </a:r>
            <a:r>
              <a:rPr lang="en-US" sz="2200" b="1" dirty="0">
                <a:solidFill>
                  <a:srgbClr val="FF0000"/>
                </a:solidFill>
                <a:cs typeface="Circular Std Book" panose="020B0604020101020102" pitchFamily="34" charset="0"/>
              </a:rPr>
              <a:t> and </a:t>
            </a:r>
            <a:r>
              <a:rPr lang="en-US" sz="2200" b="1" i="1" dirty="0">
                <a:solidFill>
                  <a:srgbClr val="FF0000"/>
                </a:solidFill>
                <a:cs typeface="Circular Std Book" panose="020B0604020101020102" pitchFamily="34" charset="0"/>
              </a:rPr>
              <a:t>less</a:t>
            </a:r>
            <a:r>
              <a:rPr lang="en-US" sz="2200" dirty="0">
                <a:cs typeface="Circular Std Book" panose="020B0604020101020102" pitchFamily="34" charset="0"/>
              </a:rPr>
              <a:t>. But dyscalculia can be missed in the early years because kids learn many basic math skills through memorization</a:t>
            </a:r>
            <a:r>
              <a:rPr lang="en-US" sz="2400" dirty="0">
                <a:cs typeface="Circular Std Book" panose="020B0604020101020102" pitchFamily="34" charset="0"/>
              </a:rPr>
              <a:t>.  </a:t>
            </a:r>
          </a:p>
          <a:p>
            <a:pPr marL="346075">
              <a:buFont typeface="Arial" panose="020B0604020202020204" pitchFamily="34" charset="0"/>
              <a:buChar char="•"/>
            </a:pPr>
            <a:endParaRPr lang="en-US" sz="1000" dirty="0">
              <a:cs typeface="Circular Std Book" panose="020B0604020101020102" pitchFamily="34" charset="0"/>
            </a:endParaRPr>
          </a:p>
          <a:p>
            <a:pPr marL="346075">
              <a:buFont typeface="Arial" panose="020B0604020202020204" pitchFamily="34" charset="0"/>
              <a:buChar char="•"/>
            </a:pPr>
            <a:r>
              <a:rPr lang="en-US" sz="2200" dirty="0">
                <a:cs typeface="Circular Std Book" panose="020B0604020101020102" pitchFamily="34" charset="0"/>
              </a:rPr>
              <a:t>Although many kids (and adults) have anxiety about math, </a:t>
            </a:r>
            <a:r>
              <a:rPr lang="en-US" sz="2200" b="1" dirty="0">
                <a:solidFill>
                  <a:srgbClr val="FF0000"/>
                </a:solidFill>
                <a:cs typeface="Circular Std Book" panose="020B0604020101020102" pitchFamily="34" charset="0"/>
              </a:rPr>
              <a:t>dyscalculia is not the same thing as math anxiety</a:t>
            </a:r>
            <a:r>
              <a:rPr lang="en-US" sz="2200" dirty="0">
                <a:cs typeface="Circular Std Book" panose="020B0604020101020102" pitchFamily="34" charset="0"/>
              </a:rPr>
              <a:t>. Researchers know less about dyscalculia than they do about other learning issues. But they’re looking more at the causes of dyscalculia and ways to help.</a:t>
            </a:r>
          </a:p>
          <a:p>
            <a:pPr marL="3175" indent="0">
              <a:buNone/>
            </a:pPr>
            <a:endParaRPr lang="en-US" sz="1000" dirty="0">
              <a:cs typeface="Circular Std Book" panose="020B0604020101020102" pitchFamily="34" charset="0"/>
            </a:endParaRPr>
          </a:p>
          <a:p>
            <a:endParaRPr lang="en-US" dirty="0"/>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13</a:t>
            </a:fld>
            <a:endParaRPr lang="en-US" dirty="0"/>
          </a:p>
        </p:txBody>
      </p:sp>
    </p:spTree>
    <p:extLst>
      <p:ext uri="{BB962C8B-B14F-4D97-AF65-F5344CB8AC3E}">
        <p14:creationId xmlns:p14="http://schemas.microsoft.com/office/powerpoint/2010/main" val="3430875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98" y="304800"/>
            <a:ext cx="11471701" cy="677839"/>
          </a:xfrm>
        </p:spPr>
        <p:txBody>
          <a:bodyPr/>
          <a:lstStyle/>
          <a:p>
            <a:pPr algn="ctr"/>
            <a:r>
              <a:rPr lang="en-US" b="1" dirty="0"/>
              <a:t>Executive Function </a:t>
            </a:r>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14</a:t>
            </a:fld>
            <a:endParaRPr lang="en-US" dirty="0"/>
          </a:p>
        </p:txBody>
      </p:sp>
      <p:sp>
        <p:nvSpPr>
          <p:cNvPr id="6" name="Content Placeholder 5"/>
          <p:cNvSpPr>
            <a:spLocks noGrp="1"/>
          </p:cNvSpPr>
          <p:nvPr>
            <p:ph idx="1"/>
          </p:nvPr>
        </p:nvSpPr>
        <p:spPr>
          <a:xfrm>
            <a:off x="327546" y="1050878"/>
            <a:ext cx="11458054" cy="4816522"/>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1000" dirty="0"/>
          </a:p>
          <a:p>
            <a:endParaRPr lang="en-US" dirty="0"/>
          </a:p>
        </p:txBody>
      </p:sp>
      <p:pic>
        <p:nvPicPr>
          <p:cNvPr id="1026" name="Picture 2" descr="Image result for key elements of the executive functioning syste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1214" y="981896"/>
            <a:ext cx="7471137" cy="420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513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131D167-9215-4924-8065-365FC3D7DE7E}" type="slidenum">
              <a:rPr lang="en-US" smtClean="0"/>
              <a:pPr>
                <a:defRPr/>
              </a:pPr>
              <a:t>15</a:t>
            </a:fld>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629874" y="682906"/>
            <a:ext cx="5031482" cy="4919241"/>
          </a:xfrm>
          <a:prstGeom prst="rect">
            <a:avLst/>
          </a:prstGeom>
        </p:spPr>
      </p:pic>
      <p:sp>
        <p:nvSpPr>
          <p:cNvPr id="4" name="TextBox 3"/>
          <p:cNvSpPr txBox="1"/>
          <p:nvPr/>
        </p:nvSpPr>
        <p:spPr>
          <a:xfrm>
            <a:off x="1423686" y="1400537"/>
            <a:ext cx="3414531" cy="3046988"/>
          </a:xfrm>
          <a:prstGeom prst="rect">
            <a:avLst/>
          </a:prstGeom>
          <a:noFill/>
        </p:spPr>
        <p:txBody>
          <a:bodyPr wrap="square" rtlCol="0">
            <a:spAutoFit/>
          </a:bodyPr>
          <a:lstStyle/>
          <a:p>
            <a:r>
              <a:rPr lang="en-US" sz="4800" dirty="0">
                <a:solidFill>
                  <a:srgbClr val="0047BA"/>
                </a:solidFill>
              </a:rPr>
              <a:t>Let’s fill our shopping cart!</a:t>
            </a:r>
          </a:p>
        </p:txBody>
      </p:sp>
    </p:spTree>
    <p:extLst>
      <p:ext uri="{BB962C8B-B14F-4D97-AF65-F5344CB8AC3E}">
        <p14:creationId xmlns:p14="http://schemas.microsoft.com/office/powerpoint/2010/main" val="1876584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07" y="177800"/>
            <a:ext cx="11526293" cy="787021"/>
          </a:xfrm>
        </p:spPr>
        <p:txBody>
          <a:bodyPr/>
          <a:lstStyle/>
          <a:p>
            <a:pPr algn="ctr"/>
            <a:r>
              <a:rPr lang="en-US" b="1" dirty="0"/>
              <a:t>The Executive Function Malfunction </a:t>
            </a:r>
          </a:p>
        </p:txBody>
      </p:sp>
      <p:sp>
        <p:nvSpPr>
          <p:cNvPr id="3" name="Content Placeholder 2"/>
          <p:cNvSpPr>
            <a:spLocks noGrp="1"/>
          </p:cNvSpPr>
          <p:nvPr>
            <p:ph idx="1"/>
          </p:nvPr>
        </p:nvSpPr>
        <p:spPr>
          <a:xfrm>
            <a:off x="248942" y="1053295"/>
            <a:ext cx="11608179" cy="4349991"/>
          </a:xfrm>
        </p:spPr>
        <p:txBody>
          <a:bodyPr/>
          <a:lstStyle/>
          <a:p>
            <a:pPr marL="0" indent="0">
              <a:buNone/>
            </a:pPr>
            <a:r>
              <a:rPr lang="en-US" sz="1600" b="1" dirty="0"/>
              <a:t>Preschool–Grade 2</a:t>
            </a:r>
            <a:endParaRPr lang="en-US" sz="1600" dirty="0"/>
          </a:p>
          <a:p>
            <a:r>
              <a:rPr lang="en-US" sz="1600" dirty="0"/>
              <a:t>Gets frustrated easily, and gives up instead of asking for help</a:t>
            </a:r>
          </a:p>
          <a:p>
            <a:r>
              <a:rPr lang="en-US" sz="1600" dirty="0"/>
              <a:t>Has frequent tantrums over minor things</a:t>
            </a:r>
          </a:p>
          <a:p>
            <a:r>
              <a:rPr lang="en-US" sz="1600" dirty="0"/>
              <a:t>Insists on doing things a certain way</a:t>
            </a:r>
          </a:p>
          <a:p>
            <a:endParaRPr lang="en-US" sz="1000" dirty="0"/>
          </a:p>
          <a:p>
            <a:pPr marL="0" indent="0">
              <a:buNone/>
            </a:pPr>
            <a:r>
              <a:rPr lang="en-US" sz="1600" b="1" dirty="0"/>
              <a:t>Grades 3–7</a:t>
            </a:r>
            <a:endParaRPr lang="en-US" sz="1600" dirty="0"/>
          </a:p>
          <a:p>
            <a:r>
              <a:rPr lang="en-US" sz="1600" dirty="0"/>
              <a:t>Starts a task, gets distracted, and never finishes it</a:t>
            </a:r>
          </a:p>
          <a:p>
            <a:r>
              <a:rPr lang="en-US" sz="1600" dirty="0"/>
              <a:t>Often mixes up school assignments and brings home the wrong books</a:t>
            </a:r>
          </a:p>
          <a:p>
            <a:r>
              <a:rPr lang="en-US" sz="1600" dirty="0"/>
              <a:t>Seems to focus on the least important point in a discussion</a:t>
            </a:r>
          </a:p>
          <a:p>
            <a:pPr marL="0" indent="0">
              <a:buNone/>
            </a:pPr>
            <a:endParaRPr lang="en-US" sz="1000" dirty="0"/>
          </a:p>
          <a:p>
            <a:pPr marL="0" indent="0">
              <a:buNone/>
            </a:pPr>
            <a:r>
              <a:rPr lang="en-US" sz="1600" b="1" dirty="0"/>
              <a:t>Teens</a:t>
            </a:r>
            <a:endParaRPr lang="en-US" sz="1600" dirty="0"/>
          </a:p>
          <a:p>
            <a:r>
              <a:rPr lang="en-US" sz="1600" dirty="0"/>
              <a:t>Loses track of time</a:t>
            </a:r>
          </a:p>
          <a:p>
            <a:r>
              <a:rPr lang="en-US" sz="1600" dirty="0"/>
              <a:t>Engages in </a:t>
            </a:r>
            <a:r>
              <a:rPr lang="en-US" sz="1600" dirty="0">
                <a:hlinkClick r:id="rId3"/>
              </a:rPr>
              <a:t>risky behavior</a:t>
            </a:r>
            <a:endParaRPr lang="en-US" sz="1600" dirty="0"/>
          </a:p>
          <a:p>
            <a:r>
              <a:rPr lang="en-US" sz="1600" dirty="0"/>
              <a:t>Has trouble working in groups</a:t>
            </a:r>
          </a:p>
          <a:p>
            <a:r>
              <a:rPr lang="en-US" sz="1600" dirty="0"/>
              <a:t>Forgets to fill out job or college applications</a:t>
            </a:r>
          </a:p>
          <a:p>
            <a:pPr marL="0" indent="0">
              <a:buNone/>
            </a:pPr>
            <a:endParaRPr lang="en-US" sz="1000" dirty="0"/>
          </a:p>
          <a:p>
            <a:pPr marL="0" indent="0">
              <a:buNone/>
            </a:pPr>
            <a:endParaRPr lang="en-US" sz="1000" dirty="0"/>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16</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7653" y="1794480"/>
            <a:ext cx="2942823" cy="2743200"/>
          </a:xfrm>
          <a:prstGeom prst="rect">
            <a:avLst/>
          </a:prstGeom>
        </p:spPr>
      </p:pic>
    </p:spTree>
    <p:extLst>
      <p:ext uri="{BB962C8B-B14F-4D97-AF65-F5344CB8AC3E}">
        <p14:creationId xmlns:p14="http://schemas.microsoft.com/office/powerpoint/2010/main" val="1371493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98" y="304800"/>
            <a:ext cx="11471701" cy="664191"/>
          </a:xfrm>
        </p:spPr>
        <p:txBody>
          <a:bodyPr/>
          <a:lstStyle/>
          <a:p>
            <a:pPr algn="ctr"/>
            <a:r>
              <a:rPr lang="en-US" b="1" dirty="0"/>
              <a:t>Dyspraxia</a:t>
            </a:r>
          </a:p>
        </p:txBody>
      </p:sp>
      <p:sp>
        <p:nvSpPr>
          <p:cNvPr id="3" name="Content Placeholder 2"/>
          <p:cNvSpPr>
            <a:spLocks noGrp="1"/>
          </p:cNvSpPr>
          <p:nvPr>
            <p:ph idx="1"/>
          </p:nvPr>
        </p:nvSpPr>
        <p:spPr>
          <a:xfrm>
            <a:off x="259307" y="1132764"/>
            <a:ext cx="11526293" cy="4734636"/>
          </a:xfrm>
        </p:spPr>
        <p:txBody>
          <a:bodyPr/>
          <a:lstStyle/>
          <a:p>
            <a:pPr marL="0" indent="0">
              <a:buNone/>
            </a:pPr>
            <a:r>
              <a:rPr lang="en-US" sz="2400" dirty="0">
                <a:solidFill>
                  <a:srgbClr val="FF0000"/>
                </a:solidFill>
              </a:rPr>
              <a:t>Dyspraxia is a neurological disorder that impacts an individual's ability to plan and process motor tasks.</a:t>
            </a:r>
          </a:p>
          <a:p>
            <a:pPr marL="0" indent="0">
              <a:buNone/>
            </a:pPr>
            <a:endParaRPr lang="en-US" sz="1000" dirty="0">
              <a:solidFill>
                <a:srgbClr val="FF0000"/>
              </a:solidFill>
            </a:endParaRPr>
          </a:p>
          <a:p>
            <a:r>
              <a:rPr lang="en-US" sz="2400" dirty="0"/>
              <a:t>Problems performing subtle movements, such as tying shoelaces, doing up buttons and zips, using cutlery, and handwriting.</a:t>
            </a:r>
          </a:p>
          <a:p>
            <a:endParaRPr lang="en-US" sz="1000" dirty="0"/>
          </a:p>
          <a:p>
            <a:r>
              <a:rPr lang="en-US" sz="2400" dirty="0"/>
              <a:t>Difficulties with concentration = hard to focus on one thing for long.</a:t>
            </a:r>
          </a:p>
          <a:p>
            <a:endParaRPr lang="en-US" sz="1000" dirty="0"/>
          </a:p>
          <a:p>
            <a:r>
              <a:rPr lang="en-US" sz="2400" dirty="0"/>
              <a:t>Does not follow instructions or remember instructions.</a:t>
            </a:r>
          </a:p>
          <a:p>
            <a:endParaRPr lang="en-US" sz="1000" dirty="0"/>
          </a:p>
          <a:p>
            <a:r>
              <a:rPr lang="en-US" sz="2400" dirty="0"/>
              <a:t>May be extremely sensitive to taste, light, touch, and/or noise.</a:t>
            </a:r>
          </a:p>
          <a:p>
            <a:endParaRPr lang="en-US" sz="1000" dirty="0"/>
          </a:p>
          <a:p>
            <a:r>
              <a:rPr lang="en-US" sz="2400" dirty="0"/>
              <a:t>A higher tendency to bump into things, to fall over, and to drop things</a:t>
            </a:r>
            <a:r>
              <a:rPr lang="en-US" sz="1800" dirty="0"/>
              <a:t>.</a:t>
            </a:r>
          </a:p>
          <a:p>
            <a:pPr marL="0" indent="0">
              <a:buNone/>
            </a:pPr>
            <a:endParaRPr lang="en-US" sz="1800" dirty="0"/>
          </a:p>
          <a:p>
            <a:pPr marL="0" indent="0">
              <a:buNone/>
            </a:pPr>
            <a:endParaRPr lang="en-US" sz="1800" dirty="0"/>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17</a:t>
            </a:fld>
            <a:endParaRPr lang="en-US" dirty="0"/>
          </a:p>
        </p:txBody>
      </p:sp>
    </p:spTree>
    <p:extLst>
      <p:ext uri="{BB962C8B-B14F-4D97-AF65-F5344CB8AC3E}">
        <p14:creationId xmlns:p14="http://schemas.microsoft.com/office/powerpoint/2010/main" val="3267475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842" y="181970"/>
            <a:ext cx="11417110" cy="746078"/>
          </a:xfrm>
        </p:spPr>
        <p:txBody>
          <a:bodyPr/>
          <a:lstStyle/>
          <a:p>
            <a:pPr algn="ctr"/>
            <a:r>
              <a:rPr lang="en-US" b="1" dirty="0"/>
              <a:t>Non-verbal Learning Disorder</a:t>
            </a:r>
            <a:br>
              <a:rPr lang="en-US" dirty="0">
                <a:latin typeface="Verdana" panose="020B0604030504040204" pitchFamily="34" charset="0"/>
                <a:ea typeface="Verdana" panose="020B0604030504040204" pitchFamily="34" charset="0"/>
                <a:cs typeface="Verdana" panose="020B0604030504040204" pitchFamily="34" charset="0"/>
              </a:rPr>
            </a:br>
            <a:endParaRPr lang="en-US" dirty="0"/>
          </a:p>
        </p:txBody>
      </p:sp>
      <p:sp>
        <p:nvSpPr>
          <p:cNvPr id="3" name="Content Placeholder 2"/>
          <p:cNvSpPr>
            <a:spLocks noGrp="1"/>
          </p:cNvSpPr>
          <p:nvPr>
            <p:ph idx="1"/>
          </p:nvPr>
        </p:nvSpPr>
        <p:spPr>
          <a:xfrm>
            <a:off x="259307" y="900752"/>
            <a:ext cx="11567236" cy="4967786"/>
          </a:xfrm>
        </p:spPr>
        <p:txBody>
          <a:bodyPr/>
          <a:lstStyle/>
          <a:p>
            <a:pPr marL="0" indent="0">
              <a:buNone/>
            </a:pPr>
            <a:r>
              <a:rPr lang="en-US" sz="1600" dirty="0">
                <a:solidFill>
                  <a:srgbClr val="FF0000"/>
                </a:solidFill>
              </a:rPr>
              <a:t>A disorder which is usually characterized by a significant discrepancy between higher verbal skills and weaker motor, visual-spatial and social skills.</a:t>
            </a:r>
            <a:endParaRPr lang="en-US" sz="1600" b="1" dirty="0">
              <a:solidFill>
                <a:srgbClr val="FF0000"/>
              </a:solidFill>
            </a:endParaRPr>
          </a:p>
          <a:p>
            <a:pPr marL="0" indent="0">
              <a:buNone/>
            </a:pPr>
            <a:endParaRPr lang="en-US" sz="1000" b="1" dirty="0">
              <a:solidFill>
                <a:srgbClr val="FF0000"/>
              </a:solidFill>
            </a:endParaRPr>
          </a:p>
          <a:p>
            <a:r>
              <a:rPr lang="en-US" sz="1600" dirty="0"/>
              <a:t>NLD is very like Asperger Syndrome </a:t>
            </a:r>
          </a:p>
          <a:p>
            <a:r>
              <a:rPr lang="en-US" sz="1600" dirty="0"/>
              <a:t>Remembers information but doesn’t know why it’s important</a:t>
            </a:r>
          </a:p>
          <a:p>
            <a:r>
              <a:rPr lang="en-US" sz="1600" dirty="0"/>
              <a:t>Is physically awkward and uncoordinated</a:t>
            </a:r>
          </a:p>
          <a:p>
            <a:r>
              <a:rPr lang="en-US" sz="1600" dirty="0"/>
              <a:t>Has messy handwriting</a:t>
            </a:r>
          </a:p>
          <a:p>
            <a:r>
              <a:rPr lang="en-US" sz="1600" dirty="0"/>
              <a:t>Thinks in literal, concrete terms</a:t>
            </a:r>
          </a:p>
          <a:p>
            <a:r>
              <a:rPr lang="en-US" sz="1600" dirty="0"/>
              <a:t>Has poor social skills</a:t>
            </a:r>
          </a:p>
          <a:p>
            <a:r>
              <a:rPr lang="en-US" sz="1600" dirty="0"/>
              <a:t>Pays attention to details but misses the big picture</a:t>
            </a:r>
          </a:p>
          <a:p>
            <a:r>
              <a:rPr lang="en-US" sz="1600" dirty="0"/>
              <a:t>Struggles with reading comprehension</a:t>
            </a:r>
          </a:p>
          <a:p>
            <a:r>
              <a:rPr lang="en-US" sz="1600" dirty="0"/>
              <a:t>Struggles with math, especially word problems</a:t>
            </a:r>
          </a:p>
          <a:p>
            <a:r>
              <a:rPr lang="en-US" sz="1600" dirty="0"/>
              <a:t>Often go unrecognized and unaided by teachers and other professionals for a large part of a child's schooling.</a:t>
            </a:r>
          </a:p>
          <a:p>
            <a:endParaRPr lang="en-US" sz="1000" dirty="0"/>
          </a:p>
          <a:p>
            <a:pPr marL="0" indent="0">
              <a:buNone/>
            </a:pPr>
            <a:r>
              <a:rPr lang="en-US" sz="1600" b="1" kern="1200" dirty="0"/>
              <a:t>Note</a:t>
            </a:r>
            <a:r>
              <a:rPr lang="en-US" sz="1600" kern="1200" dirty="0">
                <a:solidFill>
                  <a:srgbClr val="FF0000"/>
                </a:solidFill>
              </a:rPr>
              <a:t>: NVLD is not recognized as a disability covered by the Individuals with Disabilities Education Act (IDEA). Children with NVLD-related symptoms may still be eligible for </a:t>
            </a:r>
            <a:r>
              <a:rPr lang="en-US" sz="1600" kern="1200" dirty="0">
                <a:solidFill>
                  <a:srgbClr val="FF0000"/>
                </a:solidFill>
                <a:hlinkClick r:id="rId3"/>
              </a:rPr>
              <a:t>special education services</a:t>
            </a:r>
            <a:r>
              <a:rPr lang="en-US" sz="1600" kern="1200" dirty="0">
                <a:solidFill>
                  <a:srgbClr val="FF0000"/>
                </a:solidFill>
              </a:rPr>
              <a:t> if they’re found to have a specific learning disability that’s interfering with educational progress.</a:t>
            </a:r>
          </a:p>
          <a:p>
            <a:pPr marL="0" indent="0">
              <a:buNone/>
            </a:pPr>
            <a:r>
              <a:rPr lang="en-US" sz="1800" kern="1200" dirty="0">
                <a:solidFill>
                  <a:srgbClr val="FF0000"/>
                </a:solidFill>
              </a:rPr>
              <a:t> </a:t>
            </a:r>
            <a:endParaRPr lang="en-US" sz="1800" dirty="0">
              <a:solidFill>
                <a:srgbClr val="FF0000"/>
              </a:solidFill>
            </a:endParaRPr>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18</a:t>
            </a:fld>
            <a:endParaRPr lang="en-US" dirty="0"/>
          </a:p>
        </p:txBody>
      </p:sp>
    </p:spTree>
    <p:extLst>
      <p:ext uri="{BB962C8B-B14F-4D97-AF65-F5344CB8AC3E}">
        <p14:creationId xmlns:p14="http://schemas.microsoft.com/office/powerpoint/2010/main" val="23489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anim calcmode="lin" valueType="num">
                                      <p:cBhvr additive="base">
                                        <p:cTn id="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131D167-9215-4924-8065-365FC3D7DE7E}" type="slidenum">
              <a:rPr lang="en-US" smtClean="0"/>
              <a:pPr>
                <a:defRPr/>
              </a:pPr>
              <a:t>19</a:t>
            </a:fld>
            <a:endParaRPr lang="en-US" dirty="0"/>
          </a:p>
        </p:txBody>
      </p:sp>
      <p:pic>
        <p:nvPicPr>
          <p:cNvPr id="3" name="Picture 2"/>
          <p:cNvPicPr>
            <a:picLocks noChangeAspect="1"/>
          </p:cNvPicPr>
          <p:nvPr/>
        </p:nvPicPr>
        <p:blipFill>
          <a:blip r:embed="rId2"/>
          <a:stretch>
            <a:fillRect/>
          </a:stretch>
        </p:blipFill>
        <p:spPr>
          <a:xfrm>
            <a:off x="567160" y="541792"/>
            <a:ext cx="10949650" cy="5025632"/>
          </a:xfrm>
          <a:prstGeom prst="rect">
            <a:avLst/>
          </a:prstGeom>
        </p:spPr>
      </p:pic>
    </p:spTree>
    <p:extLst>
      <p:ext uri="{BB962C8B-B14F-4D97-AF65-F5344CB8AC3E}">
        <p14:creationId xmlns:p14="http://schemas.microsoft.com/office/powerpoint/2010/main" val="3990207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131D167-9215-4924-8065-365FC3D7DE7E}" type="slidenum">
              <a:rPr lang="en-US" smtClean="0"/>
              <a:pPr>
                <a:defRPr/>
              </a:pPr>
              <a:t>2</a:t>
            </a:fld>
            <a:endParaRPr lang="en-US" dirty="0"/>
          </a:p>
        </p:txBody>
      </p:sp>
      <p:sp>
        <p:nvSpPr>
          <p:cNvPr id="3" name="Rectangle 2"/>
          <p:cNvSpPr/>
          <p:nvPr/>
        </p:nvSpPr>
        <p:spPr>
          <a:xfrm>
            <a:off x="468573" y="479886"/>
            <a:ext cx="11336740" cy="5027017"/>
          </a:xfrm>
          <a:prstGeom prst="rect">
            <a:avLst/>
          </a:prstGeom>
        </p:spPr>
        <p:txBody>
          <a:bodyPr wrap="square">
            <a:spAutoFit/>
          </a:bodyPr>
          <a:lstStyle/>
          <a:p>
            <a:pPr algn="ctr"/>
            <a:r>
              <a:rPr lang="en-US" sz="4000" b="1" dirty="0">
                <a:solidFill>
                  <a:srgbClr val="0047BA"/>
                </a:solidFill>
                <a:latin typeface="+mj-lt"/>
              </a:rPr>
              <a:t>Learning outcomes</a:t>
            </a:r>
          </a:p>
          <a:p>
            <a:endParaRPr lang="en-US" sz="2800" dirty="0">
              <a:latin typeface="Maiandra GD" panose="020E0502030308020204" pitchFamily="34" charset="0"/>
            </a:endParaRPr>
          </a:p>
          <a:p>
            <a:pPr marL="346075" lvl="0" indent="-342900">
              <a:spcBef>
                <a:spcPts val="1200"/>
              </a:spcBef>
              <a:spcAft>
                <a:spcPts val="200"/>
              </a:spcAft>
              <a:buClr>
                <a:srgbClr val="99CB38"/>
              </a:buClr>
              <a:buSzPct val="100000"/>
              <a:buFont typeface="Arial" panose="020B0604020202020204" pitchFamily="34" charset="0"/>
              <a:buChar char="•"/>
            </a:pPr>
            <a:r>
              <a:rPr lang="en-US" sz="2800" dirty="0">
                <a:solidFill>
                  <a:srgbClr val="002060"/>
                </a:solidFill>
                <a:latin typeface="Maiandra GD" panose="020E0502030308020204" pitchFamily="34" charset="0"/>
                <a:cs typeface="Circular Std Book" panose="020B0604020101020102" pitchFamily="34" charset="0"/>
              </a:rPr>
              <a:t>Know what learning and attention issues are and what they are not.</a:t>
            </a:r>
          </a:p>
          <a:p>
            <a:pPr lvl="0">
              <a:spcBef>
                <a:spcPts val="1200"/>
              </a:spcBef>
              <a:spcAft>
                <a:spcPts val="200"/>
              </a:spcAft>
              <a:buClr>
                <a:srgbClr val="99CB38"/>
              </a:buClr>
              <a:buSzPct val="100000"/>
            </a:pPr>
            <a:endParaRPr lang="en-US" sz="2800" dirty="0">
              <a:solidFill>
                <a:srgbClr val="002060"/>
              </a:solidFill>
              <a:latin typeface="Maiandra GD" panose="020E0502030308020204" pitchFamily="34" charset="0"/>
              <a:cs typeface="Circular Std Book" panose="020B0604020101020102" pitchFamily="34" charset="0"/>
            </a:endParaRPr>
          </a:p>
          <a:p>
            <a:pPr marL="346075" lvl="0" indent="-342900">
              <a:spcBef>
                <a:spcPts val="1200"/>
              </a:spcBef>
              <a:spcAft>
                <a:spcPts val="200"/>
              </a:spcAft>
              <a:buClr>
                <a:srgbClr val="99CB38"/>
              </a:buClr>
              <a:buSzPct val="100000"/>
              <a:buFont typeface="Arial" panose="020B0604020202020204" pitchFamily="34" charset="0"/>
              <a:buChar char="•"/>
            </a:pPr>
            <a:r>
              <a:rPr lang="en-US" sz="2800" dirty="0">
                <a:solidFill>
                  <a:srgbClr val="002060"/>
                </a:solidFill>
                <a:latin typeface="Maiandra GD" panose="020E0502030308020204" pitchFamily="34" charset="0"/>
                <a:cs typeface="Circular Std Book" panose="020B0604020101020102" pitchFamily="34" charset="0"/>
              </a:rPr>
              <a:t>Understand why some kids with learning and attention issues struggle to maintain positive self-esteem.</a:t>
            </a:r>
          </a:p>
          <a:p>
            <a:pPr marL="346075" lvl="0" indent="-342900">
              <a:spcBef>
                <a:spcPts val="1200"/>
              </a:spcBef>
              <a:spcAft>
                <a:spcPts val="200"/>
              </a:spcAft>
              <a:buClr>
                <a:srgbClr val="99CB38"/>
              </a:buClr>
              <a:buSzPct val="100000"/>
              <a:buFont typeface="Arial" panose="020B0604020202020204" pitchFamily="34" charset="0"/>
              <a:buChar char="•"/>
            </a:pPr>
            <a:endParaRPr lang="en-US" sz="2800" dirty="0">
              <a:solidFill>
                <a:srgbClr val="002060"/>
              </a:solidFill>
              <a:latin typeface="Maiandra GD" panose="020E0502030308020204" pitchFamily="34" charset="0"/>
              <a:cs typeface="Circular Std Book" panose="020B0604020101020102" pitchFamily="34" charset="0"/>
            </a:endParaRPr>
          </a:p>
          <a:p>
            <a:pPr marL="346075" lvl="0" indent="-342900">
              <a:spcBef>
                <a:spcPts val="1200"/>
              </a:spcBef>
              <a:spcAft>
                <a:spcPts val="200"/>
              </a:spcAft>
              <a:buClr>
                <a:srgbClr val="99CB38"/>
              </a:buClr>
              <a:buSzPct val="100000"/>
              <a:buFont typeface="Arial" panose="020B0604020202020204" pitchFamily="34" charset="0"/>
              <a:buChar char="•"/>
            </a:pPr>
            <a:r>
              <a:rPr lang="en-US" sz="2800" dirty="0">
                <a:solidFill>
                  <a:srgbClr val="002060"/>
                </a:solidFill>
                <a:latin typeface="Maiandra GD" panose="020E0502030308020204" pitchFamily="34" charset="0"/>
                <a:cs typeface="Circular Std Book" panose="020B0604020101020102" pitchFamily="34" charset="0"/>
              </a:rPr>
              <a:t>Learn strategies that will help students with learning and attention issues develop positive self-esteem.</a:t>
            </a:r>
          </a:p>
        </p:txBody>
      </p:sp>
    </p:spTree>
    <p:extLst>
      <p:ext uri="{BB962C8B-B14F-4D97-AF65-F5344CB8AC3E}">
        <p14:creationId xmlns:p14="http://schemas.microsoft.com/office/powerpoint/2010/main" val="2718115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131D167-9215-4924-8065-365FC3D7DE7E}" type="slidenum">
              <a:rPr lang="en-US" smtClean="0"/>
              <a:pPr>
                <a:defRPr/>
              </a:pPr>
              <a:t>20</a:t>
            </a:fld>
            <a:endParaRPr lang="en-US" dirty="0"/>
          </a:p>
        </p:txBody>
      </p:sp>
      <p:pic>
        <p:nvPicPr>
          <p:cNvPr id="3" name="Picture 2"/>
          <p:cNvPicPr>
            <a:picLocks noChangeAspect="1"/>
          </p:cNvPicPr>
          <p:nvPr/>
        </p:nvPicPr>
        <p:blipFill>
          <a:blip r:embed="rId2"/>
          <a:stretch>
            <a:fillRect/>
          </a:stretch>
        </p:blipFill>
        <p:spPr>
          <a:xfrm>
            <a:off x="1880197" y="476275"/>
            <a:ext cx="8444420" cy="5318108"/>
          </a:xfrm>
          <a:prstGeom prst="rect">
            <a:avLst/>
          </a:prstGeom>
        </p:spPr>
      </p:pic>
    </p:spTree>
    <p:extLst>
      <p:ext uri="{BB962C8B-B14F-4D97-AF65-F5344CB8AC3E}">
        <p14:creationId xmlns:p14="http://schemas.microsoft.com/office/powerpoint/2010/main" val="529060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131D167-9215-4924-8065-365FC3D7DE7E}" type="slidenum">
              <a:rPr lang="en-US" smtClean="0"/>
              <a:pPr>
                <a:defRPr/>
              </a:pPr>
              <a:t>21</a:t>
            </a:fld>
            <a:endParaRPr lang="en-US" dirty="0"/>
          </a:p>
        </p:txBody>
      </p:sp>
      <p:sp>
        <p:nvSpPr>
          <p:cNvPr id="4" name="TextBox 3"/>
          <p:cNvSpPr txBox="1"/>
          <p:nvPr/>
        </p:nvSpPr>
        <p:spPr>
          <a:xfrm>
            <a:off x="9236599" y="2037145"/>
            <a:ext cx="1713053" cy="523220"/>
          </a:xfrm>
          <a:prstGeom prst="rect">
            <a:avLst/>
          </a:prstGeom>
          <a:noFill/>
        </p:spPr>
        <p:txBody>
          <a:bodyPr wrap="square" rtlCol="0">
            <a:spAutoFit/>
          </a:bodyPr>
          <a:lstStyle/>
          <a:p>
            <a:r>
              <a:rPr lang="en-US" sz="2800" dirty="0">
                <a:solidFill>
                  <a:schemeClr val="tx2">
                    <a:lumMod val="50000"/>
                  </a:schemeClr>
                </a:solidFill>
              </a:rPr>
              <a:t>LESSON</a:t>
            </a:r>
          </a:p>
        </p:txBody>
      </p:sp>
      <p:sp>
        <p:nvSpPr>
          <p:cNvPr id="7" name="TextBox 6"/>
          <p:cNvSpPr txBox="1"/>
          <p:nvPr/>
        </p:nvSpPr>
        <p:spPr>
          <a:xfrm>
            <a:off x="8877783" y="2615878"/>
            <a:ext cx="2442258" cy="1569660"/>
          </a:xfrm>
          <a:prstGeom prst="rect">
            <a:avLst/>
          </a:prstGeom>
          <a:noFill/>
        </p:spPr>
        <p:txBody>
          <a:bodyPr wrap="square" rtlCol="0">
            <a:spAutoFit/>
          </a:bodyPr>
          <a:lstStyle/>
          <a:p>
            <a:pPr algn="ctr"/>
            <a:r>
              <a:rPr lang="en-US" sz="3200" dirty="0">
                <a:solidFill>
                  <a:schemeClr val="tx2">
                    <a:lumMod val="50000"/>
                  </a:schemeClr>
                </a:solidFill>
              </a:rPr>
              <a:t>KINDNESS IS NEVER WASTED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820" y="320023"/>
            <a:ext cx="8356695" cy="5342115"/>
          </a:xfrm>
          <a:prstGeom prst="rect">
            <a:avLst/>
          </a:prstGeom>
        </p:spPr>
      </p:pic>
      <p:sp>
        <p:nvSpPr>
          <p:cNvPr id="9" name="TextBox 8"/>
          <p:cNvSpPr txBox="1"/>
          <p:nvPr/>
        </p:nvSpPr>
        <p:spPr>
          <a:xfrm>
            <a:off x="1064871" y="1423686"/>
            <a:ext cx="358815" cy="307777"/>
          </a:xfrm>
          <a:prstGeom prst="rect">
            <a:avLst/>
          </a:prstGeom>
          <a:solidFill>
            <a:schemeClr val="bg1"/>
          </a:solidFill>
        </p:spPr>
        <p:txBody>
          <a:bodyPr wrap="square" rtlCol="0">
            <a:spAutoFit/>
          </a:bodyPr>
          <a:lstStyle/>
          <a:p>
            <a:r>
              <a:rPr lang="en-US" sz="1400" b="1" dirty="0">
                <a:solidFill>
                  <a:srgbClr val="C00000"/>
                </a:solidFill>
              </a:rPr>
              <a:t>8</a:t>
            </a:r>
          </a:p>
        </p:txBody>
      </p:sp>
      <p:sp>
        <p:nvSpPr>
          <p:cNvPr id="10" name="TextBox 9"/>
          <p:cNvSpPr txBox="1"/>
          <p:nvPr/>
        </p:nvSpPr>
        <p:spPr>
          <a:xfrm>
            <a:off x="1053296" y="1840375"/>
            <a:ext cx="393539" cy="307777"/>
          </a:xfrm>
          <a:prstGeom prst="rect">
            <a:avLst/>
          </a:prstGeom>
          <a:solidFill>
            <a:schemeClr val="bg1"/>
          </a:solidFill>
        </p:spPr>
        <p:txBody>
          <a:bodyPr wrap="square" rtlCol="0">
            <a:spAutoFit/>
          </a:bodyPr>
          <a:lstStyle/>
          <a:p>
            <a:r>
              <a:rPr lang="en-US" sz="1400" b="1" dirty="0">
                <a:solidFill>
                  <a:srgbClr val="C00000"/>
                </a:solidFill>
              </a:rPr>
              <a:t>5</a:t>
            </a:r>
          </a:p>
        </p:txBody>
      </p:sp>
    </p:spTree>
    <p:extLst>
      <p:ext uri="{BB962C8B-B14F-4D97-AF65-F5344CB8AC3E}">
        <p14:creationId xmlns:p14="http://schemas.microsoft.com/office/powerpoint/2010/main" val="17533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146" y="292100"/>
            <a:ext cx="11458054" cy="677839"/>
          </a:xfrm>
        </p:spPr>
        <p:txBody>
          <a:bodyPr/>
          <a:lstStyle/>
          <a:p>
            <a:pPr algn="ctr"/>
            <a:r>
              <a:rPr lang="en-US" b="1" dirty="0"/>
              <a:t>ADHD: A Complex Condition</a:t>
            </a:r>
          </a:p>
        </p:txBody>
      </p:sp>
      <p:sp>
        <p:nvSpPr>
          <p:cNvPr id="3" name="Content Placeholder 2"/>
          <p:cNvSpPr>
            <a:spLocks noGrp="1"/>
          </p:cNvSpPr>
          <p:nvPr>
            <p:ph idx="1"/>
          </p:nvPr>
        </p:nvSpPr>
        <p:spPr>
          <a:xfrm>
            <a:off x="272955" y="1146412"/>
            <a:ext cx="11512645" cy="4720988"/>
          </a:xfrm>
        </p:spPr>
        <p:txBody>
          <a:bodyPr/>
          <a:lstStyle/>
          <a:p>
            <a:pPr marL="460375" indent="-457200"/>
            <a:r>
              <a:rPr lang="en-US" sz="2400" b="1" dirty="0">
                <a:solidFill>
                  <a:srgbClr val="FF0000"/>
                </a:solidFill>
                <a:cs typeface="Circular Std Book" panose="020B0604020101020102" pitchFamily="34" charset="0"/>
              </a:rPr>
              <a:t>Is not </a:t>
            </a:r>
            <a:r>
              <a:rPr lang="en-US" sz="2400" dirty="0">
                <a:solidFill>
                  <a:srgbClr val="FF0000"/>
                </a:solidFill>
                <a:cs typeface="Circular Std Book" panose="020B0604020101020102" pitchFamily="34" charset="0"/>
              </a:rPr>
              <a:t>a learning disability</a:t>
            </a:r>
            <a:r>
              <a:rPr lang="en-US" sz="2400" dirty="0">
                <a:cs typeface="Circular Std Book" panose="020B0604020101020102" pitchFamily="34" charset="0"/>
              </a:rPr>
              <a:t>, but it </a:t>
            </a:r>
            <a:r>
              <a:rPr lang="en-US" sz="2400" dirty="0">
                <a:solidFill>
                  <a:srgbClr val="FF0000"/>
                </a:solidFill>
                <a:cs typeface="Circular Std Book" panose="020B0604020101020102" pitchFamily="34" charset="0"/>
              </a:rPr>
              <a:t>affects learning</a:t>
            </a:r>
            <a:r>
              <a:rPr lang="en-US" sz="2400" dirty="0">
                <a:cs typeface="Circular Std Book" panose="020B0604020101020102" pitchFamily="34" charset="0"/>
              </a:rPr>
              <a:t>.</a:t>
            </a:r>
          </a:p>
          <a:p>
            <a:pPr marL="3175" indent="0">
              <a:buNone/>
            </a:pPr>
            <a:endParaRPr lang="en-US" sz="1000" dirty="0">
              <a:cs typeface="Circular Std Book" panose="020B0604020101020102" pitchFamily="34" charset="0"/>
            </a:endParaRPr>
          </a:p>
          <a:p>
            <a:pPr marL="460375" indent="-457200"/>
            <a:r>
              <a:rPr lang="en-US" sz="2400" dirty="0">
                <a:cs typeface="Circular Std Book" panose="020B0604020101020102" pitchFamily="34" charset="0"/>
              </a:rPr>
              <a:t>Can make it hard for kids to:</a:t>
            </a:r>
          </a:p>
          <a:p>
            <a:pPr marL="403225" lvl="1" indent="0">
              <a:buNone/>
            </a:pPr>
            <a:r>
              <a:rPr lang="en-US" dirty="0">
                <a:cs typeface="Circular Std Book" panose="020B0604020101020102" pitchFamily="34" charset="0"/>
              </a:rPr>
              <a:t>1. Sit still, 2. Concentrate, 3. Focus and 4. Control impulses and emotions</a:t>
            </a:r>
          </a:p>
          <a:p>
            <a:pPr marL="917575" lvl="1" indent="-514350">
              <a:buFont typeface="+mj-lt"/>
              <a:buAutoNum type="arabicPeriod"/>
            </a:pPr>
            <a:endParaRPr lang="en-US" sz="1000" dirty="0">
              <a:cs typeface="Circular Std Book" panose="020B0604020101020102" pitchFamily="34" charset="0"/>
            </a:endParaRPr>
          </a:p>
          <a:p>
            <a:pPr marL="346075"/>
            <a:r>
              <a:rPr lang="en-US" sz="2400" dirty="0">
                <a:cs typeface="Circular Std Book" panose="020B0604020101020102" pitchFamily="34" charset="0"/>
              </a:rPr>
              <a:t>Is a brain-based medical condition. </a:t>
            </a:r>
          </a:p>
          <a:p>
            <a:pPr marL="346075"/>
            <a:endParaRPr lang="en-US" sz="1000" dirty="0">
              <a:cs typeface="Circular Std Book" panose="020B0604020101020102" pitchFamily="34" charset="0"/>
            </a:endParaRPr>
          </a:p>
          <a:p>
            <a:pPr marL="346075"/>
            <a:r>
              <a:rPr lang="en-US" sz="2400" dirty="0">
                <a:cs typeface="Circular Std Book" panose="020B0604020101020102" pitchFamily="34" charset="0"/>
              </a:rPr>
              <a:t>Exact unknown</a:t>
            </a:r>
          </a:p>
          <a:p>
            <a:pPr marL="3175" indent="0">
              <a:buNone/>
            </a:pPr>
            <a:endParaRPr lang="en-US" sz="1000" dirty="0">
              <a:cs typeface="Circular Std Book" panose="020B0604020101020102" pitchFamily="34" charset="0"/>
            </a:endParaRPr>
          </a:p>
          <a:p>
            <a:pPr marL="346075"/>
            <a:r>
              <a:rPr lang="en-US" sz="2400" dirty="0">
                <a:cs typeface="Circular Std Book" panose="020B0604020101020102" pitchFamily="34" charset="0"/>
              </a:rPr>
              <a:t>Research shows that 1. genetics, 2. differences in brain development, and 3. how the brain processes neurotransmitters (brain chemicals) play a role.</a:t>
            </a:r>
          </a:p>
          <a:p>
            <a:endParaRPr lang="en-US" dirty="0"/>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22</a:t>
            </a:fld>
            <a:endParaRPr lang="en-US" dirty="0"/>
          </a:p>
        </p:txBody>
      </p:sp>
    </p:spTree>
    <p:extLst>
      <p:ext uri="{BB962C8B-B14F-4D97-AF65-F5344CB8AC3E}">
        <p14:creationId xmlns:p14="http://schemas.microsoft.com/office/powerpoint/2010/main" val="772040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23</a:t>
            </a:fld>
            <a:endParaRPr lang="en-US" dirty="0"/>
          </a:p>
        </p:txBody>
      </p:sp>
      <p:sp>
        <p:nvSpPr>
          <p:cNvPr id="5" name="TextBox 4"/>
          <p:cNvSpPr txBox="1"/>
          <p:nvPr/>
        </p:nvSpPr>
        <p:spPr>
          <a:xfrm>
            <a:off x="2125885" y="1223129"/>
            <a:ext cx="7801334" cy="3416320"/>
          </a:xfrm>
          <a:prstGeom prst="rect">
            <a:avLst/>
          </a:prstGeom>
          <a:noFill/>
        </p:spPr>
        <p:txBody>
          <a:bodyPr wrap="square" rtlCol="0">
            <a:spAutoFit/>
          </a:bodyPr>
          <a:lstStyle/>
          <a:p>
            <a:pPr algn="ctr"/>
            <a:r>
              <a:rPr lang="en-US" sz="7200" dirty="0">
                <a:solidFill>
                  <a:srgbClr val="0047BA"/>
                </a:solidFill>
              </a:rPr>
              <a:t>Did you change any of your answers?</a:t>
            </a:r>
            <a:endParaRPr lang="en-US" sz="4400" dirty="0">
              <a:solidFill>
                <a:srgbClr val="0047BA"/>
              </a:solidFill>
            </a:endParaRPr>
          </a:p>
        </p:txBody>
      </p:sp>
    </p:spTree>
    <p:extLst>
      <p:ext uri="{BB962C8B-B14F-4D97-AF65-F5344CB8AC3E}">
        <p14:creationId xmlns:p14="http://schemas.microsoft.com/office/powerpoint/2010/main" val="1876268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131D167-9215-4924-8065-365FC3D7DE7E}" type="slidenum">
              <a:rPr lang="en-US" smtClean="0"/>
              <a:pPr>
                <a:defRPr/>
              </a:pPr>
              <a:t>24</a:t>
            </a:fld>
            <a:endParaRPr lang="en-US" dirty="0"/>
          </a:p>
        </p:txBody>
      </p:sp>
      <p:sp>
        <p:nvSpPr>
          <p:cNvPr id="3" name="Rectangle 2"/>
          <p:cNvSpPr/>
          <p:nvPr/>
        </p:nvSpPr>
        <p:spPr>
          <a:xfrm>
            <a:off x="665860" y="758815"/>
            <a:ext cx="6857684" cy="4708981"/>
          </a:xfrm>
          <a:prstGeom prst="rect">
            <a:avLst/>
          </a:prstGeom>
        </p:spPr>
        <p:txBody>
          <a:bodyPr wrap="square">
            <a:spAutoFit/>
          </a:bodyPr>
          <a:lstStyle/>
          <a:p>
            <a:pPr algn="ctr" eaLnBrk="0" fontAlgn="base" hangingPunct="0">
              <a:lnSpc>
                <a:spcPct val="150000"/>
              </a:lnSpc>
              <a:spcBef>
                <a:spcPct val="0"/>
              </a:spcBef>
              <a:spcAft>
                <a:spcPct val="0"/>
              </a:spcAft>
            </a:pPr>
            <a:r>
              <a:rPr lang="en-US" sz="4000" b="1" dirty="0">
                <a:solidFill>
                  <a:schemeClr val="tx2"/>
                </a:solidFill>
                <a:latin typeface="+mj-lt"/>
                <a:ea typeface="+mj-ea"/>
                <a:cs typeface="+mj-cs"/>
              </a:rPr>
              <a:t>Kids with learning and attention issues can struggle to achieve and maintain positive self-esteem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4659" y="1221432"/>
            <a:ext cx="3958127" cy="4081818"/>
          </a:xfrm>
          <a:prstGeom prst="rect">
            <a:avLst/>
          </a:prstGeom>
        </p:spPr>
      </p:pic>
    </p:spTree>
    <p:extLst>
      <p:ext uri="{BB962C8B-B14F-4D97-AF65-F5344CB8AC3E}">
        <p14:creationId xmlns:p14="http://schemas.microsoft.com/office/powerpoint/2010/main" val="4077423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3" y="304800"/>
            <a:ext cx="11498997" cy="773373"/>
          </a:xfrm>
        </p:spPr>
        <p:txBody>
          <a:bodyPr/>
          <a:lstStyle/>
          <a:p>
            <a:pPr algn="ctr"/>
            <a:r>
              <a:rPr lang="en-US" b="1" dirty="0"/>
              <a:t>The Signs</a:t>
            </a:r>
          </a:p>
        </p:txBody>
      </p:sp>
      <p:sp>
        <p:nvSpPr>
          <p:cNvPr id="3" name="Content Placeholder 2"/>
          <p:cNvSpPr>
            <a:spLocks noGrp="1"/>
          </p:cNvSpPr>
          <p:nvPr>
            <p:ph idx="1"/>
          </p:nvPr>
        </p:nvSpPr>
        <p:spPr>
          <a:xfrm>
            <a:off x="232012" y="1187355"/>
            <a:ext cx="11553588" cy="4680045"/>
          </a:xfrm>
        </p:spPr>
        <p:txBody>
          <a:bodyPr/>
          <a:lstStyle/>
          <a:p>
            <a:r>
              <a:rPr lang="en-US" dirty="0">
                <a:solidFill>
                  <a:srgbClr val="4D4D4D"/>
                </a:solidFill>
              </a:rPr>
              <a:t>Reads at a lower level than his/her peers.</a:t>
            </a:r>
          </a:p>
          <a:p>
            <a:endParaRPr lang="en-US" sz="1000" dirty="0">
              <a:solidFill>
                <a:srgbClr val="4D4D4D"/>
              </a:solidFill>
            </a:endParaRPr>
          </a:p>
          <a:p>
            <a:r>
              <a:rPr lang="en-US" dirty="0">
                <a:solidFill>
                  <a:srgbClr val="4D4D4D"/>
                </a:solidFill>
              </a:rPr>
              <a:t>Has a hard time “getting” math concepts.</a:t>
            </a:r>
          </a:p>
          <a:p>
            <a:endParaRPr lang="en-US" sz="1000" dirty="0">
              <a:solidFill>
                <a:srgbClr val="4D4D4D"/>
              </a:solidFill>
            </a:endParaRPr>
          </a:p>
          <a:p>
            <a:r>
              <a:rPr lang="en-US" dirty="0">
                <a:solidFill>
                  <a:srgbClr val="4D4D4D"/>
                </a:solidFill>
              </a:rPr>
              <a:t>Has bad handwriting.</a:t>
            </a:r>
          </a:p>
          <a:p>
            <a:endParaRPr lang="en-US" sz="1000" dirty="0">
              <a:solidFill>
                <a:srgbClr val="4D4D4D"/>
              </a:solidFill>
            </a:endParaRPr>
          </a:p>
          <a:p>
            <a:r>
              <a:rPr lang="en-US" dirty="0">
                <a:solidFill>
                  <a:srgbClr val="4D4D4D"/>
                </a:solidFill>
              </a:rPr>
              <a:t>Always loses his/her homework.</a:t>
            </a:r>
          </a:p>
          <a:p>
            <a:endParaRPr lang="en-US" sz="1000" dirty="0">
              <a:solidFill>
                <a:srgbClr val="4D4D4D"/>
              </a:solidFill>
            </a:endParaRPr>
          </a:p>
          <a:p>
            <a:r>
              <a:rPr lang="en-US" dirty="0">
                <a:solidFill>
                  <a:srgbClr val="4D4D4D"/>
                </a:solidFill>
              </a:rPr>
              <a:t>Can’t sit still.</a:t>
            </a:r>
          </a:p>
          <a:p>
            <a:endParaRPr lang="en-US" sz="1000" dirty="0">
              <a:solidFill>
                <a:srgbClr val="4D4D4D"/>
              </a:solidFill>
            </a:endParaRPr>
          </a:p>
          <a:p>
            <a:r>
              <a:rPr lang="en-US" dirty="0">
                <a:solidFill>
                  <a:srgbClr val="4D4D4D"/>
                </a:solidFill>
              </a:rPr>
              <a:t>Doesn’t want to go to school.</a:t>
            </a:r>
          </a:p>
          <a:p>
            <a:endParaRPr lang="en-US" sz="1000" dirty="0">
              <a:solidFill>
                <a:srgbClr val="4D4D4D"/>
              </a:solidFill>
            </a:endParaRPr>
          </a:p>
          <a:p>
            <a:r>
              <a:rPr lang="en-US" dirty="0">
                <a:solidFill>
                  <a:srgbClr val="4D4D4D"/>
                </a:solidFill>
              </a:rPr>
              <a:t>Has a hard time making friends.</a:t>
            </a:r>
            <a:endParaRPr lang="en-US" dirty="0"/>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25</a:t>
            </a:fld>
            <a:endParaRPr lang="en-US" dirty="0"/>
          </a:p>
        </p:txBody>
      </p:sp>
    </p:spTree>
    <p:extLst>
      <p:ext uri="{BB962C8B-B14F-4D97-AF65-F5344CB8AC3E}">
        <p14:creationId xmlns:p14="http://schemas.microsoft.com/office/powerpoint/2010/main" val="2190073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64" y="304800"/>
            <a:ext cx="11567236" cy="868907"/>
          </a:xfrm>
        </p:spPr>
        <p:txBody>
          <a:bodyPr/>
          <a:lstStyle/>
          <a:p>
            <a:pPr algn="ctr"/>
            <a:r>
              <a:rPr lang="en-US" b="1" dirty="0"/>
              <a:t>Why Does Self-esteem Matter?</a:t>
            </a:r>
          </a:p>
        </p:txBody>
      </p:sp>
      <p:sp>
        <p:nvSpPr>
          <p:cNvPr id="3" name="Content Placeholder 2"/>
          <p:cNvSpPr>
            <a:spLocks noGrp="1"/>
          </p:cNvSpPr>
          <p:nvPr>
            <p:ph idx="1"/>
          </p:nvPr>
        </p:nvSpPr>
        <p:spPr>
          <a:xfrm>
            <a:off x="272955" y="1082153"/>
            <a:ext cx="11455670" cy="5182169"/>
          </a:xfrm>
        </p:spPr>
        <p:txBody>
          <a:bodyPr/>
          <a:lstStyle/>
          <a:p>
            <a:r>
              <a:rPr lang="en-US" dirty="0"/>
              <a:t>It is how we value ourselves</a:t>
            </a:r>
          </a:p>
          <a:p>
            <a:pPr marL="0" indent="0">
              <a:buNone/>
            </a:pPr>
            <a:endParaRPr lang="en-US" sz="1000" dirty="0"/>
          </a:p>
          <a:p>
            <a:r>
              <a:rPr lang="en-US" dirty="0"/>
              <a:t>It is how we perceive our value to the world</a:t>
            </a:r>
          </a:p>
          <a:p>
            <a:pPr marL="0" indent="0">
              <a:buNone/>
            </a:pPr>
            <a:endParaRPr lang="en-US" sz="1000" dirty="0"/>
          </a:p>
          <a:p>
            <a:r>
              <a:rPr lang="en-US" dirty="0"/>
              <a:t>It is how valuable we think we are to others </a:t>
            </a:r>
          </a:p>
          <a:p>
            <a:pPr marL="0" indent="0">
              <a:buNone/>
            </a:pPr>
            <a:endParaRPr lang="en-US" sz="2400" dirty="0"/>
          </a:p>
          <a:p>
            <a:r>
              <a:rPr lang="en-US" dirty="0"/>
              <a:t>It affects: </a:t>
            </a:r>
          </a:p>
          <a:p>
            <a:pPr lvl="1">
              <a:buFont typeface="Wingdings" panose="05000000000000000000" pitchFamily="2" charset="2"/>
              <a:buChar char="ü"/>
            </a:pPr>
            <a:r>
              <a:rPr lang="en-US" sz="2800" dirty="0"/>
              <a:t>our trust in others</a:t>
            </a:r>
          </a:p>
          <a:p>
            <a:pPr lvl="1">
              <a:buFont typeface="Wingdings" panose="05000000000000000000" pitchFamily="2" charset="2"/>
              <a:buChar char="ü"/>
            </a:pPr>
            <a:r>
              <a:rPr lang="en-US" sz="2800" dirty="0"/>
              <a:t>our relationships</a:t>
            </a:r>
            <a:endParaRPr lang="en-US" dirty="0"/>
          </a:p>
          <a:p>
            <a:pPr lvl="1">
              <a:buFont typeface="Wingdings" panose="05000000000000000000" pitchFamily="2" charset="2"/>
              <a:buChar char="ü"/>
            </a:pPr>
            <a:r>
              <a:rPr lang="en-US" sz="2800" dirty="0"/>
              <a:t>our work </a:t>
            </a:r>
          </a:p>
          <a:p>
            <a:pPr lvl="1">
              <a:buFont typeface="Wingdings" panose="05000000000000000000" pitchFamily="2" charset="2"/>
              <a:buChar char="ü"/>
            </a:pPr>
            <a:r>
              <a:rPr lang="en-US" sz="2800" dirty="0"/>
              <a:t>nearly every part of our lives</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26</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4593" y="2176818"/>
            <a:ext cx="2854032" cy="3364173"/>
          </a:xfrm>
          <a:prstGeom prst="rect">
            <a:avLst/>
          </a:prstGeom>
        </p:spPr>
      </p:pic>
    </p:spTree>
    <p:extLst>
      <p:ext uri="{BB962C8B-B14F-4D97-AF65-F5344CB8AC3E}">
        <p14:creationId xmlns:p14="http://schemas.microsoft.com/office/powerpoint/2010/main" val="2971936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304800"/>
            <a:ext cx="11925300" cy="787400"/>
          </a:xfrm>
        </p:spPr>
        <p:txBody>
          <a:bodyPr/>
          <a:lstStyle/>
          <a:p>
            <a:pPr algn="ctr"/>
            <a:r>
              <a:rPr lang="en-US" b="1" dirty="0"/>
              <a:t>Where Does a Child’s Self-esteem Begin?</a:t>
            </a:r>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27</a:t>
            </a:fld>
            <a:endParaRPr lang="en-US" dirty="0"/>
          </a:p>
        </p:txBody>
      </p:sp>
      <p:pic>
        <p:nvPicPr>
          <p:cNvPr id="5" name="Content Placeholder 4" descr="Image result for A child's self-esteem starts at home"/>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56205" y="1133700"/>
            <a:ext cx="3657600" cy="4663440"/>
          </a:xfrm>
          <a:prstGeom prst="rect">
            <a:avLst/>
          </a:prstGeom>
          <a:noFill/>
          <a:ln>
            <a:noFill/>
          </a:ln>
        </p:spPr>
      </p:pic>
      <p:pic>
        <p:nvPicPr>
          <p:cNvPr id="6" name="Picture 5" descr="Related ima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850" y="1415918"/>
            <a:ext cx="2286000" cy="1737360"/>
          </a:xfrm>
          <a:prstGeom prst="rect">
            <a:avLst/>
          </a:prstGeom>
          <a:noFill/>
          <a:ln>
            <a:noFill/>
          </a:ln>
        </p:spPr>
      </p:pic>
      <p:pic>
        <p:nvPicPr>
          <p:cNvPr id="8" name="Picture 7" descr="Related image"/>
          <p:cNvPicPr/>
          <p:nvPr/>
        </p:nvPicPr>
        <p:blipFill>
          <a:blip r:embed="rId5">
            <a:extLst>
              <a:ext uri="{28A0092B-C50C-407E-A947-70E740481C1C}">
                <a14:useLocalDpi xmlns:a14="http://schemas.microsoft.com/office/drawing/2010/main" val="0"/>
              </a:ext>
            </a:extLst>
          </a:blip>
          <a:srcRect/>
          <a:stretch>
            <a:fillRect/>
          </a:stretch>
        </p:blipFill>
        <p:spPr bwMode="auto">
          <a:xfrm>
            <a:off x="464449" y="3914702"/>
            <a:ext cx="2651760" cy="1737360"/>
          </a:xfrm>
          <a:prstGeom prst="rect">
            <a:avLst/>
          </a:prstGeom>
          <a:noFill/>
          <a:ln>
            <a:noFill/>
          </a:ln>
        </p:spPr>
      </p:pic>
      <p:pic>
        <p:nvPicPr>
          <p:cNvPr id="9" name="Picture 8" descr="Image result for A child's self-esteem starts at home"/>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35445" y="1411714"/>
            <a:ext cx="2377440" cy="1737360"/>
          </a:xfrm>
          <a:prstGeom prst="rect">
            <a:avLst/>
          </a:prstGeom>
          <a:noFill/>
          <a:ln>
            <a:noFill/>
          </a:ln>
        </p:spPr>
      </p:pic>
      <p:pic>
        <p:nvPicPr>
          <p:cNvPr id="2050" name="Picture 2" descr="Image result for high self esteem in kid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54235" y="3624878"/>
            <a:ext cx="2011679" cy="201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74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251" y="304800"/>
            <a:ext cx="11485349" cy="664191"/>
          </a:xfrm>
        </p:spPr>
        <p:txBody>
          <a:bodyPr/>
          <a:lstStyle/>
          <a:p>
            <a:pPr algn="ctr"/>
            <a:r>
              <a:rPr lang="en-US" dirty="0"/>
              <a:t> </a:t>
            </a:r>
            <a:r>
              <a:rPr lang="en-US" b="1" dirty="0"/>
              <a:t>The Internal Working Model </a:t>
            </a:r>
            <a:br>
              <a:rPr lang="en-US" dirty="0"/>
            </a:br>
            <a:endParaRPr lang="en-US" dirty="0"/>
          </a:p>
        </p:txBody>
      </p:sp>
      <p:sp>
        <p:nvSpPr>
          <p:cNvPr id="3" name="Content Placeholder 2"/>
          <p:cNvSpPr>
            <a:spLocks noGrp="1"/>
          </p:cNvSpPr>
          <p:nvPr>
            <p:ph idx="1"/>
          </p:nvPr>
        </p:nvSpPr>
        <p:spPr>
          <a:xfrm>
            <a:off x="101600" y="1119116"/>
            <a:ext cx="11874500" cy="4748284"/>
          </a:xfrm>
        </p:spPr>
        <p:txBody>
          <a:bodyPr/>
          <a:lstStyle/>
          <a:p>
            <a:pPr marL="0" indent="0">
              <a:buNone/>
            </a:pPr>
            <a:r>
              <a:rPr lang="en-US" i="1" dirty="0"/>
              <a:t>A cognitive framework comprising mental representations for understanding the world, self and others. A person’s interaction with others is guided by </a:t>
            </a:r>
            <a:r>
              <a:rPr lang="en-US" i="1" dirty="0">
                <a:solidFill>
                  <a:srgbClr val="FF0000"/>
                </a:solidFill>
              </a:rPr>
              <a:t>memories</a:t>
            </a:r>
            <a:r>
              <a:rPr lang="en-US" i="1" dirty="0"/>
              <a:t> and </a:t>
            </a:r>
            <a:r>
              <a:rPr lang="en-US" i="1" dirty="0">
                <a:solidFill>
                  <a:srgbClr val="FF0000"/>
                </a:solidFill>
              </a:rPr>
              <a:t>expectations</a:t>
            </a:r>
            <a:r>
              <a:rPr lang="en-US" i="1" dirty="0"/>
              <a:t> from their </a:t>
            </a:r>
            <a:r>
              <a:rPr lang="en-US" i="1" dirty="0">
                <a:solidFill>
                  <a:srgbClr val="FF0000"/>
                </a:solidFill>
              </a:rPr>
              <a:t>internal model </a:t>
            </a:r>
            <a:r>
              <a:rPr lang="en-US" i="1" dirty="0"/>
              <a:t>which influence and help evaluate their contact with others (Bretherton, &amp; </a:t>
            </a:r>
            <a:r>
              <a:rPr lang="en-US" i="1" dirty="0" err="1"/>
              <a:t>Munholland</a:t>
            </a:r>
            <a:r>
              <a:rPr lang="en-US" i="1" dirty="0"/>
              <a:t>, 1999).</a:t>
            </a:r>
          </a:p>
          <a:p>
            <a:pPr marL="0" indent="0">
              <a:buNone/>
            </a:pPr>
            <a:endParaRPr lang="en-US" sz="1000" dirty="0"/>
          </a:p>
          <a:p>
            <a:pPr lvl="0"/>
            <a:r>
              <a:rPr lang="en-US" dirty="0"/>
              <a:t>Your sense of self</a:t>
            </a:r>
          </a:p>
          <a:p>
            <a:pPr lvl="0"/>
            <a:r>
              <a:rPr lang="en-US" dirty="0"/>
              <a:t>Your sense of others</a:t>
            </a:r>
          </a:p>
          <a:p>
            <a:pPr lvl="0"/>
            <a:r>
              <a:rPr lang="en-US" dirty="0"/>
              <a:t>Your relationships with yourself and others</a:t>
            </a:r>
          </a:p>
          <a:p>
            <a:pPr lvl="0"/>
            <a:endParaRPr lang="en-US" sz="2000" dirty="0"/>
          </a:p>
          <a:p>
            <a:pPr lvl="0"/>
            <a:endParaRPr lang="en-US" sz="2000" dirty="0"/>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28</a:t>
            </a:fld>
            <a:endParaRPr lang="en-US" dirty="0"/>
          </a:p>
        </p:txBody>
      </p:sp>
    </p:spTree>
    <p:extLst>
      <p:ext uri="{BB962C8B-B14F-4D97-AF65-F5344CB8AC3E}">
        <p14:creationId xmlns:p14="http://schemas.microsoft.com/office/powerpoint/2010/main" val="406315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46" y="304800"/>
            <a:ext cx="11458054" cy="705134"/>
          </a:xfrm>
        </p:spPr>
        <p:txBody>
          <a:bodyPr/>
          <a:lstStyle/>
          <a:p>
            <a:pPr algn="ctr"/>
            <a:r>
              <a:rPr lang="en-US" b="1" dirty="0"/>
              <a:t>Attachments</a:t>
            </a:r>
          </a:p>
        </p:txBody>
      </p:sp>
      <p:sp>
        <p:nvSpPr>
          <p:cNvPr id="3" name="Content Placeholder 2"/>
          <p:cNvSpPr>
            <a:spLocks noGrp="1"/>
          </p:cNvSpPr>
          <p:nvPr>
            <p:ph idx="1"/>
          </p:nvPr>
        </p:nvSpPr>
        <p:spPr>
          <a:xfrm>
            <a:off x="245660" y="1091821"/>
            <a:ext cx="11539940" cy="4775579"/>
          </a:xfrm>
        </p:spPr>
        <p:txBody>
          <a:bodyPr/>
          <a:lstStyle/>
          <a:p>
            <a:pPr marL="0" indent="0">
              <a:buNone/>
            </a:pPr>
            <a:r>
              <a:rPr lang="en-US" sz="2400" u="sng" dirty="0"/>
              <a:t>Secure</a:t>
            </a:r>
          </a:p>
          <a:p>
            <a:pPr marL="0" indent="0">
              <a:buNone/>
            </a:pPr>
            <a:r>
              <a:rPr lang="en-US" sz="2400" dirty="0"/>
              <a:t>Children who are securely attached </a:t>
            </a:r>
            <a:r>
              <a:rPr lang="en-US" sz="2400" dirty="0">
                <a:solidFill>
                  <a:srgbClr val="FF0000"/>
                </a:solidFill>
              </a:rPr>
              <a:t>can develop </a:t>
            </a:r>
            <a:r>
              <a:rPr lang="en-US" sz="2400" dirty="0"/>
              <a:t>increasing independence, exploring their environment with confidence that they can return to a caregiver who will respond to their needs. Therefore securely attached children have a </a:t>
            </a:r>
            <a:r>
              <a:rPr lang="en-US" sz="2400" dirty="0">
                <a:solidFill>
                  <a:srgbClr val="FF0000"/>
                </a:solidFill>
              </a:rPr>
              <a:t>healthy internal working model,</a:t>
            </a:r>
            <a:r>
              <a:rPr lang="en-US" sz="2400" dirty="0"/>
              <a:t> </a:t>
            </a:r>
            <a:r>
              <a:rPr lang="en-US" sz="2400" dirty="0">
                <a:solidFill>
                  <a:srgbClr val="FF0000"/>
                </a:solidFill>
              </a:rPr>
              <a:t>develop</a:t>
            </a:r>
            <a:r>
              <a:rPr lang="en-US" sz="2400" dirty="0"/>
              <a:t> good self esteem and </a:t>
            </a:r>
            <a:r>
              <a:rPr lang="en-US" sz="2400" dirty="0">
                <a:solidFill>
                  <a:srgbClr val="FF0000"/>
                </a:solidFill>
              </a:rPr>
              <a:t>know</a:t>
            </a:r>
            <a:r>
              <a:rPr lang="en-US" sz="2400" dirty="0"/>
              <a:t> that they are considered </a:t>
            </a:r>
            <a:r>
              <a:rPr lang="en-US" sz="2400" dirty="0">
                <a:solidFill>
                  <a:srgbClr val="FF0000"/>
                </a:solidFill>
              </a:rPr>
              <a:t>worth</a:t>
            </a:r>
            <a:r>
              <a:rPr lang="en-US" sz="2400" dirty="0"/>
              <a:t> looking after.</a:t>
            </a:r>
          </a:p>
          <a:p>
            <a:pPr marL="0" indent="0">
              <a:buNone/>
            </a:pPr>
            <a:endParaRPr lang="en-US" sz="1000" dirty="0"/>
          </a:p>
          <a:p>
            <a:pPr marL="0" indent="0">
              <a:buNone/>
            </a:pPr>
            <a:r>
              <a:rPr lang="en-US" sz="2400" u="sng" dirty="0"/>
              <a:t>Insecure</a:t>
            </a:r>
          </a:p>
          <a:p>
            <a:pPr marL="0" indent="0">
              <a:buNone/>
            </a:pPr>
            <a:r>
              <a:rPr lang="en-US" sz="2400" dirty="0"/>
              <a:t>Children who </a:t>
            </a:r>
            <a:r>
              <a:rPr lang="en-US" sz="2400" dirty="0">
                <a:solidFill>
                  <a:srgbClr val="FF0000"/>
                </a:solidFill>
              </a:rPr>
              <a:t>don’t get</a:t>
            </a:r>
            <a:r>
              <a:rPr lang="en-US" sz="2400" dirty="0"/>
              <a:t> the chance to form good attachments run the risk of </a:t>
            </a:r>
            <a:r>
              <a:rPr lang="en-US" sz="2400" dirty="0">
                <a:solidFill>
                  <a:srgbClr val="FF0000"/>
                </a:solidFill>
              </a:rPr>
              <a:t>developing poor internal working models </a:t>
            </a:r>
            <a:r>
              <a:rPr lang="en-US" sz="2400" dirty="0"/>
              <a:t>which can have </a:t>
            </a:r>
            <a:r>
              <a:rPr lang="en-US" sz="2400" dirty="0">
                <a:solidFill>
                  <a:srgbClr val="FF0000"/>
                </a:solidFill>
              </a:rPr>
              <a:t>very negative impacts </a:t>
            </a:r>
            <a:r>
              <a:rPr lang="en-US" sz="2400" dirty="0"/>
              <a:t>on their </a:t>
            </a:r>
            <a:r>
              <a:rPr lang="en-US" sz="2400" dirty="0">
                <a:solidFill>
                  <a:srgbClr val="FF0000"/>
                </a:solidFill>
              </a:rPr>
              <a:t>view of themselves </a:t>
            </a:r>
            <a:r>
              <a:rPr lang="en-US" sz="2400" dirty="0"/>
              <a:t>and their </a:t>
            </a:r>
            <a:r>
              <a:rPr lang="en-US" sz="2400" dirty="0">
                <a:solidFill>
                  <a:srgbClr val="FF0000"/>
                </a:solidFill>
              </a:rPr>
              <a:t>ability to form </a:t>
            </a:r>
            <a:r>
              <a:rPr lang="en-US" sz="2400" dirty="0"/>
              <a:t>relationships with other people. </a:t>
            </a:r>
          </a:p>
          <a:p>
            <a:endParaRPr lang="en-US" dirty="0"/>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29</a:t>
            </a:fld>
            <a:endParaRPr lang="en-US" dirty="0"/>
          </a:p>
        </p:txBody>
      </p:sp>
    </p:spTree>
    <p:extLst>
      <p:ext uri="{BB962C8B-B14F-4D97-AF65-F5344CB8AC3E}">
        <p14:creationId xmlns:p14="http://schemas.microsoft.com/office/powerpoint/2010/main" val="3773121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198" y="317500"/>
            <a:ext cx="11471701" cy="855260"/>
          </a:xfrm>
        </p:spPr>
        <p:txBody>
          <a:bodyPr/>
          <a:lstStyle/>
          <a:p>
            <a:pPr algn="ctr"/>
            <a:r>
              <a:rPr lang="en-US" b="1" dirty="0"/>
              <a:t>What Educators Say and Believe</a:t>
            </a:r>
          </a:p>
        </p:txBody>
      </p:sp>
      <p:sp>
        <p:nvSpPr>
          <p:cNvPr id="3" name="Content Placeholder 2"/>
          <p:cNvSpPr>
            <a:spLocks noGrp="1"/>
          </p:cNvSpPr>
          <p:nvPr>
            <p:ph idx="1"/>
          </p:nvPr>
        </p:nvSpPr>
        <p:spPr>
          <a:xfrm>
            <a:off x="327546" y="1160060"/>
            <a:ext cx="11458054" cy="4707340"/>
          </a:xfrm>
        </p:spPr>
        <p:txBody>
          <a:bodyPr/>
          <a:lstStyle/>
          <a:p>
            <a:endParaRPr lang="en-US" sz="1000" b="1" dirty="0"/>
          </a:p>
          <a:p>
            <a:r>
              <a:rPr lang="en-US" sz="2200" b="1" dirty="0"/>
              <a:t>33 %</a:t>
            </a:r>
            <a:r>
              <a:rPr lang="en-US" sz="2200" dirty="0"/>
              <a:t> of classroom teachers and other educators believe sometimes what people call a learning or attention issue is really just laziness.</a:t>
            </a:r>
          </a:p>
          <a:p>
            <a:endParaRPr lang="en-US" sz="1000" dirty="0"/>
          </a:p>
          <a:p>
            <a:r>
              <a:rPr lang="en-US" sz="2200" b="1" dirty="0"/>
              <a:t>61%</a:t>
            </a:r>
            <a:r>
              <a:rPr lang="en-US" sz="2200" dirty="0"/>
              <a:t> of classroom teachers say they are somewhat or not very confident in recommending that a child be evaluated for special education for learning issues.</a:t>
            </a:r>
          </a:p>
          <a:p>
            <a:endParaRPr lang="en-US" sz="1000" dirty="0"/>
          </a:p>
          <a:p>
            <a:r>
              <a:rPr lang="en-US" sz="2200" b="1" dirty="0"/>
              <a:t>70%</a:t>
            </a:r>
            <a:r>
              <a:rPr lang="en-US" sz="2200" dirty="0"/>
              <a:t> of classroom educators in elementary school say a significant challenge they face is lack of resources needed to provide instruction, related services and support to children with learning and attention issues.</a:t>
            </a:r>
          </a:p>
          <a:p>
            <a:endParaRPr lang="en-US" sz="1000" dirty="0"/>
          </a:p>
          <a:p>
            <a:r>
              <a:rPr lang="en-US" sz="2200" b="1" dirty="0"/>
              <a:t>51%</a:t>
            </a:r>
            <a:r>
              <a:rPr lang="en-US" sz="2200" dirty="0"/>
              <a:t> of classroom teachers say they are somewhat or not too confident in their ability to implement IEP/504 plans.</a:t>
            </a:r>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3</a:t>
            </a:fld>
            <a:endParaRPr lang="en-US" dirty="0"/>
          </a:p>
        </p:txBody>
      </p:sp>
    </p:spTree>
    <p:extLst>
      <p:ext uri="{BB962C8B-B14F-4D97-AF65-F5344CB8AC3E}">
        <p14:creationId xmlns:p14="http://schemas.microsoft.com/office/powerpoint/2010/main" val="1527997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131D167-9215-4924-8065-365FC3D7DE7E}" type="slidenum">
              <a:rPr lang="en-US" smtClean="0"/>
              <a:pPr>
                <a:defRPr/>
              </a:pPr>
              <a:t>30</a:t>
            </a:fld>
            <a:endParaRPr lang="en-US" dirty="0"/>
          </a:p>
        </p:txBody>
      </p:sp>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8508" y="177800"/>
            <a:ext cx="6858000" cy="566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819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131D167-9215-4924-8065-365FC3D7DE7E}" type="slidenum">
              <a:rPr lang="en-US" smtClean="0"/>
              <a:pPr>
                <a:defRPr/>
              </a:pPr>
              <a:t>31</a:t>
            </a:fld>
            <a:endParaRPr lang="en-US" dirty="0"/>
          </a:p>
        </p:txBody>
      </p:sp>
      <p:pic>
        <p:nvPicPr>
          <p:cNvPr id="3" name="Picture 2"/>
          <p:cNvPicPr>
            <a:picLocks noChangeAspect="1"/>
          </p:cNvPicPr>
          <p:nvPr/>
        </p:nvPicPr>
        <p:blipFill>
          <a:blip r:embed="rId2"/>
          <a:stretch>
            <a:fillRect/>
          </a:stretch>
        </p:blipFill>
        <p:spPr>
          <a:xfrm rot="19646374">
            <a:off x="610596" y="492440"/>
            <a:ext cx="4829747" cy="4885582"/>
          </a:xfrm>
          <a:prstGeom prst="rect">
            <a:avLst/>
          </a:prstGeom>
        </p:spPr>
      </p:pic>
      <p:pic>
        <p:nvPicPr>
          <p:cNvPr id="4" name="Picture 3"/>
          <p:cNvPicPr>
            <a:picLocks noChangeAspect="1"/>
          </p:cNvPicPr>
          <p:nvPr/>
        </p:nvPicPr>
        <p:blipFill>
          <a:blip r:embed="rId3"/>
          <a:stretch>
            <a:fillRect/>
          </a:stretch>
        </p:blipFill>
        <p:spPr>
          <a:xfrm rot="2124807">
            <a:off x="6345509" y="799455"/>
            <a:ext cx="4603591" cy="4650601"/>
          </a:xfrm>
          <a:prstGeom prst="rect">
            <a:avLst/>
          </a:prstGeom>
        </p:spPr>
      </p:pic>
    </p:spTree>
    <p:extLst>
      <p:ext uri="{BB962C8B-B14F-4D97-AF65-F5344CB8AC3E}">
        <p14:creationId xmlns:p14="http://schemas.microsoft.com/office/powerpoint/2010/main" val="1115535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12" y="304800"/>
            <a:ext cx="11553588" cy="759725"/>
          </a:xfrm>
        </p:spPr>
        <p:txBody>
          <a:bodyPr/>
          <a:lstStyle/>
          <a:p>
            <a:pPr algn="ctr"/>
            <a:r>
              <a:rPr lang="en-US" b="1" dirty="0"/>
              <a:t>Social and Emotional Learning</a:t>
            </a:r>
          </a:p>
        </p:txBody>
      </p:sp>
      <p:sp>
        <p:nvSpPr>
          <p:cNvPr id="3" name="Content Placeholder 2"/>
          <p:cNvSpPr>
            <a:spLocks noGrp="1"/>
          </p:cNvSpPr>
          <p:nvPr>
            <p:ph idx="1"/>
          </p:nvPr>
        </p:nvSpPr>
        <p:spPr>
          <a:xfrm>
            <a:off x="218364" y="1146412"/>
            <a:ext cx="11567236" cy="4720988"/>
          </a:xfrm>
        </p:spPr>
        <p:txBody>
          <a:bodyPr/>
          <a:lstStyle/>
          <a:p>
            <a:pPr marL="0" lvl="0" indent="0" eaLnBrk="1" fontAlgn="auto" hangingPunct="1">
              <a:spcBef>
                <a:spcPts val="0"/>
              </a:spcBef>
              <a:spcAft>
                <a:spcPts val="0"/>
              </a:spcAft>
              <a:buClrTx/>
              <a:buNone/>
            </a:pPr>
            <a:r>
              <a:rPr lang="en-US" sz="2400" kern="1200" dirty="0">
                <a:solidFill>
                  <a:prstClr val="black"/>
                </a:solidFill>
              </a:rPr>
              <a:t>Social and emotional learning (SEL) is the </a:t>
            </a:r>
            <a:r>
              <a:rPr lang="en-US" sz="2400" kern="1200" dirty="0">
                <a:solidFill>
                  <a:srgbClr val="FF0000"/>
                </a:solidFill>
              </a:rPr>
              <a:t>process </a:t>
            </a:r>
            <a:r>
              <a:rPr lang="en-US" sz="2400" kern="1200" dirty="0"/>
              <a:t>t</a:t>
            </a:r>
            <a:r>
              <a:rPr lang="en-US" sz="2400" kern="1200" dirty="0">
                <a:solidFill>
                  <a:prstClr val="black"/>
                </a:solidFill>
              </a:rPr>
              <a:t>hrough which children and adults </a:t>
            </a:r>
            <a:r>
              <a:rPr lang="en-US" sz="2400" kern="1200" dirty="0">
                <a:solidFill>
                  <a:srgbClr val="FF0000"/>
                </a:solidFill>
              </a:rPr>
              <a:t>acquire</a:t>
            </a:r>
            <a:r>
              <a:rPr lang="en-US" sz="2400" kern="1200" dirty="0">
                <a:solidFill>
                  <a:prstClr val="black"/>
                </a:solidFill>
              </a:rPr>
              <a:t> and </a:t>
            </a:r>
            <a:r>
              <a:rPr lang="en-US" sz="2400" kern="1200" dirty="0">
                <a:solidFill>
                  <a:srgbClr val="FF0000"/>
                </a:solidFill>
              </a:rPr>
              <a:t>effectively apply </a:t>
            </a:r>
            <a:r>
              <a:rPr lang="en-US" sz="2400" kern="1200" dirty="0">
                <a:solidFill>
                  <a:prstClr val="black"/>
                </a:solidFill>
              </a:rPr>
              <a:t>the:</a:t>
            </a:r>
          </a:p>
          <a:p>
            <a:pPr marL="457200" lvl="0" indent="-457200" eaLnBrk="1" fontAlgn="auto" hangingPunct="1">
              <a:spcBef>
                <a:spcPts val="0"/>
              </a:spcBef>
              <a:spcAft>
                <a:spcPts val="0"/>
              </a:spcAft>
              <a:buClrTx/>
              <a:buFont typeface="+mj-lt"/>
              <a:buAutoNum type="arabicPeriod"/>
            </a:pPr>
            <a:r>
              <a:rPr lang="en-US" sz="2400" kern="1200" dirty="0">
                <a:solidFill>
                  <a:srgbClr val="FF0000"/>
                </a:solidFill>
              </a:rPr>
              <a:t>Knowledge</a:t>
            </a:r>
          </a:p>
          <a:p>
            <a:pPr marL="457200" lvl="0" indent="-457200" eaLnBrk="1" fontAlgn="auto" hangingPunct="1">
              <a:spcBef>
                <a:spcPts val="0"/>
              </a:spcBef>
              <a:spcAft>
                <a:spcPts val="0"/>
              </a:spcAft>
              <a:buClrTx/>
              <a:buFont typeface="+mj-lt"/>
              <a:buAutoNum type="arabicPeriod"/>
            </a:pPr>
            <a:r>
              <a:rPr lang="en-US" sz="2400" kern="1200" dirty="0">
                <a:solidFill>
                  <a:srgbClr val="FF0000"/>
                </a:solidFill>
              </a:rPr>
              <a:t>Attitudes</a:t>
            </a:r>
          </a:p>
          <a:p>
            <a:pPr marL="457200" lvl="0" indent="-457200" eaLnBrk="1" fontAlgn="auto" hangingPunct="1">
              <a:spcBef>
                <a:spcPts val="0"/>
              </a:spcBef>
              <a:spcAft>
                <a:spcPts val="0"/>
              </a:spcAft>
              <a:buClrTx/>
              <a:buFont typeface="+mj-lt"/>
              <a:buAutoNum type="arabicPeriod"/>
            </a:pPr>
            <a:r>
              <a:rPr lang="en-US" sz="2400" kern="1200" dirty="0">
                <a:solidFill>
                  <a:srgbClr val="FF0000"/>
                </a:solidFill>
              </a:rPr>
              <a:t>Skills </a:t>
            </a:r>
          </a:p>
          <a:p>
            <a:pPr marL="0" lvl="0" indent="0" eaLnBrk="1" fontAlgn="auto" hangingPunct="1">
              <a:spcBef>
                <a:spcPts val="0"/>
              </a:spcBef>
              <a:spcAft>
                <a:spcPts val="0"/>
              </a:spcAft>
              <a:buClrTx/>
              <a:buNone/>
            </a:pPr>
            <a:endParaRPr lang="en-US" sz="2400" kern="1200" dirty="0">
              <a:solidFill>
                <a:srgbClr val="FF0000"/>
              </a:solidFill>
            </a:endParaRPr>
          </a:p>
          <a:p>
            <a:pPr marL="0" lvl="0" indent="0" eaLnBrk="1" fontAlgn="auto" hangingPunct="1">
              <a:spcBef>
                <a:spcPts val="0"/>
              </a:spcBef>
              <a:spcAft>
                <a:spcPts val="0"/>
              </a:spcAft>
              <a:buClrTx/>
              <a:buNone/>
            </a:pPr>
            <a:r>
              <a:rPr lang="en-US" sz="2400" kern="1200" dirty="0">
                <a:solidFill>
                  <a:prstClr val="black"/>
                </a:solidFill>
              </a:rPr>
              <a:t>Necessary to:</a:t>
            </a:r>
          </a:p>
          <a:p>
            <a:pPr marL="457200" lvl="0" indent="-457200" eaLnBrk="1" fontAlgn="auto" hangingPunct="1">
              <a:spcBef>
                <a:spcPts val="0"/>
              </a:spcBef>
              <a:spcAft>
                <a:spcPts val="0"/>
              </a:spcAft>
              <a:buClrTx/>
              <a:buFont typeface="+mj-lt"/>
              <a:buAutoNum type="arabicPeriod"/>
            </a:pPr>
            <a:r>
              <a:rPr lang="en-US" sz="2400" kern="1200" dirty="0">
                <a:solidFill>
                  <a:srgbClr val="FF0000"/>
                </a:solidFill>
              </a:rPr>
              <a:t>Understand and manage emotions</a:t>
            </a:r>
          </a:p>
          <a:p>
            <a:pPr marL="457200" lvl="0" indent="-457200" eaLnBrk="1" fontAlgn="auto" hangingPunct="1">
              <a:spcBef>
                <a:spcPts val="0"/>
              </a:spcBef>
              <a:spcAft>
                <a:spcPts val="0"/>
              </a:spcAft>
              <a:buClrTx/>
              <a:buFont typeface="+mj-lt"/>
              <a:buAutoNum type="arabicPeriod"/>
            </a:pPr>
            <a:r>
              <a:rPr lang="en-US" sz="2400" kern="1200" dirty="0">
                <a:solidFill>
                  <a:srgbClr val="FF0000"/>
                </a:solidFill>
              </a:rPr>
              <a:t>Set and achieve positive goals</a:t>
            </a:r>
          </a:p>
          <a:p>
            <a:pPr marL="457200" lvl="0" indent="-457200" eaLnBrk="1" fontAlgn="auto" hangingPunct="1">
              <a:spcBef>
                <a:spcPts val="0"/>
              </a:spcBef>
              <a:spcAft>
                <a:spcPts val="0"/>
              </a:spcAft>
              <a:buClrTx/>
              <a:buFont typeface="+mj-lt"/>
              <a:buAutoNum type="arabicPeriod"/>
            </a:pPr>
            <a:r>
              <a:rPr lang="en-US" sz="2400" kern="1200" dirty="0">
                <a:solidFill>
                  <a:srgbClr val="FF0000"/>
                </a:solidFill>
              </a:rPr>
              <a:t>Feel and show empathy for others</a:t>
            </a:r>
          </a:p>
          <a:p>
            <a:pPr marL="457200" lvl="0" indent="-457200" eaLnBrk="1" fontAlgn="auto" hangingPunct="1">
              <a:spcBef>
                <a:spcPts val="0"/>
              </a:spcBef>
              <a:spcAft>
                <a:spcPts val="0"/>
              </a:spcAft>
              <a:buClrTx/>
              <a:buFont typeface="+mj-lt"/>
              <a:buAutoNum type="arabicPeriod"/>
            </a:pPr>
            <a:r>
              <a:rPr lang="en-US" sz="2400" kern="1200" dirty="0">
                <a:solidFill>
                  <a:srgbClr val="FF0000"/>
                </a:solidFill>
              </a:rPr>
              <a:t>Establish and maintain positive relationships</a:t>
            </a:r>
          </a:p>
          <a:p>
            <a:pPr marL="457200" lvl="0" indent="-457200" eaLnBrk="1" fontAlgn="auto" hangingPunct="1">
              <a:spcBef>
                <a:spcPts val="0"/>
              </a:spcBef>
              <a:spcAft>
                <a:spcPts val="0"/>
              </a:spcAft>
              <a:buClrTx/>
              <a:buFont typeface="+mj-lt"/>
              <a:buAutoNum type="arabicPeriod"/>
            </a:pPr>
            <a:r>
              <a:rPr lang="en-US" sz="2400" kern="1200" dirty="0">
                <a:solidFill>
                  <a:srgbClr val="FF0000"/>
                </a:solidFill>
              </a:rPr>
              <a:t>Make responsible decisions</a:t>
            </a:r>
            <a:endParaRPr lang="en-US" sz="2400" kern="1200" dirty="0">
              <a:solidFill>
                <a:prstClr val="black"/>
              </a:solidFill>
            </a:endParaRPr>
          </a:p>
          <a:p>
            <a:endParaRPr lang="en-US" dirty="0"/>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32</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9784" y="2115663"/>
            <a:ext cx="4184779" cy="3566160"/>
          </a:xfrm>
          <a:prstGeom prst="rect">
            <a:avLst/>
          </a:prstGeom>
        </p:spPr>
      </p:pic>
      <p:sp>
        <p:nvSpPr>
          <p:cNvPr id="6" name="TextBox 5"/>
          <p:cNvSpPr txBox="1"/>
          <p:nvPr/>
        </p:nvSpPr>
        <p:spPr>
          <a:xfrm>
            <a:off x="1527857" y="6261903"/>
            <a:ext cx="1192193" cy="381965"/>
          </a:xfrm>
          <a:prstGeom prst="rect">
            <a:avLst/>
          </a:prstGeom>
          <a:noFill/>
        </p:spPr>
        <p:txBody>
          <a:bodyPr wrap="square" rtlCol="0">
            <a:spAutoFit/>
          </a:bodyPr>
          <a:lstStyle/>
          <a:p>
            <a:r>
              <a:rPr lang="en-US" dirty="0">
                <a:hlinkClick r:id="rId4" action="ppaction://hlinkfile"/>
              </a:rPr>
              <a:t>Maslow</a:t>
            </a:r>
            <a:endParaRPr lang="en-US" dirty="0"/>
          </a:p>
        </p:txBody>
      </p:sp>
    </p:spTree>
    <p:extLst>
      <p:ext uri="{BB962C8B-B14F-4D97-AF65-F5344CB8AC3E}">
        <p14:creationId xmlns:p14="http://schemas.microsoft.com/office/powerpoint/2010/main" val="1031522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131D167-9215-4924-8065-365FC3D7DE7E}" type="slidenum">
              <a:rPr lang="en-US" smtClean="0"/>
              <a:pPr>
                <a:defRPr/>
              </a:pPr>
              <a:t>33</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860" y="344226"/>
            <a:ext cx="11227443" cy="5304220"/>
          </a:xfrm>
          <a:prstGeom prst="rect">
            <a:avLst/>
          </a:prstGeom>
        </p:spPr>
      </p:pic>
    </p:spTree>
    <p:extLst>
      <p:ext uri="{BB962C8B-B14F-4D97-AF65-F5344CB8AC3E}">
        <p14:creationId xmlns:p14="http://schemas.microsoft.com/office/powerpoint/2010/main" val="1351423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194" y="304800"/>
            <a:ext cx="11444406" cy="827964"/>
          </a:xfrm>
        </p:spPr>
        <p:txBody>
          <a:bodyPr/>
          <a:lstStyle/>
          <a:p>
            <a:pPr algn="ctr"/>
            <a:r>
              <a:rPr lang="en-US" b="1" dirty="0"/>
              <a:t>High Self-esteem</a:t>
            </a:r>
          </a:p>
        </p:txBody>
      </p:sp>
      <p:sp>
        <p:nvSpPr>
          <p:cNvPr id="3" name="Content Placeholder 2"/>
          <p:cNvSpPr>
            <a:spLocks noGrp="1"/>
          </p:cNvSpPr>
          <p:nvPr>
            <p:ph idx="1"/>
          </p:nvPr>
        </p:nvSpPr>
        <p:spPr>
          <a:xfrm>
            <a:off x="272955" y="1064525"/>
            <a:ext cx="11512645" cy="4802875"/>
          </a:xfrm>
        </p:spPr>
        <p:txBody>
          <a:bodyPr/>
          <a:lstStyle/>
          <a:p>
            <a:pPr marL="0" indent="0">
              <a:buNone/>
            </a:pPr>
            <a:r>
              <a:rPr lang="en-US" dirty="0">
                <a:solidFill>
                  <a:srgbClr val="FF0000"/>
                </a:solidFill>
              </a:rPr>
              <a:t>Having a healthy self-image and believing that you are worthy of respect and love from others.</a:t>
            </a:r>
          </a:p>
          <a:p>
            <a:pPr marL="0" indent="0">
              <a:buNone/>
            </a:pPr>
            <a:endParaRPr lang="en-US" sz="1000" dirty="0">
              <a:solidFill>
                <a:srgbClr val="FF0000"/>
              </a:solidFill>
            </a:endParaRPr>
          </a:p>
          <a:p>
            <a:pPr marL="0" indent="0">
              <a:buNone/>
            </a:pPr>
            <a:r>
              <a:rPr lang="en-US" dirty="0"/>
              <a:t>Feel:</a:t>
            </a:r>
          </a:p>
          <a:p>
            <a:r>
              <a:rPr lang="en-US" dirty="0"/>
              <a:t>Good about themselves</a:t>
            </a:r>
          </a:p>
          <a:p>
            <a:r>
              <a:rPr lang="en-US" dirty="0"/>
              <a:t>Liked and accepted</a:t>
            </a:r>
          </a:p>
          <a:p>
            <a:r>
              <a:rPr lang="en-US" dirty="0"/>
              <a:t>Have confidence in themselves</a:t>
            </a:r>
          </a:p>
          <a:p>
            <a:r>
              <a:rPr lang="en-US" dirty="0"/>
              <a:t>Have a sense of pride</a:t>
            </a:r>
          </a:p>
          <a:p>
            <a:r>
              <a:rPr lang="en-US" dirty="0"/>
              <a:t>Think good things about themselves</a:t>
            </a:r>
          </a:p>
          <a:p>
            <a:r>
              <a:rPr lang="en-US" dirty="0"/>
              <a:t>Believe in his or her self</a:t>
            </a:r>
          </a:p>
          <a:p>
            <a:endParaRPr lang="en-US" dirty="0"/>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34</a:t>
            </a:fld>
            <a:endParaRPr lang="en-US" dirty="0"/>
          </a:p>
        </p:txBody>
      </p:sp>
      <p:pic>
        <p:nvPicPr>
          <p:cNvPr id="5" name="Picture 4" descr="Image result for self esteem in kids"/>
          <p:cNvPicPr/>
          <p:nvPr/>
        </p:nvPicPr>
        <p:blipFill>
          <a:blip r:embed="rId3">
            <a:extLst>
              <a:ext uri="{28A0092B-C50C-407E-A947-70E740481C1C}">
                <a14:useLocalDpi xmlns:a14="http://schemas.microsoft.com/office/drawing/2010/main" val="0"/>
              </a:ext>
            </a:extLst>
          </a:blip>
          <a:srcRect/>
          <a:stretch>
            <a:fillRect/>
          </a:stretch>
        </p:blipFill>
        <p:spPr bwMode="auto">
          <a:xfrm>
            <a:off x="6950606" y="2390397"/>
            <a:ext cx="1551381" cy="1306062"/>
          </a:xfrm>
          <a:prstGeom prst="rect">
            <a:avLst/>
          </a:prstGeom>
          <a:noFill/>
          <a:ln>
            <a:noFill/>
          </a:ln>
        </p:spPr>
      </p:pic>
      <p:pic>
        <p:nvPicPr>
          <p:cNvPr id="6" name="Picture 5" descr="Related ima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18701" y="1996697"/>
            <a:ext cx="1815152" cy="1169584"/>
          </a:xfrm>
          <a:prstGeom prst="rect">
            <a:avLst/>
          </a:prstGeom>
          <a:noFill/>
          <a:ln>
            <a:noFill/>
          </a:ln>
        </p:spPr>
      </p:pic>
      <p:pic>
        <p:nvPicPr>
          <p:cNvPr id="7" name="Picture 6" descr="Image result for kids with high self esteem"/>
          <p:cNvPicPr/>
          <p:nvPr/>
        </p:nvPicPr>
        <p:blipFill>
          <a:blip r:embed="rId5">
            <a:extLst>
              <a:ext uri="{28A0092B-C50C-407E-A947-70E740481C1C}">
                <a14:useLocalDpi xmlns:a14="http://schemas.microsoft.com/office/drawing/2010/main" val="0"/>
              </a:ext>
            </a:extLst>
          </a:blip>
          <a:srcRect/>
          <a:stretch>
            <a:fillRect/>
          </a:stretch>
        </p:blipFill>
        <p:spPr bwMode="auto">
          <a:xfrm>
            <a:off x="9918701" y="4302954"/>
            <a:ext cx="1490022" cy="1292059"/>
          </a:xfrm>
          <a:prstGeom prst="rect">
            <a:avLst/>
          </a:prstGeom>
          <a:noFill/>
          <a:ln>
            <a:noFill/>
          </a:ln>
        </p:spPr>
      </p:pic>
      <p:pic>
        <p:nvPicPr>
          <p:cNvPr id="8" name="Picture 7" descr="Related image"/>
          <p:cNvPicPr/>
          <p:nvPr/>
        </p:nvPicPr>
        <p:blipFill>
          <a:blip r:embed="rId6">
            <a:extLst>
              <a:ext uri="{28A0092B-C50C-407E-A947-70E740481C1C}">
                <a14:useLocalDpi xmlns:a14="http://schemas.microsoft.com/office/drawing/2010/main" val="0"/>
              </a:ext>
            </a:extLst>
          </a:blip>
          <a:srcRect/>
          <a:stretch>
            <a:fillRect/>
          </a:stretch>
        </p:blipFill>
        <p:spPr bwMode="auto">
          <a:xfrm>
            <a:off x="7618094" y="4302953"/>
            <a:ext cx="1157606" cy="1292059"/>
          </a:xfrm>
          <a:prstGeom prst="rect">
            <a:avLst/>
          </a:prstGeom>
          <a:noFill/>
          <a:ln>
            <a:noFill/>
          </a:ln>
        </p:spPr>
      </p:pic>
    </p:spTree>
    <p:extLst>
      <p:ext uri="{BB962C8B-B14F-4D97-AF65-F5344CB8AC3E}">
        <p14:creationId xmlns:p14="http://schemas.microsoft.com/office/powerpoint/2010/main" val="13124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07" y="304800"/>
            <a:ext cx="11526293" cy="746078"/>
          </a:xfrm>
        </p:spPr>
        <p:txBody>
          <a:bodyPr/>
          <a:lstStyle/>
          <a:p>
            <a:pPr algn="ctr"/>
            <a:r>
              <a:rPr lang="en-US" b="1" dirty="0"/>
              <a:t>Low Self-esteem</a:t>
            </a:r>
          </a:p>
        </p:txBody>
      </p:sp>
      <p:sp>
        <p:nvSpPr>
          <p:cNvPr id="3" name="Content Placeholder 2"/>
          <p:cNvSpPr>
            <a:spLocks noGrp="1"/>
          </p:cNvSpPr>
          <p:nvPr>
            <p:ph idx="1"/>
          </p:nvPr>
        </p:nvSpPr>
        <p:spPr>
          <a:xfrm>
            <a:off x="218364" y="1146412"/>
            <a:ext cx="11567236" cy="4720988"/>
          </a:xfrm>
        </p:spPr>
        <p:txBody>
          <a:bodyPr/>
          <a:lstStyle/>
          <a:p>
            <a:pPr marL="0" indent="0">
              <a:buNone/>
            </a:pPr>
            <a:r>
              <a:rPr lang="en-US" dirty="0"/>
              <a:t>At the root of other serious challenges because:</a:t>
            </a:r>
          </a:p>
          <a:p>
            <a:pPr marL="0" indent="0">
              <a:buNone/>
            </a:pPr>
            <a:endParaRPr lang="en-US" sz="1000" dirty="0"/>
          </a:p>
          <a:p>
            <a:pPr lvl="0"/>
            <a:r>
              <a:rPr lang="en-US" dirty="0"/>
              <a:t>Repeated failure can lead to feelings of frustration, </a:t>
            </a:r>
            <a:r>
              <a:rPr lang="en-US" dirty="0">
                <a:hlinkClick r:id="rId3"/>
              </a:rPr>
              <a:t>anger</a:t>
            </a:r>
            <a:r>
              <a:rPr lang="en-US" dirty="0"/>
              <a:t>, </a:t>
            </a:r>
            <a:r>
              <a:rPr lang="en-US" dirty="0">
                <a:hlinkClick r:id="rId4"/>
              </a:rPr>
              <a:t>anxiety</a:t>
            </a:r>
            <a:r>
              <a:rPr lang="en-US" dirty="0"/>
              <a:t> and </a:t>
            </a:r>
            <a:r>
              <a:rPr lang="en-US" dirty="0">
                <a:hlinkClick r:id="rId5"/>
              </a:rPr>
              <a:t>sadness</a:t>
            </a:r>
            <a:r>
              <a:rPr lang="en-US" dirty="0"/>
              <a:t>.</a:t>
            </a:r>
          </a:p>
          <a:p>
            <a:pPr lvl="0"/>
            <a:endParaRPr lang="en-US" sz="1000" dirty="0"/>
          </a:p>
          <a:p>
            <a:pPr lvl="0"/>
            <a:r>
              <a:rPr lang="en-US" dirty="0"/>
              <a:t>Children in this situation often lose interest in learning.</a:t>
            </a:r>
          </a:p>
          <a:p>
            <a:pPr lvl="0"/>
            <a:endParaRPr lang="en-US" sz="1000" dirty="0"/>
          </a:p>
          <a:p>
            <a:pPr lvl="0"/>
            <a:r>
              <a:rPr lang="en-US" dirty="0"/>
              <a:t>Friendships can suffer as frustrated kids seek negative attention.</a:t>
            </a:r>
          </a:p>
          <a:p>
            <a:pPr lvl="0"/>
            <a:endParaRPr lang="en-US" sz="1000" dirty="0"/>
          </a:p>
          <a:p>
            <a:pPr lvl="0"/>
            <a:r>
              <a:rPr lang="en-US" dirty="0"/>
              <a:t>Children can become withdrawn or give in to peer pressure.</a:t>
            </a:r>
          </a:p>
          <a:p>
            <a:pPr marL="0" lvl="0" indent="0">
              <a:buNone/>
            </a:pPr>
            <a:endParaRPr lang="en-US" sz="2000" dirty="0"/>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35</a:t>
            </a:fld>
            <a:endParaRPr lang="en-US" dirty="0"/>
          </a:p>
        </p:txBody>
      </p:sp>
    </p:spTree>
    <p:extLst>
      <p:ext uri="{BB962C8B-B14F-4D97-AF65-F5344CB8AC3E}">
        <p14:creationId xmlns:p14="http://schemas.microsoft.com/office/powerpoint/2010/main" val="1798855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46" y="92880"/>
            <a:ext cx="11458054" cy="1244600"/>
          </a:xfrm>
        </p:spPr>
        <p:txBody>
          <a:bodyPr/>
          <a:lstStyle/>
          <a:p>
            <a:pPr algn="ctr"/>
            <a:r>
              <a:rPr lang="en-US" b="1" dirty="0"/>
              <a:t>Experiences that Can Lead </a:t>
            </a:r>
            <a:br>
              <a:rPr lang="en-US" b="1" dirty="0"/>
            </a:br>
            <a:r>
              <a:rPr lang="en-US" b="1" dirty="0"/>
              <a:t>to Low Self-esteem</a:t>
            </a:r>
            <a:endParaRPr lang="en-US" dirty="0"/>
          </a:p>
        </p:txBody>
      </p:sp>
      <p:sp>
        <p:nvSpPr>
          <p:cNvPr id="3" name="Content Placeholder 2"/>
          <p:cNvSpPr>
            <a:spLocks noGrp="1"/>
          </p:cNvSpPr>
          <p:nvPr>
            <p:ph idx="1"/>
          </p:nvPr>
        </p:nvSpPr>
        <p:spPr>
          <a:xfrm>
            <a:off x="232012" y="1337480"/>
            <a:ext cx="11553588" cy="4529920"/>
          </a:xfrm>
        </p:spPr>
        <p:txBody>
          <a:bodyPr/>
          <a:lstStyle/>
          <a:p>
            <a:pPr marL="0" lvl="1" indent="0">
              <a:lnSpc>
                <a:spcPct val="120000"/>
              </a:lnSpc>
              <a:spcBef>
                <a:spcPts val="1000"/>
              </a:spcBef>
              <a:buNone/>
            </a:pPr>
            <a:endParaRPr lang="en-US" sz="1000" dirty="0">
              <a:cs typeface="Circular Std Book" panose="020B0604020101020102" pitchFamily="34" charset="0"/>
            </a:endParaRPr>
          </a:p>
          <a:p>
            <a:pPr marL="0" lvl="1" indent="0">
              <a:lnSpc>
                <a:spcPct val="120000"/>
              </a:lnSpc>
              <a:spcBef>
                <a:spcPts val="1000"/>
              </a:spcBef>
              <a:buNone/>
            </a:pPr>
            <a:r>
              <a:rPr lang="en-US" sz="2800" dirty="0">
                <a:cs typeface="Circular Std Book" panose="020B0604020101020102" pitchFamily="34" charset="0"/>
              </a:rPr>
              <a:t>Kids with learning and attention issues: </a:t>
            </a:r>
          </a:p>
          <a:p>
            <a:pPr marL="228600" lvl="1">
              <a:lnSpc>
                <a:spcPct val="120000"/>
              </a:lnSpc>
              <a:spcBef>
                <a:spcPts val="1000"/>
              </a:spcBef>
            </a:pPr>
            <a:r>
              <a:rPr lang="en-US" dirty="0">
                <a:solidFill>
                  <a:srgbClr val="FF0000"/>
                </a:solidFill>
                <a:cs typeface="Circular Std Book" panose="020B0604020101020102" pitchFamily="34" charset="0"/>
              </a:rPr>
              <a:t>Often</a:t>
            </a:r>
            <a:r>
              <a:rPr lang="en-US" dirty="0">
                <a:cs typeface="Circular Std Book" panose="020B0604020101020102" pitchFamily="34" charset="0"/>
              </a:rPr>
              <a:t> receive negative feedback</a:t>
            </a:r>
          </a:p>
          <a:p>
            <a:pPr marL="228600" lvl="1">
              <a:lnSpc>
                <a:spcPct val="120000"/>
              </a:lnSpc>
              <a:spcBef>
                <a:spcPts val="1000"/>
              </a:spcBef>
            </a:pPr>
            <a:r>
              <a:rPr lang="en-US" dirty="0">
                <a:solidFill>
                  <a:srgbClr val="FF0000"/>
                </a:solidFill>
                <a:cs typeface="Circular Std Book" panose="020B0604020101020102" pitchFamily="34" charset="0"/>
              </a:rPr>
              <a:t>Often</a:t>
            </a:r>
            <a:r>
              <a:rPr lang="en-US" dirty="0">
                <a:cs typeface="Circular Std Book" panose="020B0604020101020102" pitchFamily="34" charset="0"/>
              </a:rPr>
              <a:t> experience feelings of frustration, </a:t>
            </a:r>
            <a:r>
              <a:rPr lang="en-US" dirty="0">
                <a:solidFill>
                  <a:srgbClr val="FF0000"/>
                </a:solidFill>
                <a:cs typeface="Circular Std Book" panose="020B0604020101020102" pitchFamily="34" charset="0"/>
              </a:rPr>
              <a:t>shame</a:t>
            </a:r>
            <a:r>
              <a:rPr lang="en-US" dirty="0">
                <a:cs typeface="Circular Std Book" panose="020B0604020101020102" pitchFamily="34" charset="0"/>
              </a:rPr>
              <a:t>, anxiety</a:t>
            </a:r>
          </a:p>
          <a:p>
            <a:pPr marL="228600" lvl="1">
              <a:lnSpc>
                <a:spcPct val="120000"/>
              </a:lnSpc>
              <a:spcBef>
                <a:spcPts val="1000"/>
              </a:spcBef>
            </a:pPr>
            <a:r>
              <a:rPr lang="en-US" dirty="0">
                <a:solidFill>
                  <a:srgbClr val="FF0000"/>
                </a:solidFill>
                <a:cs typeface="Circular Std Book" panose="020B0604020101020102" pitchFamily="34" charset="0"/>
              </a:rPr>
              <a:t>Experience rejection </a:t>
            </a:r>
            <a:r>
              <a:rPr lang="en-US" dirty="0">
                <a:cs typeface="Circular Std Book" panose="020B0604020101020102" pitchFamily="34" charset="0"/>
              </a:rPr>
              <a:t>by their peers</a:t>
            </a:r>
          </a:p>
          <a:p>
            <a:pPr marL="228600" lvl="1">
              <a:lnSpc>
                <a:spcPct val="120000"/>
              </a:lnSpc>
              <a:spcBef>
                <a:spcPts val="1000"/>
              </a:spcBef>
            </a:pPr>
            <a:r>
              <a:rPr lang="en-US" dirty="0">
                <a:solidFill>
                  <a:srgbClr val="FF0000"/>
                </a:solidFill>
                <a:cs typeface="Circular Std Book" panose="020B0604020101020102" pitchFamily="34" charset="0"/>
              </a:rPr>
              <a:t>Are uncertainty in</a:t>
            </a:r>
            <a:r>
              <a:rPr lang="en-US" dirty="0">
                <a:cs typeface="Circular Std Book" panose="020B0604020101020102" pitchFamily="34" charset="0"/>
              </a:rPr>
              <a:t> their own abilities</a:t>
            </a:r>
          </a:p>
          <a:p>
            <a:pPr marL="228600" lvl="1">
              <a:lnSpc>
                <a:spcPct val="120000"/>
              </a:lnSpc>
              <a:spcBef>
                <a:spcPts val="1000"/>
              </a:spcBef>
            </a:pPr>
            <a:r>
              <a:rPr lang="en-US" dirty="0">
                <a:solidFill>
                  <a:srgbClr val="FF0000"/>
                </a:solidFill>
                <a:cs typeface="Circular Std Book" panose="020B0604020101020102" pitchFamily="34" charset="0"/>
              </a:rPr>
              <a:t>Feel</a:t>
            </a:r>
            <a:r>
              <a:rPr lang="en-US" dirty="0">
                <a:cs typeface="Circular Std Book" panose="020B0604020101020102" pitchFamily="34" charset="0"/>
              </a:rPr>
              <a:t> the cumulative effect of </a:t>
            </a:r>
            <a:r>
              <a:rPr lang="en-US" dirty="0">
                <a:solidFill>
                  <a:srgbClr val="FF0000"/>
                </a:solidFill>
                <a:cs typeface="Circular Std Book" panose="020B0604020101020102" pitchFamily="34" charset="0"/>
              </a:rPr>
              <a:t>repeated failures </a:t>
            </a:r>
            <a:r>
              <a:rPr lang="en-US" dirty="0">
                <a:cs typeface="Circular Std Book" panose="020B0604020101020102" pitchFamily="34" charset="0"/>
              </a:rPr>
              <a:t>(“Cascade effect”)</a:t>
            </a:r>
          </a:p>
          <a:p>
            <a:pPr marL="228600" lvl="1">
              <a:lnSpc>
                <a:spcPct val="120000"/>
              </a:lnSpc>
              <a:spcBef>
                <a:spcPts val="1000"/>
              </a:spcBef>
            </a:pPr>
            <a:r>
              <a:rPr lang="en-US" dirty="0">
                <a:solidFill>
                  <a:srgbClr val="FF0000"/>
                </a:solidFill>
                <a:cs typeface="Circular Std Book" panose="020B0604020101020102" pitchFamily="34" charset="0"/>
              </a:rPr>
              <a:t>Call</a:t>
            </a:r>
            <a:r>
              <a:rPr lang="en-US" dirty="0">
                <a:cs typeface="Circular Std Book" panose="020B0604020101020102" pitchFamily="34" charset="0"/>
              </a:rPr>
              <a:t> themselves </a:t>
            </a:r>
            <a:r>
              <a:rPr lang="en-US" dirty="0">
                <a:solidFill>
                  <a:srgbClr val="FF0000"/>
                </a:solidFill>
                <a:cs typeface="Circular Std Book" panose="020B0604020101020102" pitchFamily="34" charset="0"/>
              </a:rPr>
              <a:t>stupid, slow </a:t>
            </a:r>
            <a:r>
              <a:rPr lang="en-US" dirty="0">
                <a:cs typeface="Circular Std Book" panose="020B0604020101020102" pitchFamily="34" charset="0"/>
              </a:rPr>
              <a:t>or </a:t>
            </a:r>
            <a:r>
              <a:rPr lang="en-US" dirty="0">
                <a:solidFill>
                  <a:srgbClr val="FF0000"/>
                </a:solidFill>
                <a:cs typeface="Circular Std Book" panose="020B0604020101020102" pitchFamily="34" charset="0"/>
              </a:rPr>
              <a:t>dumb</a:t>
            </a:r>
            <a:endParaRPr lang="en-US" dirty="0"/>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36</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6105" y="1375580"/>
            <a:ext cx="2327803" cy="3017520"/>
          </a:xfrm>
          <a:prstGeom prst="rect">
            <a:avLst/>
          </a:prstGeom>
        </p:spPr>
      </p:pic>
    </p:spTree>
    <p:extLst>
      <p:ext uri="{BB962C8B-B14F-4D97-AF65-F5344CB8AC3E}">
        <p14:creationId xmlns:p14="http://schemas.microsoft.com/office/powerpoint/2010/main" val="22086259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64" y="304800"/>
            <a:ext cx="11567236" cy="677839"/>
          </a:xfrm>
        </p:spPr>
        <p:txBody>
          <a:bodyPr/>
          <a:lstStyle/>
          <a:p>
            <a:pPr algn="ctr"/>
            <a:r>
              <a:rPr lang="en-US" b="1" dirty="0"/>
              <a:t>Kids with Low Self-esteem</a:t>
            </a:r>
          </a:p>
        </p:txBody>
      </p:sp>
      <p:sp>
        <p:nvSpPr>
          <p:cNvPr id="3" name="Content Placeholder 2"/>
          <p:cNvSpPr>
            <a:spLocks noGrp="1"/>
          </p:cNvSpPr>
          <p:nvPr>
            <p:ph idx="1"/>
          </p:nvPr>
        </p:nvSpPr>
        <p:spPr>
          <a:xfrm>
            <a:off x="313898" y="1078173"/>
            <a:ext cx="11471701" cy="4789227"/>
          </a:xfrm>
        </p:spPr>
        <p:txBody>
          <a:bodyPr/>
          <a:lstStyle/>
          <a:p>
            <a:r>
              <a:rPr lang="en-US" sz="2400" kern="1200" dirty="0"/>
              <a:t>Don’t feel good about themselves.</a:t>
            </a:r>
          </a:p>
          <a:p>
            <a:endParaRPr lang="en-US" sz="1000" kern="1200" dirty="0"/>
          </a:p>
          <a:p>
            <a:r>
              <a:rPr lang="en-US" sz="2400" dirty="0"/>
              <a:t>Are self-critical and hard on themselves.</a:t>
            </a:r>
          </a:p>
          <a:p>
            <a:endParaRPr lang="en-US" sz="1000" dirty="0"/>
          </a:p>
          <a:p>
            <a:r>
              <a:rPr lang="en-US" sz="2400" dirty="0"/>
              <a:t>Feel they're not as good as other kids.</a:t>
            </a:r>
          </a:p>
          <a:p>
            <a:endParaRPr lang="en-US" sz="1000" dirty="0"/>
          </a:p>
          <a:p>
            <a:r>
              <a:rPr lang="en-US" sz="2400" dirty="0"/>
              <a:t>Think of the times they fail rather than when </a:t>
            </a:r>
          </a:p>
          <a:p>
            <a:pPr marL="0" indent="0">
              <a:buNone/>
            </a:pPr>
            <a:r>
              <a:rPr lang="en-US" sz="2400" dirty="0"/>
              <a:t>   they succeed - lack confidence.</a:t>
            </a:r>
          </a:p>
          <a:p>
            <a:pPr marL="0" indent="0">
              <a:buNone/>
            </a:pPr>
            <a:endParaRPr lang="en-US" sz="1000" dirty="0"/>
          </a:p>
          <a:p>
            <a:r>
              <a:rPr lang="en-US" sz="2400" dirty="0"/>
              <a:t>Doubt they can do things well.</a:t>
            </a:r>
          </a:p>
          <a:p>
            <a:pPr marL="0" indent="0">
              <a:buNone/>
            </a:pPr>
            <a:endParaRPr lang="en-US" sz="1000" kern="1200" dirty="0"/>
          </a:p>
          <a:p>
            <a:r>
              <a:rPr lang="en-US" sz="2400" kern="1200" dirty="0"/>
              <a:t>Many children with low self-esteem develop self-defeating ways to deal with challenges, like quitting, avoidance, silliness and denial.</a:t>
            </a:r>
          </a:p>
          <a:p>
            <a:endParaRPr lang="en-US" dirty="0"/>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37</a:t>
            </a:fld>
            <a:endParaRPr lang="en-US"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8674413" y="1343328"/>
            <a:ext cx="2859462" cy="2860181"/>
          </a:xfrm>
          <a:prstGeom prst="rect">
            <a:avLst/>
          </a:prstGeom>
        </p:spPr>
      </p:pic>
    </p:spTree>
    <p:extLst>
      <p:ext uri="{BB962C8B-B14F-4D97-AF65-F5344CB8AC3E}">
        <p14:creationId xmlns:p14="http://schemas.microsoft.com/office/powerpoint/2010/main" val="2923445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304800"/>
            <a:ext cx="11950699" cy="759725"/>
          </a:xfrm>
        </p:spPr>
        <p:txBody>
          <a:bodyPr/>
          <a:lstStyle/>
          <a:p>
            <a:pPr algn="ctr"/>
            <a:r>
              <a:rPr lang="en-US" b="1" dirty="0"/>
              <a:t>Famous </a:t>
            </a:r>
            <a:r>
              <a:rPr lang="en-US" b="1" dirty="0">
                <a:solidFill>
                  <a:srgbClr val="0047BA"/>
                </a:solidFill>
              </a:rPr>
              <a:t>People</a:t>
            </a:r>
            <a:r>
              <a:rPr lang="en-US" b="1" dirty="0"/>
              <a:t> with Learning Disorders</a:t>
            </a:r>
          </a:p>
        </p:txBody>
      </p:sp>
      <p:sp>
        <p:nvSpPr>
          <p:cNvPr id="3" name="Content Placeholder 2"/>
          <p:cNvSpPr>
            <a:spLocks noGrp="1"/>
          </p:cNvSpPr>
          <p:nvPr>
            <p:ph idx="1"/>
          </p:nvPr>
        </p:nvSpPr>
        <p:spPr>
          <a:xfrm>
            <a:off x="272955" y="1132764"/>
            <a:ext cx="11512645" cy="4734636"/>
          </a:xfrm>
        </p:spPr>
        <p:txBody>
          <a:bodyPr/>
          <a:lstStyle/>
          <a:p>
            <a:pPr marL="0" indent="0">
              <a:lnSpc>
                <a:spcPct val="150000"/>
              </a:lnSpc>
              <a:buNone/>
            </a:pPr>
            <a:r>
              <a:rPr lang="en-US" sz="2600" dirty="0"/>
              <a:t>Albert Einstein</a:t>
            </a:r>
          </a:p>
          <a:p>
            <a:pPr marL="0" indent="0">
              <a:lnSpc>
                <a:spcPct val="150000"/>
              </a:lnSpc>
              <a:buNone/>
            </a:pPr>
            <a:r>
              <a:rPr lang="en-US" sz="2600" dirty="0"/>
              <a:t>Alexander Graham Bell</a:t>
            </a:r>
          </a:p>
          <a:p>
            <a:pPr marL="0" indent="0">
              <a:lnSpc>
                <a:spcPct val="150000"/>
              </a:lnSpc>
              <a:buNone/>
            </a:pPr>
            <a:r>
              <a:rPr lang="en-US" sz="2600" dirty="0"/>
              <a:t>Thomas Alva Edison</a:t>
            </a:r>
          </a:p>
          <a:p>
            <a:pPr marL="0" indent="0">
              <a:lnSpc>
                <a:spcPct val="150000"/>
              </a:lnSpc>
              <a:buNone/>
            </a:pPr>
            <a:r>
              <a:rPr lang="en-US" sz="2600" dirty="0"/>
              <a:t>Winston Churchill</a:t>
            </a:r>
          </a:p>
          <a:p>
            <a:pPr marL="0" indent="0">
              <a:lnSpc>
                <a:spcPct val="150000"/>
              </a:lnSpc>
              <a:buNone/>
            </a:pPr>
            <a:r>
              <a:rPr lang="en-US" sz="2600" dirty="0"/>
              <a:t>Leonardo da Vinci</a:t>
            </a:r>
          </a:p>
          <a:p>
            <a:pPr marL="0" indent="0">
              <a:lnSpc>
                <a:spcPct val="150000"/>
              </a:lnSpc>
              <a:buNone/>
            </a:pPr>
            <a:r>
              <a:rPr lang="en-US" sz="2600" dirty="0"/>
              <a:t>Tom Cruise</a:t>
            </a:r>
          </a:p>
          <a:p>
            <a:pPr marL="0" indent="0">
              <a:lnSpc>
                <a:spcPct val="150000"/>
              </a:lnSpc>
              <a:buNone/>
            </a:pPr>
            <a:r>
              <a:rPr lang="en-US" sz="2600" dirty="0"/>
              <a:t>Whoopi Goldberg</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38</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2568" y="1071192"/>
            <a:ext cx="4183370" cy="216971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7543" y="3445096"/>
            <a:ext cx="4180872" cy="2194958"/>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21784" b="11962"/>
          <a:stretch/>
        </p:blipFill>
        <p:spPr>
          <a:xfrm>
            <a:off x="8678856" y="1898249"/>
            <a:ext cx="3350766" cy="2812648"/>
          </a:xfrm>
          <a:prstGeom prst="rect">
            <a:avLst/>
          </a:prstGeom>
        </p:spPr>
      </p:pic>
      <p:sp>
        <p:nvSpPr>
          <p:cNvPr id="5" name="TextBox 4"/>
          <p:cNvSpPr txBox="1"/>
          <p:nvPr/>
        </p:nvSpPr>
        <p:spPr>
          <a:xfrm>
            <a:off x="1875099" y="6157732"/>
            <a:ext cx="1365812" cy="369332"/>
          </a:xfrm>
          <a:prstGeom prst="rect">
            <a:avLst/>
          </a:prstGeom>
          <a:noFill/>
        </p:spPr>
        <p:txBody>
          <a:bodyPr wrap="square" rtlCol="0">
            <a:spAutoFit/>
          </a:bodyPr>
          <a:lstStyle/>
          <a:p>
            <a:r>
              <a:rPr lang="en-US" dirty="0">
                <a:hlinkClick r:id="rId6" action="ppaction://hlinkfile"/>
              </a:rPr>
              <a:t>Exercise</a:t>
            </a:r>
            <a:endParaRPr lang="en-US" dirty="0"/>
          </a:p>
        </p:txBody>
      </p:sp>
    </p:spTree>
    <p:extLst>
      <p:ext uri="{BB962C8B-B14F-4D97-AF65-F5344CB8AC3E}">
        <p14:creationId xmlns:p14="http://schemas.microsoft.com/office/powerpoint/2010/main" val="9248533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131D167-9215-4924-8065-365FC3D7DE7E}" type="slidenum">
              <a:rPr lang="en-US" smtClean="0"/>
              <a:pPr>
                <a:defRPr/>
              </a:pPr>
              <a:t>39</a:t>
            </a:fld>
            <a:endParaRPr lang="en-US" dirty="0"/>
          </a:p>
        </p:txBody>
      </p:sp>
      <p:sp>
        <p:nvSpPr>
          <p:cNvPr id="7" name="TextBox 6"/>
          <p:cNvSpPr txBox="1"/>
          <p:nvPr/>
        </p:nvSpPr>
        <p:spPr>
          <a:xfrm>
            <a:off x="486137" y="1689906"/>
            <a:ext cx="4838217" cy="1200329"/>
          </a:xfrm>
          <a:prstGeom prst="rect">
            <a:avLst/>
          </a:prstGeom>
          <a:noFill/>
        </p:spPr>
        <p:txBody>
          <a:bodyPr wrap="square" rtlCol="0">
            <a:spAutoFit/>
          </a:bodyPr>
          <a:lstStyle/>
          <a:p>
            <a:pPr algn="ctr"/>
            <a:r>
              <a:rPr lang="en-US" b="1" dirty="0"/>
              <a:t>Proper tools  </a:t>
            </a:r>
          </a:p>
          <a:p>
            <a:endParaRPr lang="en-US" dirty="0"/>
          </a:p>
          <a:p>
            <a:pPr marL="285750" indent="-285750">
              <a:buFont typeface="Wingdings" panose="05000000000000000000" pitchFamily="2" charset="2"/>
              <a:buChar char="§"/>
            </a:pPr>
            <a:r>
              <a:rPr lang="en-US" dirty="0"/>
              <a:t> Lined paper</a:t>
            </a:r>
          </a:p>
          <a:p>
            <a:pPr marL="285750" indent="-285750">
              <a:buFont typeface="Wingdings" panose="05000000000000000000" pitchFamily="2" charset="2"/>
              <a:buChar char="§"/>
            </a:pPr>
            <a:r>
              <a:rPr lang="en-US" dirty="0"/>
              <a:t> Easy to hold writing instruments</a:t>
            </a:r>
          </a:p>
        </p:txBody>
      </p:sp>
      <p:sp>
        <p:nvSpPr>
          <p:cNvPr id="8" name="TextBox 7"/>
          <p:cNvSpPr txBox="1"/>
          <p:nvPr/>
        </p:nvSpPr>
        <p:spPr>
          <a:xfrm>
            <a:off x="92597" y="439839"/>
            <a:ext cx="12099403" cy="523220"/>
          </a:xfrm>
          <a:prstGeom prst="rect">
            <a:avLst/>
          </a:prstGeom>
          <a:noFill/>
        </p:spPr>
        <p:txBody>
          <a:bodyPr wrap="square" rtlCol="0">
            <a:spAutoFit/>
          </a:bodyPr>
          <a:lstStyle/>
          <a:p>
            <a:r>
              <a:rPr lang="en-US" sz="2800" b="1" dirty="0">
                <a:solidFill>
                  <a:srgbClr val="0047BA"/>
                </a:solidFill>
              </a:rPr>
              <a:t>Why was this so difficult?  What changes could you make?</a:t>
            </a:r>
          </a:p>
        </p:txBody>
      </p:sp>
      <p:sp>
        <p:nvSpPr>
          <p:cNvPr id="9" name="TextBox 8"/>
          <p:cNvSpPr txBox="1"/>
          <p:nvPr/>
        </p:nvSpPr>
        <p:spPr>
          <a:xfrm>
            <a:off x="462987" y="3460830"/>
            <a:ext cx="4479403" cy="923330"/>
          </a:xfrm>
          <a:prstGeom prst="rect">
            <a:avLst/>
          </a:prstGeom>
          <a:noFill/>
        </p:spPr>
        <p:txBody>
          <a:bodyPr wrap="square" rtlCol="0">
            <a:spAutoFit/>
          </a:bodyPr>
          <a:lstStyle/>
          <a:p>
            <a:pPr algn="ctr"/>
            <a:r>
              <a:rPr lang="en-US" b="1" dirty="0"/>
              <a:t>Proper Environment</a:t>
            </a:r>
          </a:p>
          <a:p>
            <a:pPr algn="ctr"/>
            <a:endParaRPr lang="en-US" b="1" dirty="0"/>
          </a:p>
          <a:p>
            <a:pPr marL="285750" indent="-285750">
              <a:buFont typeface="Arial" panose="020B0604020202020204" pitchFamily="34" charset="0"/>
              <a:buChar char="•"/>
            </a:pPr>
            <a:r>
              <a:rPr lang="en-US" dirty="0"/>
              <a:t>Lessen distractions</a:t>
            </a:r>
          </a:p>
        </p:txBody>
      </p:sp>
      <p:sp>
        <p:nvSpPr>
          <p:cNvPr id="10" name="TextBox 9"/>
          <p:cNvSpPr txBox="1"/>
          <p:nvPr/>
        </p:nvSpPr>
        <p:spPr>
          <a:xfrm>
            <a:off x="6180882" y="1898248"/>
            <a:ext cx="4653023" cy="2862322"/>
          </a:xfrm>
          <a:prstGeom prst="rect">
            <a:avLst/>
          </a:prstGeom>
          <a:noFill/>
        </p:spPr>
        <p:txBody>
          <a:bodyPr wrap="square" rtlCol="0">
            <a:spAutoFit/>
          </a:bodyPr>
          <a:lstStyle/>
          <a:p>
            <a:pPr algn="ctr"/>
            <a:r>
              <a:rPr lang="en-US" b="1" dirty="0"/>
              <a:t>Proper Instructions</a:t>
            </a:r>
          </a:p>
          <a:p>
            <a:pPr algn="ctr"/>
            <a:endParaRPr lang="en-US" b="1" dirty="0"/>
          </a:p>
          <a:p>
            <a:pPr marL="285750" indent="-285750">
              <a:buFont typeface="Wingdings" panose="05000000000000000000" pitchFamily="2" charset="2"/>
              <a:buChar char="§"/>
            </a:pPr>
            <a:r>
              <a:rPr lang="en-US" dirty="0"/>
              <a:t>Clarification</a:t>
            </a:r>
          </a:p>
          <a:p>
            <a:pPr marL="742950" lvl="1" indent="-285750">
              <a:buFont typeface="Wingdings" panose="05000000000000000000" pitchFamily="2" charset="2"/>
              <a:buChar char="§"/>
            </a:pPr>
            <a:r>
              <a:rPr lang="en-US" dirty="0"/>
              <a:t>Instructions</a:t>
            </a:r>
          </a:p>
          <a:p>
            <a:pPr marL="742950" lvl="1" indent="-285750">
              <a:buFont typeface="Wingdings" panose="05000000000000000000" pitchFamily="2" charset="2"/>
              <a:buChar char="§"/>
            </a:pPr>
            <a:r>
              <a:rPr lang="en-US" dirty="0"/>
              <a:t>Length of time</a:t>
            </a:r>
          </a:p>
          <a:p>
            <a:pPr lvl="1"/>
            <a:endParaRPr lang="en-US" dirty="0"/>
          </a:p>
          <a:p>
            <a:pPr marL="285750" indent="-285750">
              <a:buFont typeface="Wingdings" panose="05000000000000000000" pitchFamily="2" charset="2"/>
              <a:buChar char="§"/>
            </a:pPr>
            <a:r>
              <a:rPr lang="en-US" dirty="0"/>
              <a:t>Present in “chunks”</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Repeat </a:t>
            </a:r>
          </a:p>
          <a:p>
            <a:endParaRPr lang="en-US" dirty="0"/>
          </a:p>
        </p:txBody>
      </p:sp>
    </p:spTree>
    <p:extLst>
      <p:ext uri="{BB962C8B-B14F-4D97-AF65-F5344CB8AC3E}">
        <p14:creationId xmlns:p14="http://schemas.microsoft.com/office/powerpoint/2010/main" val="832388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131D167-9215-4924-8065-365FC3D7DE7E}" type="slidenum">
              <a:rPr lang="en-US" smtClean="0"/>
              <a:pPr>
                <a:defRPr/>
              </a:pPr>
              <a:t>4</a:t>
            </a:fld>
            <a:endParaRPr lang="en-US" dirty="0"/>
          </a:p>
        </p:txBody>
      </p:sp>
      <p:sp>
        <p:nvSpPr>
          <p:cNvPr id="3" name="Rectangle 2"/>
          <p:cNvSpPr/>
          <p:nvPr/>
        </p:nvSpPr>
        <p:spPr>
          <a:xfrm>
            <a:off x="218364" y="652778"/>
            <a:ext cx="11819307" cy="5078313"/>
          </a:xfrm>
          <a:prstGeom prst="rect">
            <a:avLst/>
          </a:prstGeom>
        </p:spPr>
        <p:txBody>
          <a:bodyPr wrap="square">
            <a:spAutoFit/>
          </a:bodyPr>
          <a:lstStyle/>
          <a:p>
            <a:pPr lvl="0" algn="ctr"/>
            <a:r>
              <a:rPr lang="en-US" sz="3600" b="1" kern="5000" dirty="0">
                <a:solidFill>
                  <a:srgbClr val="0047BA"/>
                </a:solidFill>
                <a:latin typeface="+mj-lt"/>
              </a:rPr>
              <a:t>WHAT IS A SPECIFIC LEARNING DISABILTY? </a:t>
            </a:r>
          </a:p>
          <a:p>
            <a:pPr lvl="0" algn="ctr"/>
            <a:endParaRPr lang="en-US" sz="3600" b="1" kern="5000" dirty="0">
              <a:solidFill>
                <a:prstClr val="black"/>
              </a:solidFill>
              <a:latin typeface="Maiandra GD" panose="020E0502030308020204" pitchFamily="34" charset="0"/>
            </a:endParaRPr>
          </a:p>
          <a:p>
            <a:pPr lvl="0" algn="ctr"/>
            <a:r>
              <a:rPr lang="en-US" sz="3600" dirty="0">
                <a:solidFill>
                  <a:prstClr val="black"/>
                </a:solidFill>
                <a:latin typeface="Maiandra GD" panose="020E0502030308020204" pitchFamily="34" charset="0"/>
              </a:rPr>
              <a:t>The Individuals with Disabilities Education Act (IDEA) defines “</a:t>
            </a:r>
            <a:r>
              <a:rPr lang="en-US" sz="3600" b="1" dirty="0">
                <a:solidFill>
                  <a:srgbClr val="FF0000"/>
                </a:solidFill>
                <a:latin typeface="Maiandra GD" panose="020E0502030308020204" pitchFamily="34" charset="0"/>
              </a:rPr>
              <a:t>specific learning disability</a:t>
            </a:r>
            <a:r>
              <a:rPr lang="en-US" sz="3600" dirty="0">
                <a:solidFill>
                  <a:prstClr val="black"/>
                </a:solidFill>
                <a:latin typeface="Maiandra GD" panose="020E0502030308020204" pitchFamily="34" charset="0"/>
              </a:rPr>
              <a:t>” as: “a disorder in one or more of the basic </a:t>
            </a:r>
            <a:r>
              <a:rPr lang="en-US" sz="3600" b="1" dirty="0">
                <a:solidFill>
                  <a:srgbClr val="FF0000"/>
                </a:solidFill>
                <a:latin typeface="Maiandra GD" panose="020E0502030308020204" pitchFamily="34" charset="0"/>
              </a:rPr>
              <a:t>psychological</a:t>
            </a:r>
            <a:r>
              <a:rPr lang="en-US" sz="3600" dirty="0">
                <a:solidFill>
                  <a:prstClr val="black"/>
                </a:solidFill>
                <a:latin typeface="Maiandra GD" panose="020E0502030308020204" pitchFamily="34" charset="0"/>
              </a:rPr>
              <a:t> processes involved in </a:t>
            </a:r>
            <a:r>
              <a:rPr lang="en-US" sz="3600" b="1" dirty="0">
                <a:solidFill>
                  <a:srgbClr val="FF0000"/>
                </a:solidFill>
                <a:latin typeface="Maiandra GD" panose="020E0502030308020204" pitchFamily="34" charset="0"/>
              </a:rPr>
              <a:t>understanding or in using language</a:t>
            </a:r>
            <a:r>
              <a:rPr lang="en-US" sz="3600" dirty="0">
                <a:solidFill>
                  <a:prstClr val="black"/>
                </a:solidFill>
                <a:latin typeface="Maiandra GD" panose="020E0502030308020204" pitchFamily="34" charset="0"/>
              </a:rPr>
              <a:t>, spoken or written, that may manifest itself in the imperfect ability to listen, think, speak, read, write, spell, or to do mathematical calculations.”</a:t>
            </a:r>
          </a:p>
        </p:txBody>
      </p:sp>
    </p:spTree>
    <p:extLst>
      <p:ext uri="{BB962C8B-B14F-4D97-AF65-F5344CB8AC3E}">
        <p14:creationId xmlns:p14="http://schemas.microsoft.com/office/powerpoint/2010/main" val="38884587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46" y="304800"/>
            <a:ext cx="11458054" cy="650543"/>
          </a:xfrm>
        </p:spPr>
        <p:txBody>
          <a:bodyPr/>
          <a:lstStyle/>
          <a:p>
            <a:pPr algn="ctr"/>
            <a:r>
              <a:rPr lang="en-US" b="1" dirty="0"/>
              <a:t>Self-esteem vs Confidence</a:t>
            </a:r>
          </a:p>
        </p:txBody>
      </p:sp>
      <p:sp>
        <p:nvSpPr>
          <p:cNvPr id="3" name="Content Placeholder 2"/>
          <p:cNvSpPr>
            <a:spLocks noGrp="1"/>
          </p:cNvSpPr>
          <p:nvPr>
            <p:ph idx="1"/>
          </p:nvPr>
        </p:nvSpPr>
        <p:spPr>
          <a:xfrm>
            <a:off x="368490" y="1405721"/>
            <a:ext cx="11498997" cy="4487080"/>
          </a:xfrm>
        </p:spPr>
        <p:txBody>
          <a:bodyPr/>
          <a:lstStyle/>
          <a:p>
            <a:pPr marL="0" indent="0">
              <a:buNone/>
            </a:pPr>
            <a:endParaRPr lang="en-US" sz="1000" dirty="0"/>
          </a:p>
          <a:p>
            <a:pPr marL="0" indent="0">
              <a:buNone/>
            </a:pPr>
            <a:r>
              <a:rPr lang="en-US" sz="2400" dirty="0"/>
              <a:t>Confidence is belief in one’s ability to be successful in a task based on previous experience or an understanding of the challenge level involved.</a:t>
            </a:r>
          </a:p>
          <a:p>
            <a:endParaRPr lang="en-US" sz="1000" dirty="0"/>
          </a:p>
          <a:p>
            <a:pPr marL="0" indent="0">
              <a:buNone/>
            </a:pPr>
            <a:r>
              <a:rPr lang="en-US" sz="2400" dirty="0"/>
              <a:t>Self-esteem is having a healthy self-image and believing that you are worthy of respect and love from others.</a:t>
            </a:r>
          </a:p>
          <a:p>
            <a:pPr marL="0" indent="0">
              <a:buNone/>
            </a:pPr>
            <a:endParaRPr lang="en-US" sz="1000" dirty="0"/>
          </a:p>
          <a:p>
            <a:pPr marL="0" indent="0">
              <a:buNone/>
            </a:pPr>
            <a:r>
              <a:rPr lang="en-US" sz="2400" dirty="0"/>
              <a:t>A child can be confident in his or her ability to do well in a baseball game or succeed in school exams, </a:t>
            </a:r>
            <a:r>
              <a:rPr lang="en-US" sz="2400" dirty="0">
                <a:solidFill>
                  <a:srgbClr val="FF0000"/>
                </a:solidFill>
              </a:rPr>
              <a:t>but still have a poor self-image and still struggle with low self-esteem.</a:t>
            </a:r>
          </a:p>
          <a:p>
            <a:pPr marL="0" indent="0">
              <a:buNone/>
            </a:pPr>
            <a:endParaRPr lang="en-US" sz="1000" dirty="0"/>
          </a:p>
          <a:p>
            <a:pPr marL="0" indent="0">
              <a:buNone/>
            </a:pPr>
            <a:r>
              <a:rPr lang="en-US" sz="2400" kern="1200" dirty="0"/>
              <a:t>In the case of a child with a learning difficulty like dyslexia, there may be a lack of confidence when it comes to reading and spelling.</a:t>
            </a:r>
            <a:endParaRPr lang="en-US" sz="2400" dirty="0"/>
          </a:p>
          <a:p>
            <a:pPr marL="0" indent="0">
              <a:buNone/>
            </a:pPr>
            <a:endParaRPr lang="en-US" sz="2400" dirty="0"/>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40</a:t>
            </a:fld>
            <a:endParaRPr lang="en-US" dirty="0"/>
          </a:p>
        </p:txBody>
      </p:sp>
    </p:spTree>
    <p:extLst>
      <p:ext uri="{BB962C8B-B14F-4D97-AF65-F5344CB8AC3E}">
        <p14:creationId xmlns:p14="http://schemas.microsoft.com/office/powerpoint/2010/main" val="93602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55" y="141027"/>
            <a:ext cx="11471701" cy="691487"/>
          </a:xfrm>
        </p:spPr>
        <p:txBody>
          <a:bodyPr/>
          <a:lstStyle/>
          <a:p>
            <a:pPr algn="ctr"/>
            <a:r>
              <a:rPr lang="en-US" b="1" dirty="0"/>
              <a:t>Confidence (What They Can Do)</a:t>
            </a:r>
          </a:p>
        </p:txBody>
      </p:sp>
      <p:sp>
        <p:nvSpPr>
          <p:cNvPr id="3" name="Content Placeholder 2"/>
          <p:cNvSpPr>
            <a:spLocks noGrp="1"/>
          </p:cNvSpPr>
          <p:nvPr>
            <p:ph idx="1"/>
          </p:nvPr>
        </p:nvSpPr>
        <p:spPr>
          <a:xfrm>
            <a:off x="109183" y="900751"/>
            <a:ext cx="11649122" cy="5004749"/>
          </a:xfrm>
        </p:spPr>
        <p:txBody>
          <a:bodyPr/>
          <a:lstStyle/>
          <a:p>
            <a:pPr marL="457200" indent="-457200">
              <a:buFont typeface="+mj-lt"/>
              <a:buAutoNum type="arabicPeriod"/>
            </a:pPr>
            <a:endParaRPr lang="en-US" sz="500" kern="1200" dirty="0">
              <a:solidFill>
                <a:prstClr val="black"/>
              </a:solidFill>
            </a:endParaRPr>
          </a:p>
          <a:p>
            <a:pPr marL="457200" indent="-457200">
              <a:buFont typeface="+mj-lt"/>
              <a:buAutoNum type="arabicPeriod"/>
            </a:pPr>
            <a:r>
              <a:rPr lang="en-US" kern="1200" dirty="0">
                <a:solidFill>
                  <a:prstClr val="black"/>
                </a:solidFill>
              </a:rPr>
              <a:t>Have realistic expectations.</a:t>
            </a:r>
          </a:p>
          <a:p>
            <a:pPr marL="457200" indent="-457200">
              <a:buFont typeface="+mj-lt"/>
              <a:buAutoNum type="arabicPeriod"/>
            </a:pPr>
            <a:endParaRPr lang="en-US" sz="1000" kern="1200" dirty="0">
              <a:solidFill>
                <a:prstClr val="black"/>
              </a:solidFill>
            </a:endParaRPr>
          </a:p>
          <a:p>
            <a:pPr marL="457200" indent="-457200">
              <a:buFont typeface="+mj-lt"/>
              <a:buAutoNum type="arabicPeriod"/>
            </a:pPr>
            <a:r>
              <a:rPr lang="en-US" dirty="0"/>
              <a:t>Help the child with problem solving and decision making skills.</a:t>
            </a:r>
          </a:p>
          <a:p>
            <a:pPr marL="457200" indent="-457200">
              <a:buFont typeface="+mj-lt"/>
              <a:buAutoNum type="arabicPeriod"/>
            </a:pPr>
            <a:endParaRPr lang="en-US" sz="1000" dirty="0"/>
          </a:p>
          <a:p>
            <a:pPr marL="457200" indent="-457200">
              <a:buFont typeface="+mj-lt"/>
              <a:buAutoNum type="arabicPeriod"/>
            </a:pPr>
            <a:r>
              <a:rPr lang="en-US" dirty="0"/>
              <a:t>Avoid judgmental comments.</a:t>
            </a:r>
          </a:p>
          <a:p>
            <a:pPr marL="457200" indent="-457200">
              <a:buFont typeface="+mj-lt"/>
              <a:buAutoNum type="arabicPeriod"/>
            </a:pPr>
            <a:endParaRPr lang="en-US" sz="1000" dirty="0"/>
          </a:p>
          <a:p>
            <a:pPr marL="457200" indent="-457200">
              <a:buFont typeface="+mj-lt"/>
              <a:buAutoNum type="arabicPeriod"/>
            </a:pPr>
            <a:r>
              <a:rPr lang="en-US" dirty="0"/>
              <a:t>Praise the effort children put into their work.</a:t>
            </a:r>
          </a:p>
          <a:p>
            <a:pPr marL="457200" indent="-457200">
              <a:buFont typeface="+mj-lt"/>
              <a:buAutoNum type="arabicPeriod"/>
            </a:pPr>
            <a:endParaRPr lang="en-US" sz="1000" dirty="0"/>
          </a:p>
          <a:p>
            <a:pPr marL="457200" indent="-457200">
              <a:buFont typeface="+mj-lt"/>
              <a:buAutoNum type="arabicPeriod"/>
            </a:pPr>
            <a:r>
              <a:rPr lang="en-US" dirty="0"/>
              <a:t>Highlight a child's strengths in non-academic areas.</a:t>
            </a:r>
          </a:p>
          <a:p>
            <a:pPr marL="457200" indent="-457200">
              <a:buFont typeface="+mj-lt"/>
              <a:buAutoNum type="arabicPeriod"/>
            </a:pPr>
            <a:endParaRPr lang="en-US" sz="1000" dirty="0"/>
          </a:p>
          <a:p>
            <a:pPr marL="457200" indent="-457200">
              <a:buFont typeface="+mj-lt"/>
              <a:buAutoNum type="arabicPeriod"/>
            </a:pPr>
            <a:r>
              <a:rPr lang="en-US" kern="1200" dirty="0"/>
              <a:t>Be empathic about the child's special learning needs and their level of frustration when learning.</a:t>
            </a:r>
          </a:p>
          <a:p>
            <a:endParaRPr lang="en-US" sz="2400" dirty="0"/>
          </a:p>
          <a:p>
            <a:endParaRPr lang="en-US" sz="2400" dirty="0"/>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41</a:t>
            </a:fld>
            <a:endParaRPr lang="en-US" dirty="0"/>
          </a:p>
        </p:txBody>
      </p:sp>
    </p:spTree>
    <p:extLst>
      <p:ext uri="{BB962C8B-B14F-4D97-AF65-F5344CB8AC3E}">
        <p14:creationId xmlns:p14="http://schemas.microsoft.com/office/powerpoint/2010/main" val="20936021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660" y="304800"/>
            <a:ext cx="11539940" cy="664191"/>
          </a:xfrm>
        </p:spPr>
        <p:txBody>
          <a:bodyPr/>
          <a:lstStyle/>
          <a:p>
            <a:pPr algn="ctr"/>
            <a:r>
              <a:rPr lang="en-US" b="1" dirty="0"/>
              <a:t>Self-esteem Steps (Who They Are)</a:t>
            </a:r>
          </a:p>
        </p:txBody>
      </p:sp>
      <p:sp>
        <p:nvSpPr>
          <p:cNvPr id="3" name="Content Placeholder 2"/>
          <p:cNvSpPr>
            <a:spLocks noGrp="1"/>
          </p:cNvSpPr>
          <p:nvPr>
            <p:ph idx="1"/>
          </p:nvPr>
        </p:nvSpPr>
        <p:spPr>
          <a:xfrm>
            <a:off x="300251" y="1064525"/>
            <a:ext cx="11458054" cy="4884761"/>
          </a:xfrm>
        </p:spPr>
        <p:txBody>
          <a:bodyPr/>
          <a:lstStyle/>
          <a:p>
            <a:pPr marL="457200" indent="-457200">
              <a:buFont typeface="+mj-lt"/>
              <a:buAutoNum type="arabicPeriod"/>
            </a:pPr>
            <a:endParaRPr lang="en-US" sz="1000" dirty="0"/>
          </a:p>
          <a:p>
            <a:pPr marL="457200" indent="-457200">
              <a:buFont typeface="+mj-lt"/>
              <a:buAutoNum type="arabicPeriod"/>
            </a:pPr>
            <a:r>
              <a:rPr lang="en-US" dirty="0"/>
              <a:t>Help the student realize that they are a person first.</a:t>
            </a:r>
          </a:p>
          <a:p>
            <a:pPr marL="457200" indent="-457200">
              <a:buFont typeface="+mj-lt"/>
              <a:buAutoNum type="arabicPeriod"/>
            </a:pPr>
            <a:endParaRPr lang="en-US" sz="1000" dirty="0"/>
          </a:p>
          <a:p>
            <a:pPr marL="457200" indent="-457200">
              <a:buFont typeface="+mj-lt"/>
              <a:buAutoNum type="arabicPeriod"/>
            </a:pPr>
            <a:r>
              <a:rPr lang="en-US" dirty="0"/>
              <a:t>Help the student feel special and appreciated.</a:t>
            </a:r>
          </a:p>
          <a:p>
            <a:pPr marL="457200" indent="-457200">
              <a:buFont typeface="+mj-lt"/>
              <a:buAutoNum type="arabicPeriod"/>
            </a:pPr>
            <a:endParaRPr lang="en-US" sz="1000" dirty="0"/>
          </a:p>
          <a:p>
            <a:pPr marL="457200" indent="-457200">
              <a:buFont typeface="+mj-lt"/>
              <a:buAutoNum type="arabicPeriod"/>
            </a:pPr>
            <a:r>
              <a:rPr lang="en-US" kern="1200" dirty="0"/>
              <a:t>Highlight the strengths of the student’s personality.</a:t>
            </a:r>
            <a:endParaRPr lang="en-US" dirty="0"/>
          </a:p>
          <a:p>
            <a:pPr marL="457200" indent="-457200">
              <a:buFont typeface="+mj-lt"/>
              <a:buAutoNum type="arabicPeriod"/>
            </a:pPr>
            <a:endParaRPr lang="en-US" sz="1000" dirty="0"/>
          </a:p>
          <a:p>
            <a:pPr marL="457200" indent="-457200">
              <a:buFont typeface="+mj-lt"/>
              <a:buAutoNum type="arabicPeriod"/>
            </a:pPr>
            <a:r>
              <a:rPr lang="en-US" dirty="0"/>
              <a:t>Don't compare the student to peers or siblings.</a:t>
            </a:r>
          </a:p>
          <a:p>
            <a:pPr marL="457200" indent="-457200">
              <a:buFont typeface="+mj-lt"/>
              <a:buAutoNum type="arabicPeriod"/>
            </a:pPr>
            <a:endParaRPr lang="en-US" sz="1000" dirty="0"/>
          </a:p>
          <a:p>
            <a:pPr marL="457200" indent="-457200">
              <a:buFont typeface="+mj-lt"/>
              <a:buAutoNum type="arabicPeriod"/>
            </a:pPr>
            <a:r>
              <a:rPr lang="en-US" dirty="0"/>
              <a:t>Provide opportunities for the student to help others.</a:t>
            </a:r>
          </a:p>
          <a:p>
            <a:pPr marL="457200" indent="-457200">
              <a:buFont typeface="+mj-lt"/>
              <a:buAutoNum type="arabicPeriod"/>
            </a:pPr>
            <a:endParaRPr lang="en-US" sz="1000" dirty="0"/>
          </a:p>
          <a:p>
            <a:pPr marL="457200" indent="-457200">
              <a:buFont typeface="+mj-lt"/>
              <a:buAutoNum type="arabicPeriod"/>
            </a:pPr>
            <a:r>
              <a:rPr lang="en-US" dirty="0"/>
              <a:t>Help the student appreciate them-self—all of them-self</a:t>
            </a:r>
          </a:p>
          <a:p>
            <a:pPr marL="0" indent="0">
              <a:buNone/>
            </a:pPr>
            <a:endParaRPr lang="en-US" sz="2400" dirty="0"/>
          </a:p>
          <a:p>
            <a:pPr marL="0" indent="0">
              <a:buNone/>
            </a:pPr>
            <a:endParaRPr lang="en-US" sz="2000" dirty="0"/>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42</a:t>
            </a:fld>
            <a:endParaRPr lang="en-US" dirty="0"/>
          </a:p>
        </p:txBody>
      </p:sp>
    </p:spTree>
    <p:extLst>
      <p:ext uri="{BB962C8B-B14F-4D97-AF65-F5344CB8AC3E}">
        <p14:creationId xmlns:p14="http://schemas.microsoft.com/office/powerpoint/2010/main" val="35013239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11480800" cy="876300"/>
          </a:xfrm>
        </p:spPr>
        <p:txBody>
          <a:bodyPr/>
          <a:lstStyle/>
          <a:p>
            <a:pPr algn="ctr"/>
            <a:r>
              <a:rPr lang="en-US" b="1" dirty="0"/>
              <a:t>So Let’s Continue To</a:t>
            </a:r>
          </a:p>
        </p:txBody>
      </p:sp>
      <p:sp>
        <p:nvSpPr>
          <p:cNvPr id="3" name="Content Placeholder 2"/>
          <p:cNvSpPr>
            <a:spLocks noGrp="1"/>
          </p:cNvSpPr>
          <p:nvPr>
            <p:ph idx="1"/>
          </p:nvPr>
        </p:nvSpPr>
        <p:spPr>
          <a:xfrm>
            <a:off x="304800" y="1016000"/>
            <a:ext cx="11480800" cy="4851400"/>
          </a:xfrm>
        </p:spPr>
        <p:txBody>
          <a:bodyPr/>
          <a:lstStyle/>
          <a:p>
            <a:pPr marL="0" lvl="0" indent="0" eaLnBrk="1" fontAlgn="auto" hangingPunct="1">
              <a:spcBef>
                <a:spcPts val="0"/>
              </a:spcBef>
              <a:spcAft>
                <a:spcPts val="0"/>
              </a:spcAft>
              <a:buClrTx/>
              <a:buNone/>
            </a:pPr>
            <a:r>
              <a:rPr lang="en-US" b="1" kern="1200" dirty="0"/>
              <a:t>L</a:t>
            </a:r>
            <a:r>
              <a:rPr lang="en-US" kern="1200" dirty="0"/>
              <a:t>earn</a:t>
            </a:r>
          </a:p>
          <a:p>
            <a:pPr marL="0" lvl="0" indent="0" eaLnBrk="1" fontAlgn="auto" hangingPunct="1">
              <a:spcBef>
                <a:spcPts val="0"/>
              </a:spcBef>
              <a:spcAft>
                <a:spcPts val="0"/>
              </a:spcAft>
              <a:buClrTx/>
              <a:buNone/>
            </a:pPr>
            <a:endParaRPr lang="en-US" sz="1000" kern="1200" dirty="0"/>
          </a:p>
          <a:p>
            <a:pPr marL="0" lvl="0" indent="0" eaLnBrk="1" fontAlgn="auto" hangingPunct="1">
              <a:spcBef>
                <a:spcPts val="0"/>
              </a:spcBef>
              <a:spcAft>
                <a:spcPts val="0"/>
              </a:spcAft>
              <a:buClrTx/>
              <a:buNone/>
            </a:pPr>
            <a:r>
              <a:rPr lang="en-US" b="1" kern="1200" dirty="0"/>
              <a:t>O</a:t>
            </a:r>
            <a:r>
              <a:rPr lang="en-US" kern="1200" dirty="0"/>
              <a:t>bserve</a:t>
            </a:r>
          </a:p>
          <a:p>
            <a:pPr marL="0" lvl="0" indent="0" eaLnBrk="1" fontAlgn="auto" hangingPunct="1">
              <a:spcBef>
                <a:spcPts val="0"/>
              </a:spcBef>
              <a:spcAft>
                <a:spcPts val="0"/>
              </a:spcAft>
              <a:buClrTx/>
              <a:buNone/>
            </a:pPr>
            <a:endParaRPr lang="en-US" sz="1000" kern="1200" dirty="0"/>
          </a:p>
          <a:p>
            <a:pPr marL="0" lvl="0" indent="0" eaLnBrk="1" fontAlgn="auto" hangingPunct="1">
              <a:spcBef>
                <a:spcPts val="0"/>
              </a:spcBef>
              <a:spcAft>
                <a:spcPts val="0"/>
              </a:spcAft>
              <a:buClrTx/>
              <a:buNone/>
            </a:pPr>
            <a:r>
              <a:rPr lang="en-US" b="1" kern="1200" dirty="0"/>
              <a:t>E</a:t>
            </a:r>
            <a:r>
              <a:rPr lang="en-US" kern="1200" dirty="0"/>
              <a:t>ncourage</a:t>
            </a:r>
          </a:p>
          <a:p>
            <a:pPr marL="0" lvl="0" indent="0" eaLnBrk="1" fontAlgn="auto" hangingPunct="1">
              <a:spcBef>
                <a:spcPts val="0"/>
              </a:spcBef>
              <a:spcAft>
                <a:spcPts val="0"/>
              </a:spcAft>
              <a:buClrTx/>
              <a:buNone/>
            </a:pPr>
            <a:endParaRPr lang="en-US" sz="1000" kern="1200" dirty="0"/>
          </a:p>
          <a:p>
            <a:pPr marL="0" lvl="0" indent="0" eaLnBrk="1" fontAlgn="auto" hangingPunct="1">
              <a:spcBef>
                <a:spcPts val="0"/>
              </a:spcBef>
              <a:spcAft>
                <a:spcPts val="0"/>
              </a:spcAft>
              <a:buClrTx/>
              <a:buNone/>
            </a:pPr>
            <a:r>
              <a:rPr lang="en-US" b="1" kern="1200" dirty="0"/>
              <a:t>P</a:t>
            </a:r>
            <a:r>
              <a:rPr lang="en-US" kern="1200" dirty="0"/>
              <a:t>raise</a:t>
            </a:r>
          </a:p>
          <a:p>
            <a:pPr marL="0" lvl="0" indent="0" eaLnBrk="1" fontAlgn="auto" hangingPunct="1">
              <a:spcBef>
                <a:spcPts val="0"/>
              </a:spcBef>
              <a:spcAft>
                <a:spcPts val="0"/>
              </a:spcAft>
              <a:buClrTx/>
              <a:buNone/>
            </a:pPr>
            <a:endParaRPr lang="en-US" sz="1000" kern="1200" dirty="0"/>
          </a:p>
          <a:p>
            <a:pPr marL="0" lvl="0" indent="0" eaLnBrk="1" fontAlgn="auto" hangingPunct="1">
              <a:spcBef>
                <a:spcPts val="0"/>
              </a:spcBef>
              <a:spcAft>
                <a:spcPts val="0"/>
              </a:spcAft>
              <a:buClrTx/>
              <a:buNone/>
            </a:pPr>
            <a:r>
              <a:rPr lang="en-US" b="1" kern="1200" dirty="0"/>
              <a:t>E</a:t>
            </a:r>
            <a:r>
              <a:rPr lang="en-US" kern="1200" dirty="0"/>
              <a:t>ngage</a:t>
            </a:r>
          </a:p>
          <a:p>
            <a:pPr marL="0" lvl="0" indent="0" eaLnBrk="1" fontAlgn="auto" hangingPunct="1">
              <a:spcBef>
                <a:spcPts val="0"/>
              </a:spcBef>
              <a:spcAft>
                <a:spcPts val="0"/>
              </a:spcAft>
              <a:buClrTx/>
              <a:buNone/>
            </a:pPr>
            <a:endParaRPr lang="en-US" sz="1000" kern="1200" dirty="0"/>
          </a:p>
          <a:p>
            <a:pPr marL="0" lvl="0" indent="0" eaLnBrk="1" fontAlgn="auto" hangingPunct="1">
              <a:spcBef>
                <a:spcPts val="0"/>
              </a:spcBef>
              <a:spcAft>
                <a:spcPts val="0"/>
              </a:spcAft>
              <a:buClrTx/>
              <a:buNone/>
            </a:pPr>
            <a:r>
              <a:rPr lang="en-US" b="1" kern="1200" dirty="0"/>
              <a:t>S</a:t>
            </a:r>
            <a:r>
              <a:rPr lang="en-US" kern="1200" dirty="0"/>
              <a:t>upport</a:t>
            </a:r>
          </a:p>
          <a:p>
            <a:pPr marL="0" lvl="0" indent="0" eaLnBrk="1" fontAlgn="auto" hangingPunct="1">
              <a:spcBef>
                <a:spcPts val="0"/>
              </a:spcBef>
              <a:spcAft>
                <a:spcPts val="0"/>
              </a:spcAft>
              <a:buClrTx/>
              <a:buNone/>
            </a:pPr>
            <a:endParaRPr lang="en-US" kern="1200" dirty="0"/>
          </a:p>
          <a:p>
            <a:pPr marL="0" lvl="0" indent="0" eaLnBrk="1" fontAlgn="auto" hangingPunct="1">
              <a:spcBef>
                <a:spcPts val="0"/>
              </a:spcBef>
              <a:spcAft>
                <a:spcPts val="0"/>
              </a:spcAft>
              <a:buClrTx/>
              <a:buNone/>
            </a:pPr>
            <a:endParaRPr lang="en-US" sz="1000" kern="1200" dirty="0"/>
          </a:p>
          <a:p>
            <a:pPr marL="0" lvl="0" indent="0" eaLnBrk="1" fontAlgn="auto" hangingPunct="1">
              <a:spcBef>
                <a:spcPts val="0"/>
              </a:spcBef>
              <a:spcAft>
                <a:spcPts val="0"/>
              </a:spcAft>
              <a:buClrTx/>
              <a:buNone/>
            </a:pPr>
            <a:r>
              <a:rPr lang="en-US" kern="1200" dirty="0">
                <a:hlinkClick r:id="rId3" action="ppaction://hlinkfile"/>
              </a:rPr>
              <a:t>Kid President</a:t>
            </a:r>
            <a:endParaRPr lang="en-US" kern="1200" dirty="0">
              <a:hlinkClick r:id="rId4"/>
            </a:endParaRPr>
          </a:p>
          <a:p>
            <a:endParaRPr lang="en-US" dirty="0"/>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43</a:t>
            </a:fld>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5254" y="1581135"/>
            <a:ext cx="5743465" cy="3906400"/>
          </a:xfrm>
          <a:prstGeom prst="rect">
            <a:avLst/>
          </a:prstGeom>
        </p:spPr>
      </p:pic>
    </p:spTree>
    <p:extLst>
      <p:ext uri="{BB962C8B-B14F-4D97-AF65-F5344CB8AC3E}">
        <p14:creationId xmlns:p14="http://schemas.microsoft.com/office/powerpoint/2010/main" val="26184463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131D167-9215-4924-8065-365FC3D7DE7E}" type="slidenum">
              <a:rPr lang="en-US" smtClean="0"/>
              <a:pPr>
                <a:defRPr/>
              </a:pPr>
              <a:t>44</a:t>
            </a:fld>
            <a:endParaRPr lang="en-US" dirty="0"/>
          </a:p>
        </p:txBody>
      </p:sp>
      <p:pic>
        <p:nvPicPr>
          <p:cNvPr id="3" name="Picture 2" descr="Image result for questions comments"/>
          <p:cNvPicPr/>
          <p:nvPr/>
        </p:nvPicPr>
        <p:blipFill>
          <a:blip r:embed="rId3">
            <a:extLst>
              <a:ext uri="{28A0092B-C50C-407E-A947-70E740481C1C}">
                <a14:useLocalDpi xmlns:a14="http://schemas.microsoft.com/office/drawing/2010/main" val="0"/>
              </a:ext>
            </a:extLst>
          </a:blip>
          <a:srcRect/>
          <a:stretch>
            <a:fillRect/>
          </a:stretch>
        </p:blipFill>
        <p:spPr bwMode="auto">
          <a:xfrm>
            <a:off x="2604258" y="382139"/>
            <a:ext cx="7151427" cy="5322626"/>
          </a:xfrm>
          <a:prstGeom prst="rect">
            <a:avLst/>
          </a:prstGeom>
          <a:noFill/>
          <a:ln>
            <a:noFill/>
          </a:ln>
        </p:spPr>
      </p:pic>
    </p:spTree>
    <p:extLst>
      <p:ext uri="{BB962C8B-B14F-4D97-AF65-F5344CB8AC3E}">
        <p14:creationId xmlns:p14="http://schemas.microsoft.com/office/powerpoint/2010/main" val="1555071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131D167-9215-4924-8065-365FC3D7DE7E}" type="slidenum">
              <a:rPr lang="en-US" smtClean="0"/>
              <a:pPr>
                <a:defRPr/>
              </a:pPr>
              <a:t>45</a:t>
            </a:fld>
            <a:endParaRPr lang="en-US" dirty="0"/>
          </a:p>
        </p:txBody>
      </p:sp>
      <p:pic>
        <p:nvPicPr>
          <p:cNvPr id="4" name="Picture 3" descr="Image result for that's all folks"/>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3332140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304799"/>
            <a:ext cx="11950700" cy="1251045"/>
          </a:xfrm>
        </p:spPr>
        <p:txBody>
          <a:bodyPr/>
          <a:lstStyle/>
          <a:p>
            <a:pPr algn="ctr"/>
            <a:r>
              <a:rPr lang="en-US" sz="3800" b="1" dirty="0"/>
              <a:t>What Are Learning and Attention Disorders?</a:t>
            </a:r>
          </a:p>
        </p:txBody>
      </p:sp>
      <p:sp>
        <p:nvSpPr>
          <p:cNvPr id="3" name="Content Placeholder 2"/>
          <p:cNvSpPr>
            <a:spLocks noGrp="1"/>
          </p:cNvSpPr>
          <p:nvPr>
            <p:ph idx="1"/>
          </p:nvPr>
        </p:nvSpPr>
        <p:spPr>
          <a:xfrm>
            <a:off x="274851" y="977900"/>
            <a:ext cx="11485349" cy="4864100"/>
          </a:xfrm>
        </p:spPr>
        <p:txBody>
          <a:bodyPr/>
          <a:lstStyle/>
          <a:p>
            <a:pPr marL="0" indent="0" algn="ctr">
              <a:buNone/>
            </a:pPr>
            <a:endParaRPr lang="en-US" sz="1000" dirty="0">
              <a:latin typeface="Verdana" panose="020B0604030504040204" pitchFamily="34" charset="0"/>
              <a:ea typeface="Verdana" panose="020B0604030504040204" pitchFamily="34" charset="0"/>
              <a:cs typeface="Verdana" panose="020B0604030504040204" pitchFamily="34" charset="0"/>
            </a:endParaRPr>
          </a:p>
          <a:p>
            <a:pPr marL="0" lvl="0" indent="0" algn="ctr" eaLnBrk="1" fontAlgn="auto" hangingPunct="1">
              <a:spcBef>
                <a:spcPts val="0"/>
              </a:spcBef>
              <a:spcAft>
                <a:spcPts val="0"/>
              </a:spcAft>
              <a:buClrTx/>
              <a:buNone/>
            </a:pPr>
            <a:endParaRPr lang="en-US" sz="3600" b="1" kern="5000" dirty="0">
              <a:solidFill>
                <a:srgbClr val="002060"/>
              </a:solidFill>
              <a:latin typeface="Maiandra GD" panose="020E0502030308020204" pitchFamily="34" charset="0"/>
            </a:endParaRPr>
          </a:p>
          <a:p>
            <a:pPr marL="0" lvl="0" indent="0" eaLnBrk="1" fontAlgn="auto" hangingPunct="1">
              <a:spcBef>
                <a:spcPts val="0"/>
              </a:spcBef>
              <a:spcAft>
                <a:spcPts val="0"/>
              </a:spcAft>
              <a:buClrTx/>
              <a:buNone/>
            </a:pPr>
            <a:r>
              <a:rPr lang="en-US" sz="2400" kern="1200" dirty="0">
                <a:solidFill>
                  <a:prstClr val="black"/>
                </a:solidFill>
                <a:latin typeface="Calibri" panose="020F0502020204030204"/>
              </a:rPr>
              <a:t>•These </a:t>
            </a:r>
            <a:r>
              <a:rPr lang="en-US" sz="2400" b="1" kern="1200" dirty="0">
                <a:solidFill>
                  <a:prstClr val="black"/>
                </a:solidFill>
                <a:latin typeface="Calibri" panose="020F0502020204030204"/>
              </a:rPr>
              <a:t>brain-based difficulties </a:t>
            </a:r>
            <a:r>
              <a:rPr lang="en-US" sz="2400" kern="1200" dirty="0">
                <a:solidFill>
                  <a:prstClr val="black"/>
                </a:solidFill>
                <a:latin typeface="Calibri" panose="020F0502020204030204"/>
              </a:rPr>
              <a:t>can affect reading, writing, math, focus, organization and other key skills needed for learning. Common examples are dyslexia and dysgraphia</a:t>
            </a:r>
          </a:p>
          <a:p>
            <a:pPr marL="0" lvl="0" indent="0" eaLnBrk="1" fontAlgn="auto" hangingPunct="1">
              <a:spcBef>
                <a:spcPts val="0"/>
              </a:spcBef>
              <a:spcAft>
                <a:spcPts val="0"/>
              </a:spcAft>
              <a:buClrTx/>
              <a:buNone/>
            </a:pPr>
            <a:r>
              <a:rPr lang="en-US" sz="2400" kern="1200" dirty="0">
                <a:solidFill>
                  <a:prstClr val="black"/>
                </a:solidFill>
                <a:latin typeface="Calibri" panose="020F0502020204030204"/>
              </a:rPr>
              <a:t> </a:t>
            </a:r>
          </a:p>
          <a:p>
            <a:pPr marL="0" lvl="0" indent="0" eaLnBrk="1" fontAlgn="auto" hangingPunct="1">
              <a:spcBef>
                <a:spcPts val="0"/>
              </a:spcBef>
              <a:spcAft>
                <a:spcPts val="0"/>
              </a:spcAft>
              <a:buClrTx/>
              <a:buNone/>
            </a:pPr>
            <a:r>
              <a:rPr lang="en-US" sz="2400" kern="1200" dirty="0">
                <a:solidFill>
                  <a:prstClr val="black"/>
                </a:solidFill>
                <a:latin typeface="Calibri" panose="020F0502020204030204"/>
              </a:rPr>
              <a:t>•Learning and attention issues are not the result of poor eyesight or hearing. They’re also </a:t>
            </a:r>
            <a:r>
              <a:rPr lang="en-US" sz="2400" b="1" kern="1200" dirty="0">
                <a:solidFill>
                  <a:prstClr val="black"/>
                </a:solidFill>
                <a:latin typeface="Calibri" panose="020F0502020204030204"/>
              </a:rPr>
              <a:t>not a sign of low intelligence</a:t>
            </a:r>
            <a:r>
              <a:rPr lang="en-US" sz="2400" kern="1200" dirty="0">
                <a:solidFill>
                  <a:prstClr val="black"/>
                </a:solidFill>
                <a:latin typeface="Calibri" panose="020F0502020204030204"/>
              </a:rPr>
              <a:t>.</a:t>
            </a:r>
          </a:p>
          <a:p>
            <a:pPr marL="0" lvl="0" indent="0" eaLnBrk="1" fontAlgn="auto" hangingPunct="1">
              <a:spcBef>
                <a:spcPts val="0"/>
              </a:spcBef>
              <a:spcAft>
                <a:spcPts val="0"/>
              </a:spcAft>
              <a:buClrTx/>
              <a:buNone/>
            </a:pPr>
            <a:endParaRPr lang="en-US" sz="2400" kern="1200" dirty="0">
              <a:solidFill>
                <a:prstClr val="black"/>
              </a:solidFill>
              <a:latin typeface="Calibri" panose="020F0502020204030204"/>
            </a:endParaRPr>
          </a:p>
          <a:p>
            <a:pPr marL="0" lvl="0" indent="0" eaLnBrk="1" fontAlgn="auto" hangingPunct="1">
              <a:spcBef>
                <a:spcPts val="0"/>
              </a:spcBef>
              <a:spcAft>
                <a:spcPts val="0"/>
              </a:spcAft>
              <a:buClrTx/>
              <a:buNone/>
            </a:pPr>
            <a:r>
              <a:rPr lang="en-US" sz="2400" kern="1200" dirty="0">
                <a:solidFill>
                  <a:prstClr val="black"/>
                </a:solidFill>
                <a:latin typeface="Calibri" panose="020F0502020204030204"/>
              </a:rPr>
              <a:t>•Learning and attention issues </a:t>
            </a:r>
            <a:r>
              <a:rPr lang="en-US" sz="2400" b="1" kern="1200" dirty="0">
                <a:solidFill>
                  <a:prstClr val="black"/>
                </a:solidFill>
                <a:latin typeface="Calibri" panose="020F0502020204030204"/>
              </a:rPr>
              <a:t>can lead to social, emotional and behavioral challenges</a:t>
            </a:r>
            <a:r>
              <a:rPr lang="en-US" sz="2400" kern="1200" dirty="0">
                <a:solidFill>
                  <a:prstClr val="black"/>
                </a:solidFill>
                <a:latin typeface="Calibri" panose="020F0502020204030204"/>
              </a:rPr>
              <a:t>. Kids </a:t>
            </a:r>
            <a:r>
              <a:rPr lang="en-US" sz="2400" b="1" kern="1200" dirty="0">
                <a:solidFill>
                  <a:prstClr val="black"/>
                </a:solidFill>
                <a:latin typeface="Calibri" panose="020F0502020204030204"/>
              </a:rPr>
              <a:t>don’t outgrow </a:t>
            </a:r>
            <a:r>
              <a:rPr lang="en-US" sz="2400" kern="1200" dirty="0">
                <a:solidFill>
                  <a:prstClr val="black"/>
                </a:solidFill>
                <a:latin typeface="Calibri" panose="020F0502020204030204"/>
              </a:rPr>
              <a:t>learning and attention issues. But with the right support from parents and teachers, they can succeed in school and in life.</a:t>
            </a:r>
          </a:p>
          <a:p>
            <a:pPr marL="0" indent="0" algn="ctr">
              <a:buNone/>
            </a:pPr>
            <a:endParaRPr lang="en-US" sz="10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5</a:t>
            </a:fld>
            <a:endParaRPr lang="en-US" dirty="0"/>
          </a:p>
        </p:txBody>
      </p:sp>
      <p:sp>
        <p:nvSpPr>
          <p:cNvPr id="6" name="TextBox 5"/>
          <p:cNvSpPr txBox="1"/>
          <p:nvPr/>
        </p:nvSpPr>
        <p:spPr>
          <a:xfrm>
            <a:off x="4467828" y="5296460"/>
            <a:ext cx="3016276" cy="369332"/>
          </a:xfrm>
          <a:prstGeom prst="rect">
            <a:avLst/>
          </a:prstGeom>
          <a:noFill/>
        </p:spPr>
        <p:txBody>
          <a:bodyPr wrap="square" rtlCol="0">
            <a:spAutoFit/>
          </a:bodyPr>
          <a:lstStyle/>
          <a:p>
            <a:r>
              <a:rPr lang="en-US" dirty="0">
                <a:hlinkClick r:id="rId3" action="ppaction://hlinkfile"/>
              </a:rPr>
              <a:t>WHAT’S IT FEEL LIKE?</a:t>
            </a:r>
            <a:endParaRPr lang="en-US" dirty="0"/>
          </a:p>
        </p:txBody>
      </p:sp>
    </p:spTree>
    <p:extLst>
      <p:ext uri="{BB962C8B-B14F-4D97-AF65-F5344CB8AC3E}">
        <p14:creationId xmlns:p14="http://schemas.microsoft.com/office/powerpoint/2010/main" val="792389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72" y="113732"/>
            <a:ext cx="11580884" cy="718782"/>
          </a:xfrm>
        </p:spPr>
        <p:txBody>
          <a:bodyPr/>
          <a:lstStyle/>
          <a:p>
            <a:pPr algn="ctr"/>
            <a:r>
              <a:rPr lang="en-US" b="1" dirty="0"/>
              <a:t>The Numbers</a:t>
            </a:r>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6</a:t>
            </a:fld>
            <a:endParaRPr lang="en-US" dirty="0"/>
          </a:p>
        </p:txBody>
      </p:sp>
      <p:pic>
        <p:nvPicPr>
          <p:cNvPr id="5" name="Content Placeholder 4" descr="https://www.ncld.org/wp-content/uploads/2017/03/1in5.png"/>
          <p:cNvPicPr>
            <a:picLocks noGrp="1"/>
          </p:cNvPicPr>
          <p:nvPr>
            <p:ph idx="1"/>
          </p:nvPr>
        </p:nvPicPr>
        <p:blipFill rotWithShape="1">
          <a:blip r:embed="rId3">
            <a:extLst>
              <a:ext uri="{28A0092B-C50C-407E-A947-70E740481C1C}">
                <a14:useLocalDpi xmlns:a14="http://schemas.microsoft.com/office/drawing/2010/main" val="0"/>
              </a:ext>
            </a:extLst>
          </a:blip>
          <a:srcRect b="66210"/>
          <a:stretch/>
        </p:blipFill>
        <p:spPr bwMode="auto">
          <a:xfrm>
            <a:off x="486136" y="1030147"/>
            <a:ext cx="4710896" cy="3912243"/>
          </a:xfrm>
          <a:prstGeom prst="rect">
            <a:avLst/>
          </a:prstGeom>
          <a:noFill/>
          <a:ln>
            <a:noFill/>
          </a:ln>
        </p:spPr>
      </p:pic>
      <p:pic>
        <p:nvPicPr>
          <p:cNvPr id="6" name="Content Placeholder 4" descr="https://www.ncld.org/wp-content/uploads/2017/03/1in5.png"/>
          <p:cNvPicPr>
            <a:picLocks/>
          </p:cNvPicPr>
          <p:nvPr/>
        </p:nvPicPr>
        <p:blipFill rotWithShape="1">
          <a:blip r:embed="rId3">
            <a:extLst>
              <a:ext uri="{28A0092B-C50C-407E-A947-70E740481C1C}">
                <a14:useLocalDpi xmlns:a14="http://schemas.microsoft.com/office/drawing/2010/main" val="0"/>
              </a:ext>
            </a:extLst>
          </a:blip>
          <a:srcRect t="33510" b="50874"/>
          <a:stretch/>
        </p:blipFill>
        <p:spPr bwMode="auto">
          <a:xfrm>
            <a:off x="6113362" y="1030148"/>
            <a:ext cx="4710896" cy="75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4" descr="https://www.ncld.org/wp-content/uploads/2017/03/1in5.png"/>
          <p:cNvPicPr>
            <a:picLocks/>
          </p:cNvPicPr>
          <p:nvPr/>
        </p:nvPicPr>
        <p:blipFill rotWithShape="1">
          <a:blip r:embed="rId3">
            <a:extLst>
              <a:ext uri="{28A0092B-C50C-407E-A947-70E740481C1C}">
                <a14:useLocalDpi xmlns:a14="http://schemas.microsoft.com/office/drawing/2010/main" val="0"/>
              </a:ext>
            </a:extLst>
          </a:blip>
          <a:srcRect l="-246" t="48847" r="246" b="14395"/>
          <a:stretch/>
        </p:blipFill>
        <p:spPr bwMode="auto">
          <a:xfrm>
            <a:off x="6196314" y="2013996"/>
            <a:ext cx="4710896" cy="177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4" descr="https://www.ncld.org/wp-content/uploads/2017/03/1in5.png"/>
          <p:cNvPicPr>
            <a:picLocks/>
          </p:cNvPicPr>
          <p:nvPr/>
        </p:nvPicPr>
        <p:blipFill rotWithShape="1">
          <a:blip r:embed="rId3">
            <a:extLst>
              <a:ext uri="{28A0092B-C50C-407E-A947-70E740481C1C}">
                <a14:useLocalDpi xmlns:a14="http://schemas.microsoft.com/office/drawing/2010/main" val="0"/>
              </a:ext>
            </a:extLst>
          </a:blip>
          <a:srcRect t="84844"/>
          <a:stretch/>
        </p:blipFill>
        <p:spPr bwMode="auto">
          <a:xfrm>
            <a:off x="6198244" y="4132161"/>
            <a:ext cx="4710896" cy="730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5312780"/>
            <a:ext cx="12192000" cy="369332"/>
          </a:xfrm>
          <a:prstGeom prst="rect">
            <a:avLst/>
          </a:prstGeom>
          <a:noFill/>
        </p:spPr>
        <p:txBody>
          <a:bodyPr wrap="square" rtlCol="0">
            <a:spAutoFit/>
          </a:bodyPr>
          <a:lstStyle/>
          <a:p>
            <a:pPr algn="ctr"/>
            <a:r>
              <a:rPr lang="en-US" b="1" dirty="0">
                <a:solidFill>
                  <a:schemeClr val="tx2">
                    <a:lumMod val="75000"/>
                  </a:schemeClr>
                </a:solidFill>
              </a:rPr>
              <a:t>About 56.6 million students attend elementary and secondary schools in the United States</a:t>
            </a:r>
          </a:p>
        </p:txBody>
      </p:sp>
    </p:spTree>
    <p:extLst>
      <p:ext uri="{BB962C8B-B14F-4D97-AF65-F5344CB8AC3E}">
        <p14:creationId xmlns:p14="http://schemas.microsoft.com/office/powerpoint/2010/main" val="55973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498" y="101600"/>
            <a:ext cx="11471701" cy="1282700"/>
          </a:xfrm>
        </p:spPr>
        <p:txBody>
          <a:bodyPr/>
          <a:lstStyle/>
          <a:p>
            <a:pPr algn="ctr"/>
            <a:r>
              <a:rPr lang="en-US" b="1" dirty="0"/>
              <a:t>Are These Learning Disorder </a:t>
            </a:r>
            <a:br>
              <a:rPr lang="en-US" b="1" dirty="0"/>
            </a:br>
            <a:r>
              <a:rPr lang="en-US" b="1" dirty="0"/>
              <a:t>and Attention Issues?</a:t>
            </a:r>
          </a:p>
        </p:txBody>
      </p:sp>
      <p:sp>
        <p:nvSpPr>
          <p:cNvPr id="3" name="Content Placeholder 2"/>
          <p:cNvSpPr>
            <a:spLocks noGrp="1"/>
          </p:cNvSpPr>
          <p:nvPr>
            <p:ph idx="1"/>
          </p:nvPr>
        </p:nvSpPr>
        <p:spPr>
          <a:xfrm>
            <a:off x="260171" y="1504708"/>
            <a:ext cx="11498997" cy="3916907"/>
          </a:xfrm>
        </p:spPr>
        <p:txBody>
          <a:bodyPr/>
          <a:lstStyle/>
          <a:p>
            <a:pPr marL="346075">
              <a:buFont typeface="Arial" panose="020B0604020202020204" pitchFamily="34" charset="0"/>
              <a:buChar char="•"/>
            </a:pPr>
            <a:endParaRPr lang="en-US" sz="1000" dirty="0">
              <a:cs typeface="Circular Std Book" panose="020B0604020101020102" pitchFamily="34" charset="0"/>
            </a:endParaRPr>
          </a:p>
          <a:p>
            <a:pPr marL="346075">
              <a:buFont typeface="Arial" panose="020B0604020202020204" pitchFamily="34" charset="0"/>
              <a:buChar char="•"/>
            </a:pPr>
            <a:r>
              <a:rPr lang="en-US" dirty="0">
                <a:cs typeface="Circular Std Book" panose="020B0604020101020102" pitchFamily="34" charset="0"/>
              </a:rPr>
              <a:t>Intellectual disabilities</a:t>
            </a:r>
          </a:p>
          <a:p>
            <a:pPr marL="346075">
              <a:buFont typeface="Arial" panose="020B0604020202020204" pitchFamily="34" charset="0"/>
              <a:buChar char="•"/>
            </a:pPr>
            <a:r>
              <a:rPr lang="en-US" dirty="0">
                <a:cs typeface="Circular Std Book" panose="020B0604020101020102" pitchFamily="34" charset="0"/>
              </a:rPr>
              <a:t>Developmental disorders, such as Down Syndrome</a:t>
            </a:r>
          </a:p>
          <a:p>
            <a:pPr marL="346075">
              <a:buFont typeface="Arial" panose="020B0604020202020204" pitchFamily="34" charset="0"/>
              <a:buChar char="•"/>
            </a:pPr>
            <a:r>
              <a:rPr lang="en-US" dirty="0">
                <a:cs typeface="Circular Std Book" panose="020B0604020101020102" pitchFamily="34" charset="0"/>
              </a:rPr>
              <a:t>Autism Spectrum Disorders (ASD)</a:t>
            </a:r>
          </a:p>
          <a:p>
            <a:pPr marL="346075">
              <a:buFont typeface="Arial" panose="020B0604020202020204" pitchFamily="34" charset="0"/>
              <a:buChar char="•"/>
            </a:pPr>
            <a:r>
              <a:rPr lang="en-US" dirty="0">
                <a:cs typeface="Circular Std Book" panose="020B0604020101020102" pitchFamily="34" charset="0"/>
              </a:rPr>
              <a:t>Sensory impairments like blindness</a:t>
            </a:r>
          </a:p>
          <a:p>
            <a:pPr marL="346075">
              <a:buFont typeface="Arial" panose="020B0604020202020204" pitchFamily="34" charset="0"/>
              <a:buChar char="•"/>
            </a:pPr>
            <a:r>
              <a:rPr lang="en-US" dirty="0">
                <a:cs typeface="Circular Std Book" panose="020B0604020101020102" pitchFamily="34" charset="0"/>
              </a:rPr>
              <a:t>Physical and motor impairment, congenital or acquired</a:t>
            </a:r>
          </a:p>
          <a:p>
            <a:pPr marL="346075">
              <a:buFont typeface="Arial" panose="020B0604020202020204" pitchFamily="34" charset="0"/>
              <a:buChar char="•"/>
            </a:pPr>
            <a:r>
              <a:rPr lang="en-US" dirty="0">
                <a:cs typeface="Circular Std Book" panose="020B0604020101020102" pitchFamily="34" charset="0"/>
              </a:rPr>
              <a:t>Social/emotional disorders</a:t>
            </a:r>
          </a:p>
          <a:p>
            <a:pPr marL="346075">
              <a:buFont typeface="Arial" panose="020B0604020202020204" pitchFamily="34" charset="0"/>
              <a:buChar char="•"/>
            </a:pPr>
            <a:r>
              <a:rPr lang="en-US" dirty="0">
                <a:cs typeface="Circular Std Book" panose="020B0604020101020102" pitchFamily="34" charset="0"/>
              </a:rPr>
              <a:t>Emotional disturbance or effects of trauma</a:t>
            </a:r>
          </a:p>
          <a:p>
            <a:pPr marL="0" indent="0">
              <a:buNone/>
            </a:pPr>
            <a:endParaRPr lang="en-US" sz="1000" dirty="0"/>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7</a:t>
            </a:fld>
            <a:endParaRPr lang="en-US" dirty="0"/>
          </a:p>
        </p:txBody>
      </p:sp>
      <p:sp>
        <p:nvSpPr>
          <p:cNvPr id="5" name="TextBox 4"/>
          <p:cNvSpPr txBox="1"/>
          <p:nvPr/>
        </p:nvSpPr>
        <p:spPr>
          <a:xfrm>
            <a:off x="3468546" y="1768176"/>
            <a:ext cx="4564284" cy="3170099"/>
          </a:xfrm>
          <a:prstGeom prst="rect">
            <a:avLst/>
          </a:prstGeom>
          <a:noFill/>
        </p:spPr>
        <p:txBody>
          <a:bodyPr wrap="square" rtlCol="0">
            <a:spAutoFit/>
          </a:bodyPr>
          <a:lstStyle/>
          <a:p>
            <a:r>
              <a:rPr lang="en-US" sz="20000" dirty="0">
                <a:solidFill>
                  <a:schemeClr val="tx2">
                    <a:lumMod val="75000"/>
                  </a:schemeClr>
                </a:solidFill>
              </a:rPr>
              <a:t>NO</a:t>
            </a:r>
          </a:p>
        </p:txBody>
      </p:sp>
    </p:spTree>
    <p:extLst>
      <p:ext uri="{BB962C8B-B14F-4D97-AF65-F5344CB8AC3E}">
        <p14:creationId xmlns:p14="http://schemas.microsoft.com/office/powerpoint/2010/main" val="25114428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44" y="274638"/>
            <a:ext cx="10940955" cy="776240"/>
          </a:xfrm>
        </p:spPr>
        <p:txBody>
          <a:bodyPr/>
          <a:lstStyle/>
          <a:p>
            <a:pPr algn="ctr"/>
            <a:r>
              <a:rPr lang="en-US" b="1" dirty="0"/>
              <a:t>The Disorders</a:t>
            </a:r>
          </a:p>
        </p:txBody>
      </p:sp>
      <p:sp>
        <p:nvSpPr>
          <p:cNvPr id="3" name="Text Placeholder 2"/>
          <p:cNvSpPr>
            <a:spLocks noGrp="1"/>
          </p:cNvSpPr>
          <p:nvPr>
            <p:ph type="body" idx="1"/>
          </p:nvPr>
        </p:nvSpPr>
        <p:spPr>
          <a:xfrm>
            <a:off x="114300" y="1230313"/>
            <a:ext cx="5386917" cy="639762"/>
          </a:xfrm>
        </p:spPr>
        <p:txBody>
          <a:bodyPr/>
          <a:lstStyle/>
          <a:p>
            <a:endParaRPr lang="en-US" dirty="0"/>
          </a:p>
          <a:p>
            <a:pPr algn="ctr"/>
            <a:r>
              <a:rPr lang="en-US" sz="2800" dirty="0"/>
              <a:t>Learning Disorders</a:t>
            </a:r>
          </a:p>
        </p:txBody>
      </p:sp>
      <p:sp>
        <p:nvSpPr>
          <p:cNvPr id="4" name="Content Placeholder 3"/>
          <p:cNvSpPr>
            <a:spLocks noGrp="1"/>
          </p:cNvSpPr>
          <p:nvPr>
            <p:ph sz="half" idx="2"/>
          </p:nvPr>
        </p:nvSpPr>
        <p:spPr>
          <a:xfrm>
            <a:off x="1091557" y="2290019"/>
            <a:ext cx="3584615" cy="2525049"/>
          </a:xfrm>
        </p:spPr>
        <p:txBody>
          <a:bodyPr/>
          <a:lstStyle/>
          <a:p>
            <a:r>
              <a:rPr lang="en-US" sz="2800" dirty="0">
                <a:ea typeface="Verdana" panose="020B0604030504040204" pitchFamily="34" charset="0"/>
                <a:cs typeface="Verdana" panose="020B0604030504040204" pitchFamily="34" charset="0"/>
              </a:rPr>
              <a:t>Dyslexia</a:t>
            </a:r>
          </a:p>
          <a:p>
            <a:pPr marL="0" indent="0">
              <a:buNone/>
            </a:pPr>
            <a:endParaRPr lang="en-US" sz="1500" dirty="0">
              <a:ea typeface="Verdana" panose="020B0604030504040204" pitchFamily="34" charset="0"/>
              <a:cs typeface="Verdana" panose="020B0604030504040204" pitchFamily="34" charset="0"/>
            </a:endParaRPr>
          </a:p>
          <a:p>
            <a:r>
              <a:rPr lang="en-US" sz="2800" dirty="0">
                <a:ea typeface="Verdana" panose="020B0604030504040204" pitchFamily="34" charset="0"/>
                <a:cs typeface="Verdana" panose="020B0604030504040204" pitchFamily="34" charset="0"/>
              </a:rPr>
              <a:t>Dyscalculia</a:t>
            </a:r>
          </a:p>
          <a:p>
            <a:endParaRPr lang="en-US" sz="1500" dirty="0">
              <a:ea typeface="Verdana" panose="020B0604030504040204" pitchFamily="34" charset="0"/>
              <a:cs typeface="Verdana" panose="020B0604030504040204" pitchFamily="34" charset="0"/>
            </a:endParaRPr>
          </a:p>
          <a:p>
            <a:r>
              <a:rPr lang="en-US" sz="2800" dirty="0">
                <a:ea typeface="Verdana" panose="020B0604030504040204" pitchFamily="34" charset="0"/>
                <a:cs typeface="Verdana" panose="020B0604030504040204" pitchFamily="34" charset="0"/>
              </a:rPr>
              <a:t>Dysgraphia</a:t>
            </a:r>
          </a:p>
          <a:p>
            <a:endParaRPr lang="en-US" sz="1500" dirty="0">
              <a:ea typeface="Verdana" panose="020B0604030504040204" pitchFamily="34" charset="0"/>
              <a:cs typeface="Verdana" panose="020B0604030504040204" pitchFamily="34" charset="0"/>
            </a:endParaRPr>
          </a:p>
          <a:p>
            <a:pPr marL="0" indent="0">
              <a:buNone/>
            </a:pPr>
            <a:endParaRPr lang="en-US" dirty="0"/>
          </a:p>
        </p:txBody>
      </p:sp>
      <p:sp>
        <p:nvSpPr>
          <p:cNvPr id="5" name="Text Placeholder 4"/>
          <p:cNvSpPr>
            <a:spLocks noGrp="1"/>
          </p:cNvSpPr>
          <p:nvPr>
            <p:ph type="body" sz="quarter" idx="3"/>
          </p:nvPr>
        </p:nvSpPr>
        <p:spPr>
          <a:xfrm>
            <a:off x="5863169" y="1320800"/>
            <a:ext cx="5389033" cy="790575"/>
          </a:xfrm>
        </p:spPr>
        <p:txBody>
          <a:bodyPr/>
          <a:lstStyle/>
          <a:p>
            <a:pPr algn="ctr"/>
            <a:r>
              <a:rPr lang="en-US" sz="2800" dirty="0"/>
              <a:t>Disabilities that affect learning and behavior</a:t>
            </a:r>
          </a:p>
        </p:txBody>
      </p:sp>
      <p:sp>
        <p:nvSpPr>
          <p:cNvPr id="6" name="Content Placeholder 5"/>
          <p:cNvSpPr>
            <a:spLocks noGrp="1"/>
          </p:cNvSpPr>
          <p:nvPr>
            <p:ph sz="quarter" idx="4"/>
          </p:nvPr>
        </p:nvSpPr>
        <p:spPr>
          <a:xfrm>
            <a:off x="5676900" y="2082801"/>
            <a:ext cx="6388101" cy="3102658"/>
          </a:xfrm>
        </p:spPr>
        <p:txBody>
          <a:bodyPr/>
          <a:lstStyle/>
          <a:p>
            <a:r>
              <a:rPr lang="en-US" sz="2800" dirty="0">
                <a:solidFill>
                  <a:srgbClr val="FF0000"/>
                </a:solidFill>
                <a:latin typeface="Verdana" panose="020B0604030504040204" pitchFamily="34" charset="0"/>
                <a:ea typeface="Verdana" panose="020B0604030504040204" pitchFamily="34" charset="0"/>
                <a:cs typeface="Verdana" panose="020B0604030504040204" pitchFamily="34" charset="0"/>
              </a:rPr>
              <a:t>ADHD</a:t>
            </a:r>
          </a:p>
          <a:p>
            <a:endParaRPr lang="en-US" sz="1500" dirty="0">
              <a:latin typeface="Verdana" panose="020B0604030504040204" pitchFamily="34" charset="0"/>
              <a:ea typeface="Verdana" panose="020B0604030504040204" pitchFamily="34" charset="0"/>
              <a:cs typeface="Verdana" panose="020B0604030504040204" pitchFamily="34" charset="0"/>
            </a:endParaRPr>
          </a:p>
          <a:p>
            <a:r>
              <a:rPr lang="en-US" sz="2800" dirty="0">
                <a:latin typeface="Verdana" panose="020B0604030504040204" pitchFamily="34" charset="0"/>
                <a:ea typeface="Verdana" panose="020B0604030504040204" pitchFamily="34" charset="0"/>
                <a:cs typeface="Verdana" panose="020B0604030504040204" pitchFamily="34" charset="0"/>
              </a:rPr>
              <a:t>Executive Function</a:t>
            </a:r>
          </a:p>
          <a:p>
            <a:endParaRPr lang="en-US" sz="1500" dirty="0">
              <a:latin typeface="Verdana" panose="020B0604030504040204" pitchFamily="34" charset="0"/>
              <a:ea typeface="Verdana" panose="020B0604030504040204" pitchFamily="34" charset="0"/>
              <a:cs typeface="Verdana" panose="020B0604030504040204" pitchFamily="34" charset="0"/>
            </a:endParaRPr>
          </a:p>
          <a:p>
            <a:r>
              <a:rPr lang="en-US" sz="2800" dirty="0">
                <a:latin typeface="Verdana" panose="020B0604030504040204" pitchFamily="34" charset="0"/>
                <a:ea typeface="Verdana" panose="020B0604030504040204" pitchFamily="34" charset="0"/>
                <a:cs typeface="Verdana" panose="020B0604030504040204" pitchFamily="34" charset="0"/>
              </a:rPr>
              <a:t>Dyspraxia</a:t>
            </a:r>
          </a:p>
          <a:p>
            <a:pPr marL="0" indent="0">
              <a:buNone/>
            </a:pPr>
            <a:endParaRPr lang="en-US" sz="1500" dirty="0">
              <a:latin typeface="Verdana" panose="020B0604030504040204" pitchFamily="34" charset="0"/>
              <a:ea typeface="Verdana" panose="020B0604030504040204" pitchFamily="34" charset="0"/>
              <a:cs typeface="Verdana" panose="020B0604030504040204" pitchFamily="34" charset="0"/>
            </a:endParaRPr>
          </a:p>
          <a:p>
            <a:r>
              <a:rPr lang="en-US" sz="2800" dirty="0">
                <a:latin typeface="Verdana" panose="020B0604030504040204" pitchFamily="34" charset="0"/>
                <a:ea typeface="Verdana" panose="020B0604030504040204" pitchFamily="34" charset="0"/>
                <a:cs typeface="Verdana" panose="020B0604030504040204" pitchFamily="34" charset="0"/>
              </a:rPr>
              <a:t>Non-verbal Learning Disabilities</a:t>
            </a:r>
          </a:p>
          <a:p>
            <a:pPr marL="0" indent="0">
              <a:buNone/>
            </a:pPr>
            <a:endParaRPr lang="en-US" dirty="0"/>
          </a:p>
        </p:txBody>
      </p:sp>
      <p:sp>
        <p:nvSpPr>
          <p:cNvPr id="7" name="Slide Number Placeholder 6"/>
          <p:cNvSpPr>
            <a:spLocks noGrp="1"/>
          </p:cNvSpPr>
          <p:nvPr>
            <p:ph type="sldNum" sz="quarter" idx="11"/>
          </p:nvPr>
        </p:nvSpPr>
        <p:spPr/>
        <p:txBody>
          <a:bodyPr/>
          <a:lstStyle/>
          <a:p>
            <a:pPr>
              <a:defRPr/>
            </a:pPr>
            <a:fld id="{7F75F5A9-D263-4774-98E7-6ACEABA447AF}" type="slidenum">
              <a:rPr lang="en-US" smtClean="0"/>
              <a:pPr>
                <a:defRPr/>
              </a:pPr>
              <a:t>8</a:t>
            </a:fld>
            <a:endParaRPr lang="en-US" dirty="0"/>
          </a:p>
        </p:txBody>
      </p:sp>
    </p:spTree>
    <p:extLst>
      <p:ext uri="{BB962C8B-B14F-4D97-AF65-F5344CB8AC3E}">
        <p14:creationId xmlns:p14="http://schemas.microsoft.com/office/powerpoint/2010/main" val="782057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3" y="304800"/>
            <a:ext cx="11498997" cy="814316"/>
          </a:xfrm>
        </p:spPr>
        <p:txBody>
          <a:bodyPr/>
          <a:lstStyle/>
          <a:p>
            <a:pPr algn="ctr"/>
            <a:r>
              <a:rPr lang="en-US" b="1" dirty="0"/>
              <a:t>Risk Factors</a:t>
            </a:r>
          </a:p>
        </p:txBody>
      </p:sp>
      <p:sp>
        <p:nvSpPr>
          <p:cNvPr id="3" name="Content Placeholder 2"/>
          <p:cNvSpPr>
            <a:spLocks noGrp="1"/>
          </p:cNvSpPr>
          <p:nvPr>
            <p:ph idx="1"/>
          </p:nvPr>
        </p:nvSpPr>
        <p:spPr>
          <a:xfrm>
            <a:off x="2381621" y="1638767"/>
            <a:ext cx="6750805" cy="3326772"/>
          </a:xfrm>
        </p:spPr>
        <p:txBody>
          <a:bodyPr/>
          <a:lstStyle/>
          <a:p>
            <a:endParaRPr lang="en-US" dirty="0"/>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62402862"/>
              </p:ext>
            </p:extLst>
          </p:nvPr>
        </p:nvGraphicFramePr>
        <p:xfrm>
          <a:off x="544011" y="1453539"/>
          <a:ext cx="10567686" cy="3650895"/>
        </p:xfrm>
        <a:graphic>
          <a:graphicData uri="http://schemas.openxmlformats.org/drawingml/2006/table">
            <a:tbl>
              <a:tblPr/>
              <a:tblGrid>
                <a:gridCol w="3170306">
                  <a:extLst>
                    <a:ext uri="{9D8B030D-6E8A-4147-A177-3AD203B41FA5}">
                      <a16:colId xmlns:a16="http://schemas.microsoft.com/office/drawing/2014/main" val="4031716199"/>
                    </a:ext>
                  </a:extLst>
                </a:gridCol>
                <a:gridCol w="7397380">
                  <a:extLst>
                    <a:ext uri="{9D8B030D-6E8A-4147-A177-3AD203B41FA5}">
                      <a16:colId xmlns:a16="http://schemas.microsoft.com/office/drawing/2014/main" val="1293424726"/>
                    </a:ext>
                  </a:extLst>
                </a:gridCol>
              </a:tblGrid>
              <a:tr h="1166558">
                <a:tc>
                  <a:txBody>
                    <a:bodyPr/>
                    <a:lstStyle/>
                    <a:p>
                      <a:pPr algn="ctr" fontAlgn="ctr"/>
                      <a:r>
                        <a:rPr lang="en-US">
                          <a:solidFill>
                            <a:srgbClr val="FFFFFF"/>
                          </a:solidFill>
                          <a:effectLst/>
                          <a:latin typeface="Roboto"/>
                        </a:rPr>
                        <a:t>GENETICS</a:t>
                      </a:r>
                      <a:br>
                        <a:rPr lang="en-US">
                          <a:solidFill>
                            <a:srgbClr val="FFFFFF"/>
                          </a:solidFill>
                          <a:effectLst/>
                          <a:latin typeface="Roboto"/>
                        </a:rPr>
                      </a:br>
                      <a:endParaRPr lang="en-US">
                        <a:solidFill>
                          <a:srgbClr val="FFFFFF"/>
                        </a:solidFill>
                        <a:effectLst/>
                        <a:latin typeface="Roboto"/>
                      </a:endParaRPr>
                    </a:p>
                  </a:txBody>
                  <a:tcPr marL="95250" marR="95250" marT="95250" marB="95250" anchor="ctr">
                    <a:lnL w="19050" cap="flat" cmpd="sng" algn="ctr">
                      <a:solidFill>
                        <a:srgbClr val="913810"/>
                      </a:solidFill>
                      <a:prstDash val="solid"/>
                      <a:round/>
                      <a:headEnd type="none" w="med" len="med"/>
                      <a:tailEnd type="none" w="med" len="med"/>
                    </a:lnL>
                    <a:lnR w="19050" cap="flat" cmpd="sng" algn="ctr">
                      <a:solidFill>
                        <a:srgbClr val="913810"/>
                      </a:solidFill>
                      <a:prstDash val="solid"/>
                      <a:round/>
                      <a:headEnd type="none" w="med" len="med"/>
                      <a:tailEnd type="none" w="med" len="med"/>
                    </a:lnR>
                    <a:lnT w="19050" cap="flat" cmpd="sng" algn="ctr">
                      <a:solidFill>
                        <a:srgbClr val="913810"/>
                      </a:solidFill>
                      <a:prstDash val="solid"/>
                      <a:round/>
                      <a:headEnd type="none" w="med" len="med"/>
                      <a:tailEnd type="none" w="med" len="med"/>
                    </a:lnT>
                    <a:lnB w="19050" cap="flat" cmpd="sng" algn="ctr">
                      <a:solidFill>
                        <a:srgbClr val="913810"/>
                      </a:solidFill>
                      <a:prstDash val="solid"/>
                      <a:round/>
                      <a:headEnd type="none" w="med" len="med"/>
                      <a:tailEnd type="none" w="med" len="med"/>
                    </a:lnB>
                    <a:solidFill>
                      <a:srgbClr val="913810"/>
                    </a:solidFill>
                  </a:tcPr>
                </a:tc>
                <a:tc>
                  <a:txBody>
                    <a:bodyPr/>
                    <a:lstStyle/>
                    <a:p>
                      <a:pPr algn="l"/>
                      <a:r>
                        <a:rPr lang="en-US">
                          <a:effectLst/>
                        </a:rPr>
                        <a:t>Learning and attention issues tend to run in families. Genes that can affect brain structure and chemistry get passed down from parent to child.</a:t>
                      </a:r>
                    </a:p>
                  </a:txBody>
                  <a:tcPr marL="0" marR="0" marT="0" marB="0" anchor="ctr">
                    <a:lnL w="19050" cap="flat" cmpd="sng" algn="ctr">
                      <a:solidFill>
                        <a:srgbClr val="913810"/>
                      </a:solidFill>
                      <a:prstDash val="solid"/>
                      <a:round/>
                      <a:headEnd type="none" w="med" len="med"/>
                      <a:tailEnd type="none" w="med" len="med"/>
                    </a:lnL>
                    <a:lnR w="19050" cap="flat" cmpd="sng" algn="ctr">
                      <a:solidFill>
                        <a:srgbClr val="913810"/>
                      </a:solidFill>
                      <a:prstDash val="solid"/>
                      <a:round/>
                      <a:headEnd type="none" w="med" len="med"/>
                      <a:tailEnd type="none" w="med" len="med"/>
                    </a:lnR>
                    <a:lnT w="19050" cap="flat" cmpd="sng" algn="ctr">
                      <a:solidFill>
                        <a:srgbClr val="913810"/>
                      </a:solidFill>
                      <a:prstDash val="solid"/>
                      <a:round/>
                      <a:headEnd type="none" w="med" len="med"/>
                      <a:tailEnd type="none" w="med" len="med"/>
                    </a:lnT>
                    <a:lnB w="19050" cap="flat" cmpd="sng" algn="ctr">
                      <a:solidFill>
                        <a:srgbClr val="913810"/>
                      </a:solidFill>
                      <a:prstDash val="solid"/>
                      <a:round/>
                      <a:headEnd type="none" w="med" len="med"/>
                      <a:tailEnd type="none" w="med" len="med"/>
                    </a:lnB>
                  </a:tcPr>
                </a:tc>
                <a:extLst>
                  <a:ext uri="{0D108BD9-81ED-4DB2-BD59-A6C34878D82A}">
                    <a16:rowId xmlns:a16="http://schemas.microsoft.com/office/drawing/2014/main" val="1847083765"/>
                  </a:ext>
                </a:extLst>
              </a:tr>
              <a:tr h="1047742">
                <a:tc>
                  <a:txBody>
                    <a:bodyPr/>
                    <a:lstStyle/>
                    <a:p>
                      <a:pPr algn="ctr" fontAlgn="ctr"/>
                      <a:r>
                        <a:rPr lang="en-US">
                          <a:solidFill>
                            <a:srgbClr val="FFFFFF"/>
                          </a:solidFill>
                          <a:effectLst/>
                          <a:latin typeface="Roboto"/>
                        </a:rPr>
                        <a:t>TOXIN EXPOSURE</a:t>
                      </a:r>
                      <a:br>
                        <a:rPr lang="en-US">
                          <a:solidFill>
                            <a:srgbClr val="FFFFFF"/>
                          </a:solidFill>
                          <a:effectLst/>
                          <a:latin typeface="Roboto"/>
                        </a:rPr>
                      </a:br>
                      <a:endParaRPr lang="en-US">
                        <a:solidFill>
                          <a:srgbClr val="FFFFFF"/>
                        </a:solidFill>
                        <a:effectLst/>
                        <a:latin typeface="Roboto"/>
                      </a:endParaRPr>
                    </a:p>
                  </a:txBody>
                  <a:tcPr marL="95250" marR="95250" marT="95250" marB="95250" anchor="ctr">
                    <a:lnL w="19050" cap="flat" cmpd="sng" algn="ctr">
                      <a:solidFill>
                        <a:srgbClr val="913810"/>
                      </a:solidFill>
                      <a:prstDash val="solid"/>
                      <a:round/>
                      <a:headEnd type="none" w="med" len="med"/>
                      <a:tailEnd type="none" w="med" len="med"/>
                    </a:lnL>
                    <a:lnR w="19050" cap="flat" cmpd="sng" algn="ctr">
                      <a:solidFill>
                        <a:srgbClr val="913810"/>
                      </a:solidFill>
                      <a:prstDash val="solid"/>
                      <a:round/>
                      <a:headEnd type="none" w="med" len="med"/>
                      <a:tailEnd type="none" w="med" len="med"/>
                    </a:lnR>
                    <a:lnT w="19050" cap="flat" cmpd="sng" algn="ctr">
                      <a:solidFill>
                        <a:srgbClr val="913810"/>
                      </a:solidFill>
                      <a:prstDash val="solid"/>
                      <a:round/>
                      <a:headEnd type="none" w="med" len="med"/>
                      <a:tailEnd type="none" w="med" len="med"/>
                    </a:lnT>
                    <a:lnB w="19050" cap="flat" cmpd="sng" algn="ctr">
                      <a:solidFill>
                        <a:srgbClr val="913810"/>
                      </a:solidFill>
                      <a:prstDash val="solid"/>
                      <a:round/>
                      <a:headEnd type="none" w="med" len="med"/>
                      <a:tailEnd type="none" w="med" len="med"/>
                    </a:lnB>
                    <a:solidFill>
                      <a:srgbClr val="913810"/>
                    </a:solidFill>
                  </a:tcPr>
                </a:tc>
                <a:tc>
                  <a:txBody>
                    <a:bodyPr/>
                    <a:lstStyle/>
                    <a:p>
                      <a:pPr algn="l"/>
                      <a:r>
                        <a:rPr lang="en-US">
                          <a:effectLst/>
                        </a:rPr>
                        <a:t>Exposure to lead and other environmental factors have been linked to ADHD and other issues that impact learning, attention and behavior.</a:t>
                      </a:r>
                    </a:p>
                  </a:txBody>
                  <a:tcPr marL="0" marR="0" marT="0" marB="0" anchor="ctr">
                    <a:lnL w="19050" cap="flat" cmpd="sng" algn="ctr">
                      <a:solidFill>
                        <a:srgbClr val="913810"/>
                      </a:solidFill>
                      <a:prstDash val="solid"/>
                      <a:round/>
                      <a:headEnd type="none" w="med" len="med"/>
                      <a:tailEnd type="none" w="med" len="med"/>
                    </a:lnL>
                    <a:lnR w="19050" cap="flat" cmpd="sng" algn="ctr">
                      <a:solidFill>
                        <a:srgbClr val="913810"/>
                      </a:solidFill>
                      <a:prstDash val="solid"/>
                      <a:round/>
                      <a:headEnd type="none" w="med" len="med"/>
                      <a:tailEnd type="none" w="med" len="med"/>
                    </a:lnR>
                    <a:lnT w="19050" cap="flat" cmpd="sng" algn="ctr">
                      <a:solidFill>
                        <a:srgbClr val="913810"/>
                      </a:solidFill>
                      <a:prstDash val="solid"/>
                      <a:round/>
                      <a:headEnd type="none" w="med" len="med"/>
                      <a:tailEnd type="none" w="med" len="med"/>
                    </a:lnT>
                    <a:lnB w="19050" cap="flat" cmpd="sng" algn="ctr">
                      <a:solidFill>
                        <a:srgbClr val="913810"/>
                      </a:solidFill>
                      <a:prstDash val="solid"/>
                      <a:round/>
                      <a:headEnd type="none" w="med" len="med"/>
                      <a:tailEnd type="none" w="med" len="med"/>
                    </a:lnB>
                  </a:tcPr>
                </a:tc>
                <a:extLst>
                  <a:ext uri="{0D108BD9-81ED-4DB2-BD59-A6C34878D82A}">
                    <a16:rowId xmlns:a16="http://schemas.microsoft.com/office/drawing/2014/main" val="3265751575"/>
                  </a:ext>
                </a:extLst>
              </a:tr>
              <a:tr h="1436595">
                <a:tc>
                  <a:txBody>
                    <a:bodyPr/>
                    <a:lstStyle/>
                    <a:p>
                      <a:pPr algn="ctr" fontAlgn="ctr"/>
                      <a:r>
                        <a:rPr lang="en-US">
                          <a:solidFill>
                            <a:srgbClr val="FFFFFF"/>
                          </a:solidFill>
                          <a:effectLst/>
                          <a:latin typeface="Roboto"/>
                        </a:rPr>
                        <a:t>ADVERSE CHILDHOOD EXPERIENCES</a:t>
                      </a:r>
                      <a:br>
                        <a:rPr lang="en-US">
                          <a:solidFill>
                            <a:srgbClr val="FFFFFF"/>
                          </a:solidFill>
                          <a:effectLst/>
                          <a:latin typeface="Roboto"/>
                        </a:rPr>
                      </a:br>
                      <a:endParaRPr lang="en-US">
                        <a:solidFill>
                          <a:srgbClr val="FFFFFF"/>
                        </a:solidFill>
                        <a:effectLst/>
                        <a:latin typeface="Roboto"/>
                      </a:endParaRPr>
                    </a:p>
                  </a:txBody>
                  <a:tcPr marL="95250" marR="95250" marT="95250" marB="95250" anchor="ctr">
                    <a:lnL w="19050" cap="flat" cmpd="sng" algn="ctr">
                      <a:solidFill>
                        <a:srgbClr val="913810"/>
                      </a:solidFill>
                      <a:prstDash val="solid"/>
                      <a:round/>
                      <a:headEnd type="none" w="med" len="med"/>
                      <a:tailEnd type="none" w="med" len="med"/>
                    </a:lnL>
                    <a:lnR w="19050" cap="flat" cmpd="sng" algn="ctr">
                      <a:solidFill>
                        <a:srgbClr val="913810"/>
                      </a:solidFill>
                      <a:prstDash val="solid"/>
                      <a:round/>
                      <a:headEnd type="none" w="med" len="med"/>
                      <a:tailEnd type="none" w="med" len="med"/>
                    </a:lnR>
                    <a:lnT w="19050" cap="flat" cmpd="sng" algn="ctr">
                      <a:solidFill>
                        <a:srgbClr val="913810"/>
                      </a:solidFill>
                      <a:prstDash val="solid"/>
                      <a:round/>
                      <a:headEnd type="none" w="med" len="med"/>
                      <a:tailEnd type="none" w="med" len="med"/>
                    </a:lnT>
                    <a:lnB w="19050" cap="flat" cmpd="sng" algn="ctr">
                      <a:solidFill>
                        <a:srgbClr val="913810"/>
                      </a:solidFill>
                      <a:prstDash val="solid"/>
                      <a:round/>
                      <a:headEnd type="none" w="med" len="med"/>
                      <a:tailEnd type="none" w="med" len="med"/>
                    </a:lnB>
                    <a:solidFill>
                      <a:srgbClr val="913810"/>
                    </a:solidFill>
                  </a:tcPr>
                </a:tc>
                <a:tc>
                  <a:txBody>
                    <a:bodyPr/>
                    <a:lstStyle/>
                    <a:p>
                      <a:pPr algn="l"/>
                      <a:r>
                        <a:rPr lang="en-US" dirty="0">
                          <a:effectLst/>
                        </a:rPr>
                        <a:t>Trauma, such as abuse, neglect, and other adverse childhood experiences, can increase the likelihood of being identified with learning or behavior issues.</a:t>
                      </a:r>
                    </a:p>
                  </a:txBody>
                  <a:tcPr marL="0" marR="0" marT="0" marB="0" anchor="ctr">
                    <a:lnL w="19050" cap="flat" cmpd="sng" algn="ctr">
                      <a:solidFill>
                        <a:srgbClr val="913810"/>
                      </a:solidFill>
                      <a:prstDash val="solid"/>
                      <a:round/>
                      <a:headEnd type="none" w="med" len="med"/>
                      <a:tailEnd type="none" w="med" len="med"/>
                    </a:lnL>
                    <a:lnR w="19050" cap="flat" cmpd="sng" algn="ctr">
                      <a:solidFill>
                        <a:srgbClr val="913810"/>
                      </a:solidFill>
                      <a:prstDash val="solid"/>
                      <a:round/>
                      <a:headEnd type="none" w="med" len="med"/>
                      <a:tailEnd type="none" w="med" len="med"/>
                    </a:lnR>
                    <a:lnT w="19050" cap="flat" cmpd="sng" algn="ctr">
                      <a:solidFill>
                        <a:srgbClr val="913810"/>
                      </a:solidFill>
                      <a:prstDash val="solid"/>
                      <a:round/>
                      <a:headEnd type="none" w="med" len="med"/>
                      <a:tailEnd type="none" w="med" len="med"/>
                    </a:lnT>
                    <a:lnB w="19050" cap="flat" cmpd="sng" algn="ctr">
                      <a:solidFill>
                        <a:srgbClr val="913810"/>
                      </a:solidFill>
                      <a:prstDash val="solid"/>
                      <a:round/>
                      <a:headEnd type="none" w="med" len="med"/>
                      <a:tailEnd type="none" w="med" len="med"/>
                    </a:lnB>
                  </a:tcPr>
                </a:tc>
                <a:extLst>
                  <a:ext uri="{0D108BD9-81ED-4DB2-BD59-A6C34878D82A}">
                    <a16:rowId xmlns:a16="http://schemas.microsoft.com/office/drawing/2014/main" val="1334569115"/>
                  </a:ext>
                </a:extLst>
              </a:tr>
            </a:tbl>
          </a:graphicData>
        </a:graphic>
      </p:graphicFrame>
      <p:pic>
        <p:nvPicPr>
          <p:cNvPr id="1028" name="Picture 4" descr="https://www.ncld.org/wp-content/uploads/2017/02/rf.1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226764" y="417004"/>
            <a:ext cx="3506976" cy="6480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s://www.ncld.org/wp-content/uploads/2017/02/rf.2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226764" y="417004"/>
            <a:ext cx="3506976" cy="648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ncld.org/wp-content/uploads/2017/02/rf.3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26764" y="417004"/>
            <a:ext cx="3506976" cy="64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260449"/>
      </p:ext>
    </p:extLst>
  </p:cSld>
  <p:clrMapOvr>
    <a:masterClrMapping/>
  </p:clrMapOvr>
</p:sld>
</file>

<file path=ppt/theme/theme1.xml><?xml version="1.0" encoding="utf-8"?>
<a:theme xmlns:a="http://schemas.openxmlformats.org/drawingml/2006/main" name="AFT_29_Natl">
  <a:themeElements>
    <a:clrScheme name="Custom 1">
      <a:dk1>
        <a:srgbClr val="000000"/>
      </a:dk1>
      <a:lt1>
        <a:srgbClr val="FFFFFF"/>
      </a:lt1>
      <a:dk2>
        <a:srgbClr val="0047BA"/>
      </a:dk2>
      <a:lt2>
        <a:srgbClr val="808080"/>
      </a:lt2>
      <a:accent1>
        <a:srgbClr val="9EB0C9"/>
      </a:accent1>
      <a:accent2>
        <a:srgbClr val="002B5E"/>
      </a:accent2>
      <a:accent3>
        <a:srgbClr val="FFFFFF"/>
      </a:accent3>
      <a:accent4>
        <a:srgbClr val="000000"/>
      </a:accent4>
      <a:accent5>
        <a:srgbClr val="CCD4E1"/>
      </a:accent5>
      <a:accent6>
        <a:srgbClr val="002654"/>
      </a:accent6>
      <a:hlink>
        <a:srgbClr val="000000"/>
      </a:hlink>
      <a:folHlink>
        <a:srgbClr val="000000"/>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47BA"/>
        </a:dk2>
        <a:lt2>
          <a:srgbClr val="808080"/>
        </a:lt2>
        <a:accent1>
          <a:srgbClr val="9EB0C9"/>
        </a:accent1>
        <a:accent2>
          <a:srgbClr val="002B5E"/>
        </a:accent2>
        <a:accent3>
          <a:srgbClr val="FFFFFF"/>
        </a:accent3>
        <a:accent4>
          <a:srgbClr val="000000"/>
        </a:accent4>
        <a:accent5>
          <a:srgbClr val="CCD4E1"/>
        </a:accent5>
        <a:accent6>
          <a:srgbClr val="002654"/>
        </a:accent6>
        <a:hlink>
          <a:srgbClr val="0047BA"/>
        </a:hlink>
        <a:folHlink>
          <a:srgbClr val="73B5E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1A75CF"/>
        </a:dk2>
        <a:lt2>
          <a:srgbClr val="808080"/>
        </a:lt2>
        <a:accent1>
          <a:srgbClr val="B0BFBF"/>
        </a:accent1>
        <a:accent2>
          <a:srgbClr val="003896"/>
        </a:accent2>
        <a:accent3>
          <a:srgbClr val="FFFFFF"/>
        </a:accent3>
        <a:accent4>
          <a:srgbClr val="000000"/>
        </a:accent4>
        <a:accent5>
          <a:srgbClr val="D4DCDC"/>
        </a:accent5>
        <a:accent6>
          <a:srgbClr val="003287"/>
        </a:accent6>
        <a:hlink>
          <a:srgbClr val="1A75CF"/>
        </a:hlink>
        <a:folHlink>
          <a:srgbClr val="78B3E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4F8C0D"/>
        </a:dk2>
        <a:lt2>
          <a:srgbClr val="808080"/>
        </a:lt2>
        <a:accent1>
          <a:srgbClr val="B3C98C"/>
        </a:accent1>
        <a:accent2>
          <a:srgbClr val="4A611C"/>
        </a:accent2>
        <a:accent3>
          <a:srgbClr val="FFFFFF"/>
        </a:accent3>
        <a:accent4>
          <a:srgbClr val="000000"/>
        </a:accent4>
        <a:accent5>
          <a:srgbClr val="D6E1C5"/>
        </a:accent5>
        <a:accent6>
          <a:srgbClr val="425718"/>
        </a:accent6>
        <a:hlink>
          <a:srgbClr val="4F8C0D"/>
        </a:hlink>
        <a:folHlink>
          <a:srgbClr val="4A611C"/>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6B8FB5"/>
        </a:dk2>
        <a:lt2>
          <a:srgbClr val="808080"/>
        </a:lt2>
        <a:accent1>
          <a:srgbClr val="CFE89C"/>
        </a:accent1>
        <a:accent2>
          <a:srgbClr val="ABBADE"/>
        </a:accent2>
        <a:accent3>
          <a:srgbClr val="FFFFFF"/>
        </a:accent3>
        <a:accent4>
          <a:srgbClr val="000000"/>
        </a:accent4>
        <a:accent5>
          <a:srgbClr val="E4F2CB"/>
        </a:accent5>
        <a:accent6>
          <a:srgbClr val="9BA8C9"/>
        </a:accent6>
        <a:hlink>
          <a:srgbClr val="6B8FB5"/>
        </a:hlink>
        <a:folHlink>
          <a:srgbClr val="0047B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9EBA"/>
        </a:dk2>
        <a:lt2>
          <a:srgbClr val="808080"/>
        </a:lt2>
        <a:accent1>
          <a:srgbClr val="E0D478"/>
        </a:accent1>
        <a:accent2>
          <a:srgbClr val="8CCCD9"/>
        </a:accent2>
        <a:accent3>
          <a:srgbClr val="FFFFFF"/>
        </a:accent3>
        <a:accent4>
          <a:srgbClr val="000000"/>
        </a:accent4>
        <a:accent5>
          <a:srgbClr val="EDE6BE"/>
        </a:accent5>
        <a:accent6>
          <a:srgbClr val="7EB9C4"/>
        </a:accent6>
        <a:hlink>
          <a:srgbClr val="009EBA"/>
        </a:hlink>
        <a:folHlink>
          <a:srgbClr val="0047BA"/>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BA122B"/>
        </a:dk2>
        <a:lt2>
          <a:srgbClr val="808080"/>
        </a:lt2>
        <a:accent1>
          <a:srgbClr val="C2C4A3"/>
        </a:accent1>
        <a:accent2>
          <a:srgbClr val="87212E"/>
        </a:accent2>
        <a:accent3>
          <a:srgbClr val="FFFFFF"/>
        </a:accent3>
        <a:accent4>
          <a:srgbClr val="000000"/>
        </a:accent4>
        <a:accent5>
          <a:srgbClr val="DDDECE"/>
        </a:accent5>
        <a:accent6>
          <a:srgbClr val="7A1D29"/>
        </a:accent6>
        <a:hlink>
          <a:srgbClr val="BA122B"/>
        </a:hlink>
        <a:folHlink>
          <a:srgbClr val="87212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1908</TotalTime>
  <Words>2677</Words>
  <Application>Microsoft Office PowerPoint</Application>
  <PresentationFormat>Widescreen</PresentationFormat>
  <Paragraphs>536</Paragraphs>
  <Slides>45</Slides>
  <Notes>36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ＭＳ Ｐゴシック</vt:lpstr>
      <vt:lpstr>Arial</vt:lpstr>
      <vt:lpstr>Calibri</vt:lpstr>
      <vt:lpstr>Circular Std Book</vt:lpstr>
      <vt:lpstr>Maiandra GD</vt:lpstr>
      <vt:lpstr>Roboto</vt:lpstr>
      <vt:lpstr>Times</vt:lpstr>
      <vt:lpstr>Verdana</vt:lpstr>
      <vt:lpstr>Wingdings</vt:lpstr>
      <vt:lpstr>AFT_29_Natl</vt:lpstr>
      <vt:lpstr>Self-Esteem for Kids with Learning  and Attention Issues</vt:lpstr>
      <vt:lpstr>PowerPoint Presentation</vt:lpstr>
      <vt:lpstr>What Educators Say and Believe</vt:lpstr>
      <vt:lpstr>PowerPoint Presentation</vt:lpstr>
      <vt:lpstr>What Are Learning and Attention Disorders?</vt:lpstr>
      <vt:lpstr>The Numbers</vt:lpstr>
      <vt:lpstr>Are These Learning Disorder  and Attention Issues?</vt:lpstr>
      <vt:lpstr>The Disorders</vt:lpstr>
      <vt:lpstr>Risk Factors</vt:lpstr>
      <vt:lpstr>The Brain</vt:lpstr>
      <vt:lpstr>Dyslexia: Trouble with Reading</vt:lpstr>
      <vt:lpstr>Dysgraphia: Trouble with Writing </vt:lpstr>
      <vt:lpstr>Dyscalculia: Trouble with Math</vt:lpstr>
      <vt:lpstr>Executive Function </vt:lpstr>
      <vt:lpstr>PowerPoint Presentation</vt:lpstr>
      <vt:lpstr>The Executive Function Malfunction </vt:lpstr>
      <vt:lpstr>Dyspraxia</vt:lpstr>
      <vt:lpstr>Non-verbal Learning Disorder </vt:lpstr>
      <vt:lpstr>PowerPoint Presentation</vt:lpstr>
      <vt:lpstr>PowerPoint Presentation</vt:lpstr>
      <vt:lpstr>PowerPoint Presentation</vt:lpstr>
      <vt:lpstr>ADHD: A Complex Condition</vt:lpstr>
      <vt:lpstr>PowerPoint Presentation</vt:lpstr>
      <vt:lpstr>PowerPoint Presentation</vt:lpstr>
      <vt:lpstr>The Signs</vt:lpstr>
      <vt:lpstr>Why Does Self-esteem Matter?</vt:lpstr>
      <vt:lpstr>Where Does a Child’s Self-esteem Begin?</vt:lpstr>
      <vt:lpstr> The Internal Working Model  </vt:lpstr>
      <vt:lpstr>Attachments</vt:lpstr>
      <vt:lpstr>PowerPoint Presentation</vt:lpstr>
      <vt:lpstr>PowerPoint Presentation</vt:lpstr>
      <vt:lpstr>Social and Emotional Learning</vt:lpstr>
      <vt:lpstr>PowerPoint Presentation</vt:lpstr>
      <vt:lpstr>High Self-esteem</vt:lpstr>
      <vt:lpstr>Low Self-esteem</vt:lpstr>
      <vt:lpstr>Experiences that Can Lead  to Low Self-esteem</vt:lpstr>
      <vt:lpstr>Kids with Low Self-esteem</vt:lpstr>
      <vt:lpstr>Famous People with Learning Disorders</vt:lpstr>
      <vt:lpstr>PowerPoint Presentation</vt:lpstr>
      <vt:lpstr>Self-esteem vs Confidence</vt:lpstr>
      <vt:lpstr>Confidence (What They Can Do)</vt:lpstr>
      <vt:lpstr>Self-esteem Steps (Who They Are)</vt:lpstr>
      <vt:lpstr>So Let’s Continue To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Leonard Edmonds, PSRP</dc:creator>
  <cp:lastModifiedBy>Catherine Mastronardi</cp:lastModifiedBy>
  <cp:revision>176</cp:revision>
  <cp:lastPrinted>2017-08-14T14:11:09Z</cp:lastPrinted>
  <dcterms:modified xsi:type="dcterms:W3CDTF">2019-04-22T19:18:33Z</dcterms:modified>
</cp:coreProperties>
</file>