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1" r:id="rId7"/>
    <p:sldId id="267" r:id="rId8"/>
    <p:sldId id="262" r:id="rId9"/>
    <p:sldId id="264" r:id="rId10"/>
    <p:sldId id="265" r:id="rId11"/>
    <p:sldId id="266" r:id="rId12"/>
    <p:sldId id="274" r:id="rId13"/>
    <p:sldId id="268" r:id="rId14"/>
    <p:sldId id="269" r:id="rId15"/>
    <p:sldId id="270" r:id="rId16"/>
    <p:sldId id="271" r:id="rId17"/>
    <p:sldId id="273" r:id="rId18"/>
    <p:sldId id="272" r:id="rId19"/>
    <p:sldId id="275" r:id="rId20"/>
    <p:sldId id="276" r:id="rId21"/>
    <p:sldId id="287" r:id="rId22"/>
    <p:sldId id="277" r:id="rId23"/>
    <p:sldId id="289" r:id="rId24"/>
    <p:sldId id="278" r:id="rId25"/>
    <p:sldId id="279" r:id="rId26"/>
    <p:sldId id="290" r:id="rId27"/>
    <p:sldId id="280" r:id="rId28"/>
    <p:sldId id="281" r:id="rId29"/>
    <p:sldId id="282" r:id="rId30"/>
    <p:sldId id="283" r:id="rId31"/>
    <p:sldId id="288" r:id="rId32"/>
    <p:sldId id="284" r:id="rId33"/>
    <p:sldId id="285"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9FD91-CCF5-446F-8BA5-91E610B4C4A5}" v="98" dt="2018-06-25T04:08:45.946"/>
    <p1510:client id="{7DD75B51-BC9E-4363-AD93-FD10688DEAE3}" v="148" dt="2018-06-25T05:32:08.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lley, Kelly" userId="S::omalleyk@springfieldpublicschools.com::3dbb5c57-85f7-4fa2-99cd-de23fd2086f8" providerId="AD" clId="Web-{E4786CDD-869A-498F-8F53-E2DAC1BFD507}"/>
    <pc:docChg chg="modSld">
      <pc:chgData name="O'Malley, Kelly" userId="S::omalleyk@springfieldpublicschools.com::3dbb5c57-85f7-4fa2-99cd-de23fd2086f8" providerId="AD" clId="Web-{E4786CDD-869A-498F-8F53-E2DAC1BFD507}" dt="2018-06-26T15:19:36.667" v="11" actId="20577"/>
      <pc:docMkLst>
        <pc:docMk/>
      </pc:docMkLst>
      <pc:sldChg chg="modSp">
        <pc:chgData name="O'Malley, Kelly" userId="S::omalleyk@springfieldpublicschools.com::3dbb5c57-85f7-4fa2-99cd-de23fd2086f8" providerId="AD" clId="Web-{E4786CDD-869A-498F-8F53-E2DAC1BFD507}" dt="2018-06-26T15:19:36.667" v="10" actId="20577"/>
        <pc:sldMkLst>
          <pc:docMk/>
          <pc:sldMk cId="3622625124" sldId="256"/>
        </pc:sldMkLst>
        <pc:spChg chg="mod">
          <ac:chgData name="O'Malley, Kelly" userId="S::omalleyk@springfieldpublicschools.com::3dbb5c57-85f7-4fa2-99cd-de23fd2086f8" providerId="AD" clId="Web-{E4786CDD-869A-498F-8F53-E2DAC1BFD507}" dt="2018-06-26T15:19:36.667" v="10" actId="20577"/>
          <ac:spMkLst>
            <pc:docMk/>
            <pc:sldMk cId="3622625124"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6/26/2018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6/26/2018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qzR62JJCMBQ"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up3MZuYkf-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d11pjXjoC3k"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childmind.org/article/the-art-and-science-of-mindfulnes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awo8jUxIm0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0k_R7R1gId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kk7IBwuhXW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ZME0JKiweL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ihwcw_ofu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b5Hw-6HzLP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LkoOCw_tp1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tAUf7aajBW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O0Bb5T2-b1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ZGYbfGrBU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bQ_uOLiyqj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enk0bOv-gF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NoF_MX5HViQ"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ideo" Target="https://www.youtube.com/embed/v2o_9UW2kF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U5pRICr5vD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Mindfulness</a:t>
            </a:r>
            <a:r>
              <a:rPr lang="en-US" i="1" dirty="0">
                <a:ea typeface="+mj-lt"/>
                <a:cs typeface="+mj-lt"/>
              </a:rPr>
              <a:t>        </a:t>
            </a:r>
            <a:endParaRPr lang="en-US" i="1">
              <a:ea typeface="+mj-lt"/>
              <a:cs typeface="+mj-lt"/>
            </a:endParaRPr>
          </a:p>
        </p:txBody>
      </p:sp>
      <p:sp>
        <p:nvSpPr>
          <p:cNvPr id="3" name="Subtitle 2"/>
          <p:cNvSpPr>
            <a:spLocks noGrp="1"/>
          </p:cNvSpPr>
          <p:nvPr>
            <p:ph type="subTitle" idx="1"/>
          </p:nvPr>
        </p:nvSpPr>
        <p:spPr/>
        <p:txBody>
          <a:bodyPr/>
          <a:lstStyle/>
          <a:p>
            <a:endParaRPr lang="en-US"/>
          </a:p>
          <a:p>
            <a:r>
              <a:rPr lang="en-US"/>
              <a:t>“Our life is shaped by our mind, for we become what we think.” – Buddha</a:t>
            </a:r>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7B57F8A1-8AFA-4D1B-9A1E-379A2812D6CF}"/>
              </a:ext>
            </a:extLst>
          </p:cNvPr>
          <p:cNvPicPr>
            <a:picLocks noRot="1" noChangeAspect="1"/>
          </p:cNvPicPr>
          <p:nvPr>
            <a:videoFile r:link="rId1"/>
          </p:nvPr>
        </p:nvPicPr>
        <p:blipFill>
          <a:blip r:embed="rId3"/>
          <a:stretch>
            <a:fillRect/>
          </a:stretch>
        </p:blipFill>
        <p:spPr>
          <a:xfrm>
            <a:off x="2587925" y="964182"/>
            <a:ext cx="8195093" cy="5447220"/>
          </a:xfrm>
          <a:prstGeom prst="rect">
            <a:avLst/>
          </a:prstGeom>
        </p:spPr>
      </p:pic>
    </p:spTree>
    <p:extLst>
      <p:ext uri="{BB962C8B-B14F-4D97-AF65-F5344CB8AC3E}">
        <p14:creationId xmlns:p14="http://schemas.microsoft.com/office/powerpoint/2010/main" val="6818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699877-13E3-4FC1-B91B-2A8A8FA7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4CB122-E2DC-4CA5-8B6F-B49249C7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B22E03-3087-4988-9DB5-572918FB9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B2A5927-4A36-47DC-BF12-54A96B45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 name="Picture 2" descr="A close up of text on a white background&#10;&#10;Description generated with high confidence">
            <a:extLst>
              <a:ext uri="{FF2B5EF4-FFF2-40B4-BE49-F238E27FC236}">
                <a16:creationId xmlns:a16="http://schemas.microsoft.com/office/drawing/2014/main" id="{222263F9-208F-4A19-A5EB-98B6F80B965B}"/>
              </a:ext>
            </a:extLst>
          </p:cNvPr>
          <p:cNvPicPr>
            <a:picLocks noChangeAspect="1"/>
          </p:cNvPicPr>
          <p:nvPr/>
        </p:nvPicPr>
        <p:blipFill>
          <a:blip r:embed="rId2"/>
          <a:stretch>
            <a:fillRect/>
          </a:stretch>
        </p:blipFill>
        <p:spPr>
          <a:xfrm>
            <a:off x="5331031" y="385858"/>
            <a:ext cx="4773305" cy="5953375"/>
          </a:xfrm>
          <a:prstGeom prst="rect">
            <a:avLst/>
          </a:prstGeom>
        </p:spPr>
      </p:pic>
    </p:spTree>
    <p:extLst>
      <p:ext uri="{BB962C8B-B14F-4D97-AF65-F5344CB8AC3E}">
        <p14:creationId xmlns:p14="http://schemas.microsoft.com/office/powerpoint/2010/main" val="2777792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70A6E354-3DD4-4F20-99DA-FBA621DD3E69}"/>
              </a:ext>
            </a:extLst>
          </p:cNvPr>
          <p:cNvPicPr>
            <a:picLocks noRot="1" noChangeAspect="1"/>
          </p:cNvPicPr>
          <p:nvPr>
            <a:videoFile r:link="rId1"/>
          </p:nvPr>
        </p:nvPicPr>
        <p:blipFill>
          <a:blip r:embed="rId3"/>
          <a:stretch>
            <a:fillRect/>
          </a:stretch>
        </p:blipFill>
        <p:spPr>
          <a:xfrm>
            <a:off x="2616680" y="1107956"/>
            <a:ext cx="7936301" cy="5260315"/>
          </a:xfrm>
          <a:prstGeom prst="rect">
            <a:avLst/>
          </a:prstGeom>
        </p:spPr>
      </p:pic>
    </p:spTree>
    <p:extLst>
      <p:ext uri="{BB962C8B-B14F-4D97-AF65-F5344CB8AC3E}">
        <p14:creationId xmlns:p14="http://schemas.microsoft.com/office/powerpoint/2010/main" val="127387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0FC7B2BB-196A-4145-9291-1079105A82BC}"/>
              </a:ext>
            </a:extLst>
          </p:cNvPr>
          <p:cNvPicPr>
            <a:picLocks noRot="1" noChangeAspect="1"/>
          </p:cNvPicPr>
          <p:nvPr>
            <a:videoFile r:link="rId1"/>
          </p:nvPr>
        </p:nvPicPr>
        <p:blipFill>
          <a:blip r:embed="rId3"/>
          <a:stretch>
            <a:fillRect/>
          </a:stretch>
        </p:blipFill>
        <p:spPr>
          <a:xfrm>
            <a:off x="2516038" y="1122333"/>
            <a:ext cx="7850037" cy="5087786"/>
          </a:xfrm>
          <a:prstGeom prst="rect">
            <a:avLst/>
          </a:prstGeom>
        </p:spPr>
      </p:pic>
    </p:spTree>
    <p:extLst>
      <p:ext uri="{BB962C8B-B14F-4D97-AF65-F5344CB8AC3E}">
        <p14:creationId xmlns:p14="http://schemas.microsoft.com/office/powerpoint/2010/main" val="411364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9BBF-86A5-4282-A575-8939738722BA}"/>
              </a:ext>
            </a:extLst>
          </p:cNvPr>
          <p:cNvSpPr>
            <a:spLocks noGrp="1"/>
          </p:cNvSpPr>
          <p:nvPr>
            <p:ph type="title"/>
          </p:nvPr>
        </p:nvSpPr>
        <p:spPr/>
        <p:txBody>
          <a:bodyPr/>
          <a:lstStyle/>
          <a:p>
            <a:r>
              <a:rPr lang="en-US"/>
              <a:t>Mindfulness benefits for youth</a:t>
            </a:r>
          </a:p>
        </p:txBody>
      </p:sp>
      <p:sp>
        <p:nvSpPr>
          <p:cNvPr id="3" name="Content Placeholder 2">
            <a:extLst>
              <a:ext uri="{FF2B5EF4-FFF2-40B4-BE49-F238E27FC236}">
                <a16:creationId xmlns:a16="http://schemas.microsoft.com/office/drawing/2014/main" id="{99DF8A9F-A16D-42B3-9D66-F1CFD64B8354}"/>
              </a:ext>
            </a:extLst>
          </p:cNvPr>
          <p:cNvSpPr>
            <a:spLocks noGrp="1"/>
          </p:cNvSpPr>
          <p:nvPr>
            <p:ph sz="half" idx="1"/>
          </p:nvPr>
        </p:nvSpPr>
        <p:spPr>
          <a:xfrm>
            <a:off x="2589212" y="2133600"/>
            <a:ext cx="4313864" cy="4309584"/>
          </a:xfrm>
        </p:spPr>
        <p:txBody>
          <a:bodyPr vert="horz" lIns="91440" tIns="45720" rIns="91440" bIns="45720" rtlCol="0" anchor="t">
            <a:noAutofit/>
          </a:bodyPr>
          <a:lstStyle/>
          <a:p>
            <a:r>
              <a:rPr lang="en-US"/>
              <a:t>In the last few years </a:t>
            </a:r>
            <a:r>
              <a:rPr lang="en-US">
                <a:hlinkClick r:id="rId2"/>
              </a:rPr>
              <a:t>mindfulness</a:t>
            </a:r>
            <a:r>
              <a:rPr lang="en-US"/>
              <a:t> has emerged as a way of treating children and adolescents with conditions ranging from ADHD to anxiety, autism spectrum disorders, depression and stress. And the benefits are proving to be tremendous.</a:t>
            </a:r>
          </a:p>
        </p:txBody>
      </p:sp>
      <p:sp>
        <p:nvSpPr>
          <p:cNvPr id="4" name="Content Placeholder 3">
            <a:extLst>
              <a:ext uri="{FF2B5EF4-FFF2-40B4-BE49-F238E27FC236}">
                <a16:creationId xmlns:a16="http://schemas.microsoft.com/office/drawing/2014/main" id="{4809D723-ED3B-40C2-90B3-4C3FC01105FB}"/>
              </a:ext>
            </a:extLst>
          </p:cNvPr>
          <p:cNvSpPr>
            <a:spLocks noGrp="1"/>
          </p:cNvSpPr>
          <p:nvPr>
            <p:ph sz="half" idx="2"/>
          </p:nvPr>
        </p:nvSpPr>
        <p:spPr>
          <a:xfrm>
            <a:off x="7190746" y="2140599"/>
            <a:ext cx="4313864" cy="3777622"/>
          </a:xfrm>
        </p:spPr>
        <p:txBody>
          <a:bodyPr vert="horz" lIns="91440" tIns="45720" rIns="91440" bIns="45720" rtlCol="0" anchor="t">
            <a:normAutofit fontScale="92500" lnSpcReduction="10000"/>
          </a:bodyPr>
          <a:lstStyle/>
          <a:p>
            <a:r>
              <a:rPr lang="en-US"/>
              <a:t>Reduces stress, anxiety, and even depression.</a:t>
            </a:r>
          </a:p>
          <a:p>
            <a:pPr marL="0"/>
            <a:r>
              <a:rPr lang="en-US"/>
              <a:t>Improves grades and performance    on standardized tests.</a:t>
            </a:r>
          </a:p>
          <a:p>
            <a:pPr marL="0"/>
            <a:r>
              <a:rPr lang="en-US"/>
              <a:t>Increases attention and concentration.</a:t>
            </a:r>
          </a:p>
          <a:p>
            <a:pPr marL="0"/>
            <a:r>
              <a:rPr lang="en-US"/>
              <a:t>Changes the brain in ways that     protect against mental illness and improve control over emotions.</a:t>
            </a:r>
          </a:p>
          <a:p>
            <a:pPr marL="0"/>
            <a:r>
              <a:rPr lang="en-US"/>
              <a:t>Increases compassion and empathy.</a:t>
            </a:r>
          </a:p>
          <a:p>
            <a:pPr marL="0"/>
            <a:r>
              <a:rPr lang="en-US"/>
              <a:t>Improves sleep.</a:t>
            </a:r>
          </a:p>
          <a:p>
            <a:endParaRPr lang="en-US"/>
          </a:p>
        </p:txBody>
      </p:sp>
    </p:spTree>
    <p:extLst>
      <p:ext uri="{BB962C8B-B14F-4D97-AF65-F5344CB8AC3E}">
        <p14:creationId xmlns:p14="http://schemas.microsoft.com/office/powerpoint/2010/main" val="214955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1D6101F5-00EA-45F5-ABF2-0DC424C7E956}"/>
              </a:ext>
            </a:extLst>
          </p:cNvPr>
          <p:cNvPicPr>
            <a:picLocks noRot="1" noChangeAspect="1"/>
          </p:cNvPicPr>
          <p:nvPr>
            <a:videoFile r:link="rId1"/>
          </p:nvPr>
        </p:nvPicPr>
        <p:blipFill>
          <a:blip r:embed="rId3"/>
          <a:stretch>
            <a:fillRect/>
          </a:stretch>
        </p:blipFill>
        <p:spPr>
          <a:xfrm>
            <a:off x="3105510" y="949805"/>
            <a:ext cx="7806904" cy="5360956"/>
          </a:xfrm>
          <a:prstGeom prst="rect">
            <a:avLst/>
          </a:prstGeom>
        </p:spPr>
      </p:pic>
    </p:spTree>
    <p:extLst>
      <p:ext uri="{BB962C8B-B14F-4D97-AF65-F5344CB8AC3E}">
        <p14:creationId xmlns:p14="http://schemas.microsoft.com/office/powerpoint/2010/main" val="225114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232D57F4-EC17-4A92-A4CC-C4E6D8278F45}"/>
              </a:ext>
            </a:extLst>
          </p:cNvPr>
          <p:cNvPicPr>
            <a:picLocks noRot="1" noChangeAspect="1"/>
          </p:cNvPicPr>
          <p:nvPr>
            <a:videoFile r:link="rId1"/>
          </p:nvPr>
        </p:nvPicPr>
        <p:blipFill>
          <a:blip r:embed="rId3"/>
          <a:stretch>
            <a:fillRect/>
          </a:stretch>
        </p:blipFill>
        <p:spPr>
          <a:xfrm>
            <a:off x="2760453" y="1122333"/>
            <a:ext cx="7749395" cy="5260315"/>
          </a:xfrm>
          <a:prstGeom prst="rect">
            <a:avLst/>
          </a:prstGeom>
        </p:spPr>
      </p:pic>
    </p:spTree>
    <p:extLst>
      <p:ext uri="{BB962C8B-B14F-4D97-AF65-F5344CB8AC3E}">
        <p14:creationId xmlns:p14="http://schemas.microsoft.com/office/powerpoint/2010/main" val="3941307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83A77B1B-8E9F-45FA-BF62-580A86E01B7E}"/>
              </a:ext>
            </a:extLst>
          </p:cNvPr>
          <p:cNvPicPr>
            <a:picLocks noRot="1" noChangeAspect="1"/>
          </p:cNvPicPr>
          <p:nvPr>
            <a:videoFile r:link="rId1"/>
          </p:nvPr>
        </p:nvPicPr>
        <p:blipFill>
          <a:blip r:embed="rId3"/>
          <a:stretch>
            <a:fillRect/>
          </a:stretch>
        </p:blipFill>
        <p:spPr>
          <a:xfrm>
            <a:off x="2559170" y="1107956"/>
            <a:ext cx="8453885" cy="4915258"/>
          </a:xfrm>
          <a:prstGeom prst="rect">
            <a:avLst/>
          </a:prstGeom>
        </p:spPr>
      </p:pic>
    </p:spTree>
    <p:extLst>
      <p:ext uri="{BB962C8B-B14F-4D97-AF65-F5344CB8AC3E}">
        <p14:creationId xmlns:p14="http://schemas.microsoft.com/office/powerpoint/2010/main" val="260591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EA11B02B-F0E5-4FE5-A8AC-A718B4B119AF}"/>
              </a:ext>
            </a:extLst>
          </p:cNvPr>
          <p:cNvPicPr>
            <a:picLocks noRot="1" noChangeAspect="1"/>
          </p:cNvPicPr>
          <p:nvPr>
            <a:videoFile r:link="rId1"/>
          </p:nvPr>
        </p:nvPicPr>
        <p:blipFill>
          <a:blip r:embed="rId3"/>
          <a:stretch>
            <a:fillRect/>
          </a:stretch>
        </p:blipFill>
        <p:spPr>
          <a:xfrm>
            <a:off x="2516038" y="964182"/>
            <a:ext cx="8223848" cy="5490352"/>
          </a:xfrm>
          <a:prstGeom prst="rect">
            <a:avLst/>
          </a:prstGeom>
        </p:spPr>
      </p:pic>
    </p:spTree>
    <p:extLst>
      <p:ext uri="{BB962C8B-B14F-4D97-AF65-F5344CB8AC3E}">
        <p14:creationId xmlns:p14="http://schemas.microsoft.com/office/powerpoint/2010/main" val="400747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2B4DA458-F0CB-46A2-B5EA-BD2608E94194}"/>
              </a:ext>
            </a:extLst>
          </p:cNvPr>
          <p:cNvPicPr>
            <a:picLocks noRot="1" noChangeAspect="1"/>
          </p:cNvPicPr>
          <p:nvPr>
            <a:videoFile r:link="rId1"/>
          </p:nvPr>
        </p:nvPicPr>
        <p:blipFill>
          <a:blip r:embed="rId3"/>
          <a:stretch>
            <a:fillRect/>
          </a:stretch>
        </p:blipFill>
        <p:spPr>
          <a:xfrm>
            <a:off x="2444151" y="992937"/>
            <a:ext cx="8281358" cy="5231560"/>
          </a:xfrm>
          <a:prstGeom prst="rect">
            <a:avLst/>
          </a:prstGeom>
        </p:spPr>
      </p:pic>
    </p:spTree>
    <p:extLst>
      <p:ext uri="{BB962C8B-B14F-4D97-AF65-F5344CB8AC3E}">
        <p14:creationId xmlns:p14="http://schemas.microsoft.com/office/powerpoint/2010/main" val="399919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6468-C994-4FA2-AB5E-47DD99CC91E5}"/>
              </a:ext>
            </a:extLst>
          </p:cNvPr>
          <p:cNvSpPr>
            <a:spLocks noGrp="1"/>
          </p:cNvSpPr>
          <p:nvPr>
            <p:ph type="title"/>
          </p:nvPr>
        </p:nvSpPr>
        <p:spPr>
          <a:xfrm>
            <a:off x="2434775" y="624110"/>
            <a:ext cx="9069837" cy="1827229"/>
          </a:xfrm>
        </p:spPr>
        <p:txBody>
          <a:bodyPr>
            <a:normAutofit fontScale="90000"/>
          </a:bodyPr>
          <a:lstStyle/>
          <a:p>
            <a:pPr marL="342900" indent="-342900">
              <a:spcBef>
                <a:spcPts val="1000"/>
              </a:spcBef>
              <a:buChar char="•"/>
            </a:pPr>
            <a:r>
              <a:rPr lang="en-US"/>
              <a:t>Objectives:</a:t>
            </a:r>
            <a:br>
              <a:rPr lang="en-US"/>
            </a:br>
            <a:r>
              <a:rPr lang="en-US" sz="2400"/>
              <a:t>Once mindfulness is used in daily life it can help you mange daily stressors, enhance sleep, and improve one's self being and health.</a:t>
            </a:r>
          </a:p>
          <a:p>
            <a:pPr>
              <a:spcBef>
                <a:spcPts val="1000"/>
              </a:spcBef>
            </a:pPr>
            <a:br>
              <a:rPr lang="en-US"/>
            </a:br>
            <a:endParaRPr lang="en-US" sz="2800"/>
          </a:p>
          <a:p>
            <a:endParaRPr lang="en-US" sz="2800">
              <a:ea typeface="+mj-lt"/>
              <a:cs typeface="+mj-lt"/>
            </a:endParaRPr>
          </a:p>
        </p:txBody>
      </p:sp>
      <p:sp>
        <p:nvSpPr>
          <p:cNvPr id="5" name="Content Placeholder 4">
            <a:extLst>
              <a:ext uri="{FF2B5EF4-FFF2-40B4-BE49-F238E27FC236}">
                <a16:creationId xmlns:a16="http://schemas.microsoft.com/office/drawing/2014/main" id="{0212CF98-E8DF-4E39-9769-47E940AB73B6}"/>
              </a:ext>
            </a:extLst>
          </p:cNvPr>
          <p:cNvSpPr>
            <a:spLocks noGrp="1"/>
          </p:cNvSpPr>
          <p:nvPr>
            <p:ph idx="1"/>
          </p:nvPr>
        </p:nvSpPr>
        <p:spPr>
          <a:xfrm>
            <a:off x="2517325" y="2593676"/>
            <a:ext cx="8915400" cy="3777622"/>
          </a:xfrm>
        </p:spPr>
        <p:txBody>
          <a:bodyPr vert="horz" lIns="91440" tIns="45720" rIns="91440" bIns="45720" rtlCol="0" anchor="t">
            <a:normAutofit/>
          </a:bodyPr>
          <a:lstStyle/>
          <a:p>
            <a:endParaRPr lang="en-US"/>
          </a:p>
          <a:p>
            <a:pPr>
              <a:buFont typeface="Wingdings" charset="2"/>
              <a:buChar char="§"/>
            </a:pPr>
            <a:r>
              <a:rPr lang="en-US"/>
              <a:t>Participants will learn and gain meditation stress relief skills and strategies, that can be used in both home and work life. </a:t>
            </a:r>
          </a:p>
          <a:p>
            <a:pPr>
              <a:buFont typeface="Wingdings" charset="2"/>
              <a:buChar char="§"/>
            </a:pPr>
            <a:endParaRPr lang="en-US"/>
          </a:p>
          <a:p>
            <a:pPr>
              <a:buFont typeface="Wingdings" charset="2"/>
              <a:buChar char="§"/>
            </a:pPr>
            <a:r>
              <a:rPr lang="en-US"/>
              <a:t>How these same techniques with some modification can be used to help children and young adults as well.</a:t>
            </a:r>
          </a:p>
        </p:txBody>
      </p:sp>
    </p:spTree>
    <p:extLst>
      <p:ext uri="{BB962C8B-B14F-4D97-AF65-F5344CB8AC3E}">
        <p14:creationId xmlns:p14="http://schemas.microsoft.com/office/powerpoint/2010/main" val="142541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E34A-777A-467A-B505-A19E86576A6A}"/>
              </a:ext>
            </a:extLst>
          </p:cNvPr>
          <p:cNvSpPr>
            <a:spLocks noGrp="1"/>
          </p:cNvSpPr>
          <p:nvPr>
            <p:ph type="title"/>
          </p:nvPr>
        </p:nvSpPr>
        <p:spPr>
          <a:xfrm>
            <a:off x="2477906" y="638487"/>
            <a:ext cx="8911687" cy="1007721"/>
          </a:xfrm>
        </p:spPr>
        <p:txBody>
          <a:bodyPr/>
          <a:lstStyle/>
          <a:p>
            <a:r>
              <a:rPr lang="en-US" dirty="0"/>
              <a:t>Movement Meditation</a:t>
            </a:r>
          </a:p>
        </p:txBody>
      </p:sp>
      <p:sp>
        <p:nvSpPr>
          <p:cNvPr id="3" name="Content Placeholder 2">
            <a:extLst>
              <a:ext uri="{FF2B5EF4-FFF2-40B4-BE49-F238E27FC236}">
                <a16:creationId xmlns:a16="http://schemas.microsoft.com/office/drawing/2014/main" id="{117A1CEA-AC85-4870-A8D7-7FAB7E2E89AF}"/>
              </a:ext>
            </a:extLst>
          </p:cNvPr>
          <p:cNvSpPr>
            <a:spLocks noGrp="1"/>
          </p:cNvSpPr>
          <p:nvPr>
            <p:ph idx="1"/>
          </p:nvPr>
        </p:nvSpPr>
        <p:spPr>
          <a:xfrm>
            <a:off x="1999742" y="1443488"/>
            <a:ext cx="9993700" cy="5186601"/>
          </a:xfrm>
        </p:spPr>
        <p:txBody>
          <a:bodyPr vert="horz" lIns="91440" tIns="45720" rIns="91440" bIns="45720" rtlCol="0" anchor="t">
            <a:noAutofit/>
          </a:bodyPr>
          <a:lstStyle/>
          <a:p>
            <a:pPr algn="l"/>
            <a:r>
              <a:rPr lang="en-US" sz="2400" b="0" i="0" u="none" strike="noStrike" dirty="0">
                <a:solidFill>
                  <a:srgbClr val="686868"/>
                </a:solidFill>
                <a:latin typeface="&amp;quot"/>
                <a:ea typeface="&amp;quot"/>
                <a:cs typeface="&amp;quot"/>
              </a:rPr>
              <a:t>Many forms of meditation encourage you to remain in one position, but movement meditation focuses on the body in motion. Walking meditation is one form of mindful movement; this technique can also be associated with yoga or tai chi and other martial arts. Having a commitment to some form of physical discipline is very beneficial. Once you are able to be present in your body during movement meditation, you can expand your awareness to include just about anything that keeps you moving: gardening, walking the dog, washing up, playing golf, etc. In each case, the movement of your body is the object of meditation.</a:t>
            </a:r>
          </a:p>
          <a:p>
            <a:endParaRPr lang="en-US" sz="2400" dirty="0">
              <a:solidFill>
                <a:srgbClr val="686868"/>
              </a:solidFill>
              <a:latin typeface="&amp;quot"/>
              <a:ea typeface="&amp;quot"/>
              <a:cs typeface="&amp;quot"/>
            </a:endParaRPr>
          </a:p>
          <a:p>
            <a:pPr algn="l"/>
            <a:r>
              <a:rPr lang="en-US" sz="2400" b="0" i="0" u="none" strike="noStrike" dirty="0">
                <a:solidFill>
                  <a:srgbClr val="686868"/>
                </a:solidFill>
                <a:latin typeface="&amp;quot"/>
                <a:ea typeface="&amp;quot"/>
                <a:cs typeface="&amp;quot"/>
              </a:rPr>
              <a:t>This technique can be combined with mindful sitting meditation. It can be a good choice for people who have trouble sitting still for long periods, as well as for those who naturally find it easier to concentrate while they’re moving.</a:t>
            </a:r>
            <a:endParaRPr lang="en-US" sz="2400"/>
          </a:p>
        </p:txBody>
      </p:sp>
    </p:spTree>
    <p:extLst>
      <p:ext uri="{BB962C8B-B14F-4D97-AF65-F5344CB8AC3E}">
        <p14:creationId xmlns:p14="http://schemas.microsoft.com/office/powerpoint/2010/main" val="348973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581A83F7-EAB0-4C95-8CAD-AB7642EB990C}"/>
              </a:ext>
            </a:extLst>
          </p:cNvPr>
          <p:cNvPicPr>
            <a:picLocks noRot="1" noChangeAspect="1"/>
          </p:cNvPicPr>
          <p:nvPr>
            <a:videoFile r:link="rId1"/>
          </p:nvPr>
        </p:nvPicPr>
        <p:blipFill>
          <a:blip r:embed="rId3"/>
          <a:stretch>
            <a:fillRect/>
          </a:stretch>
        </p:blipFill>
        <p:spPr>
          <a:xfrm>
            <a:off x="2429774" y="1194220"/>
            <a:ext cx="8166338" cy="5116541"/>
          </a:xfrm>
          <a:prstGeom prst="rect">
            <a:avLst/>
          </a:prstGeom>
        </p:spPr>
      </p:pic>
    </p:spTree>
    <p:extLst>
      <p:ext uri="{BB962C8B-B14F-4D97-AF65-F5344CB8AC3E}">
        <p14:creationId xmlns:p14="http://schemas.microsoft.com/office/powerpoint/2010/main" val="360580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E178-FB9E-40BE-B4AA-B2FF5360165B}"/>
              </a:ext>
            </a:extLst>
          </p:cNvPr>
          <p:cNvSpPr>
            <a:spLocks noGrp="1"/>
          </p:cNvSpPr>
          <p:nvPr>
            <p:ph type="title"/>
          </p:nvPr>
        </p:nvSpPr>
        <p:spPr>
          <a:xfrm>
            <a:off x="2592924" y="624110"/>
            <a:ext cx="8911687" cy="892702"/>
          </a:xfrm>
        </p:spPr>
        <p:txBody>
          <a:bodyPr/>
          <a:lstStyle/>
          <a:p>
            <a:r>
              <a:rPr lang="en-US" dirty="0"/>
              <a:t>Types of movement meditation</a:t>
            </a:r>
          </a:p>
        </p:txBody>
      </p:sp>
      <p:sp>
        <p:nvSpPr>
          <p:cNvPr id="3" name="Content Placeholder 2">
            <a:extLst>
              <a:ext uri="{FF2B5EF4-FFF2-40B4-BE49-F238E27FC236}">
                <a16:creationId xmlns:a16="http://schemas.microsoft.com/office/drawing/2014/main" id="{5D244E88-F776-48FD-90A3-7C4C77A55966}"/>
              </a:ext>
            </a:extLst>
          </p:cNvPr>
          <p:cNvSpPr>
            <a:spLocks noGrp="1"/>
          </p:cNvSpPr>
          <p:nvPr>
            <p:ph sz="half" idx="1"/>
          </p:nvPr>
        </p:nvSpPr>
        <p:spPr>
          <a:xfrm>
            <a:off x="2589212" y="1774167"/>
            <a:ext cx="4313864" cy="4137055"/>
          </a:xfrm>
        </p:spPr>
        <p:txBody>
          <a:bodyPr vert="horz" lIns="91440" tIns="45720" rIns="91440" bIns="45720" rtlCol="0" anchor="t">
            <a:normAutofit fontScale="92500" lnSpcReduction="10000"/>
          </a:bodyPr>
          <a:lstStyle/>
          <a:p>
            <a:r>
              <a:rPr lang="en-US" b="1" dirty="0">
                <a:solidFill>
                  <a:srgbClr val="111111"/>
                </a:solidFill>
              </a:rPr>
              <a:t>Yoga</a:t>
            </a:r>
            <a:r>
              <a:rPr lang="en-US" dirty="0"/>
              <a:t> – There are many types of yoga. Some are athletic and demanding. Yoga is composed of gentle stretches, deep breathing, and meditation. The physical poses and focused breathing can help alleviate aches and pains. </a:t>
            </a:r>
            <a:endParaRPr lang="en-US"/>
          </a:p>
          <a:p>
            <a:r>
              <a:rPr lang="en-US" b="1" dirty="0">
                <a:solidFill>
                  <a:srgbClr val="111111"/>
                </a:solidFill>
              </a:rPr>
              <a:t>Tai Chi</a:t>
            </a:r>
            <a:r>
              <a:rPr lang="en-US" dirty="0"/>
              <a:t> – Tai Chi is a mind-body practice which combines meditation, slow movements, deep breathing, and relaxation. Tai Chi reduces mental and physical stress. promotes healing, and emotional stability. It strengthens the heart, boosts the immune system and is gentle on muscles and joints.</a:t>
            </a:r>
          </a:p>
          <a:p>
            <a:endParaRPr lang="en-US" dirty="0"/>
          </a:p>
          <a:p>
            <a:endParaRPr lang="en-US" dirty="0"/>
          </a:p>
        </p:txBody>
      </p:sp>
      <p:sp>
        <p:nvSpPr>
          <p:cNvPr id="4" name="Content Placeholder 3">
            <a:extLst>
              <a:ext uri="{FF2B5EF4-FFF2-40B4-BE49-F238E27FC236}">
                <a16:creationId xmlns:a16="http://schemas.microsoft.com/office/drawing/2014/main" id="{620D17F2-0081-461A-871F-DC26EFAFF20A}"/>
              </a:ext>
            </a:extLst>
          </p:cNvPr>
          <p:cNvSpPr>
            <a:spLocks noGrp="1"/>
          </p:cNvSpPr>
          <p:nvPr>
            <p:ph sz="half" idx="2"/>
          </p:nvPr>
        </p:nvSpPr>
        <p:spPr>
          <a:xfrm>
            <a:off x="7190747" y="1766789"/>
            <a:ext cx="4313864" cy="4467734"/>
          </a:xfrm>
        </p:spPr>
        <p:txBody>
          <a:bodyPr vert="horz" lIns="91440" tIns="45720" rIns="91440" bIns="45720" rtlCol="0" anchor="t">
            <a:normAutofit fontScale="92500" lnSpcReduction="10000"/>
          </a:bodyPr>
          <a:lstStyle/>
          <a:p>
            <a:r>
              <a:rPr lang="en-US" b="1" dirty="0"/>
              <a:t>Qigong</a:t>
            </a:r>
            <a:r>
              <a:rPr lang="en-US" dirty="0"/>
              <a:t> – Qigong combines meditation, dance, movement, and breathing exercises. It is a form of gentle exercise composed of movements that are repeated a number of times, stretching the body and building awareness of how the body moves.</a:t>
            </a:r>
          </a:p>
          <a:p>
            <a:endParaRPr lang="en-US" b="1" dirty="0"/>
          </a:p>
        </p:txBody>
      </p:sp>
    </p:spTree>
    <p:extLst>
      <p:ext uri="{BB962C8B-B14F-4D97-AF65-F5344CB8AC3E}">
        <p14:creationId xmlns:p14="http://schemas.microsoft.com/office/powerpoint/2010/main" val="139350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0E1BFF8C-F7A7-4767-8C42-6F29FFBD3DE0}"/>
              </a:ext>
            </a:extLst>
          </p:cNvPr>
          <p:cNvPicPr>
            <a:picLocks noRot="1" noChangeAspect="1"/>
          </p:cNvPicPr>
          <p:nvPr>
            <a:videoFile r:link="rId1"/>
          </p:nvPr>
        </p:nvPicPr>
        <p:blipFill>
          <a:blip r:embed="rId3"/>
          <a:stretch>
            <a:fillRect/>
          </a:stretch>
        </p:blipFill>
        <p:spPr>
          <a:xfrm>
            <a:off x="2429774" y="992937"/>
            <a:ext cx="8540149" cy="5260315"/>
          </a:xfrm>
          <a:prstGeom prst="rect">
            <a:avLst/>
          </a:prstGeom>
        </p:spPr>
      </p:pic>
    </p:spTree>
    <p:extLst>
      <p:ext uri="{BB962C8B-B14F-4D97-AF65-F5344CB8AC3E}">
        <p14:creationId xmlns:p14="http://schemas.microsoft.com/office/powerpoint/2010/main" val="9032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2DB0-BB9E-4C09-A90D-5E3CB44614EE}"/>
              </a:ext>
            </a:extLst>
          </p:cNvPr>
          <p:cNvSpPr>
            <a:spLocks noGrp="1"/>
          </p:cNvSpPr>
          <p:nvPr>
            <p:ph type="title"/>
          </p:nvPr>
        </p:nvSpPr>
        <p:spPr/>
        <p:txBody>
          <a:bodyPr/>
          <a:lstStyle/>
          <a:p>
            <a:pPr algn="ctr"/>
            <a:r>
              <a:rPr lang="en-US" dirty="0"/>
              <a:t>Yoga</a:t>
            </a:r>
          </a:p>
        </p:txBody>
      </p:sp>
      <p:pic>
        <p:nvPicPr>
          <p:cNvPr id="3" name="Picture 3">
            <a:hlinkClick r:id="" action="ppaction://media"/>
            <a:extLst>
              <a:ext uri="{FF2B5EF4-FFF2-40B4-BE49-F238E27FC236}">
                <a16:creationId xmlns:a16="http://schemas.microsoft.com/office/drawing/2014/main" id="{DDE744CE-4B71-4C5B-90E1-F19EE9FFCE55}"/>
              </a:ext>
            </a:extLst>
          </p:cNvPr>
          <p:cNvPicPr>
            <a:picLocks noRot="1" noChangeAspect="1"/>
          </p:cNvPicPr>
          <p:nvPr>
            <a:videoFile r:link="rId1"/>
          </p:nvPr>
        </p:nvPicPr>
        <p:blipFill>
          <a:blip r:embed="rId3"/>
          <a:stretch>
            <a:fillRect/>
          </a:stretch>
        </p:blipFill>
        <p:spPr>
          <a:xfrm>
            <a:off x="3234908" y="1409881"/>
            <a:ext cx="7605620" cy="5001522"/>
          </a:xfrm>
          <a:prstGeom prst="rect">
            <a:avLst/>
          </a:prstGeom>
        </p:spPr>
      </p:pic>
    </p:spTree>
    <p:extLst>
      <p:ext uri="{BB962C8B-B14F-4D97-AF65-F5344CB8AC3E}">
        <p14:creationId xmlns:p14="http://schemas.microsoft.com/office/powerpoint/2010/main" val="273137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14">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6" name="Group 28">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8" name="Rectangle 42">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CEECD11C-BCCE-40FA-89DA-FEC876E604D3}"/>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Strike a pose</a:t>
            </a:r>
          </a:p>
        </p:txBody>
      </p:sp>
      <p:pic>
        <p:nvPicPr>
          <p:cNvPr id="5" name="Picture 42" descr="A large brown dog standing in the water&#10;&#10;Description generated with high confidence">
            <a:extLst>
              <a:ext uri="{FF2B5EF4-FFF2-40B4-BE49-F238E27FC236}">
                <a16:creationId xmlns:a16="http://schemas.microsoft.com/office/drawing/2014/main" id="{994F98FB-00C4-471E-8D9A-FDD0E469234E}"/>
              </a:ext>
            </a:extLst>
          </p:cNvPr>
          <p:cNvPicPr>
            <a:picLocks noGrp="1" noChangeAspect="1"/>
          </p:cNvPicPr>
          <p:nvPr>
            <p:ph sz="half" idx="1"/>
          </p:nvPr>
        </p:nvPicPr>
        <p:blipFill>
          <a:blip r:embed="rId2"/>
          <a:stretch>
            <a:fillRect/>
          </a:stretch>
        </p:blipFill>
        <p:spPr>
          <a:xfrm>
            <a:off x="2384276" y="1689281"/>
            <a:ext cx="2539041" cy="3444813"/>
          </a:xfrm>
          <a:prstGeom prst="rect">
            <a:avLst/>
          </a:prstGeom>
        </p:spPr>
      </p:pic>
      <p:pic>
        <p:nvPicPr>
          <p:cNvPr id="7" name="Picture 7" descr="A close up of a logo&#10;&#10;Description generated with high confidence">
            <a:extLst>
              <a:ext uri="{FF2B5EF4-FFF2-40B4-BE49-F238E27FC236}">
                <a16:creationId xmlns:a16="http://schemas.microsoft.com/office/drawing/2014/main" id="{A70E15DB-5B06-4737-8C86-7BD30AF103B9}"/>
              </a:ext>
            </a:extLst>
          </p:cNvPr>
          <p:cNvPicPr>
            <a:picLocks noGrp="1" noChangeAspect="1"/>
          </p:cNvPicPr>
          <p:nvPr>
            <p:ph sz="half" idx="2"/>
          </p:nvPr>
        </p:nvPicPr>
        <p:blipFill>
          <a:blip r:embed="rId3"/>
          <a:stretch>
            <a:fillRect/>
          </a:stretch>
        </p:blipFill>
        <p:spPr>
          <a:xfrm>
            <a:off x="7487759" y="515711"/>
            <a:ext cx="2803712" cy="2971999"/>
          </a:xfrm>
          <a:prstGeom prst="rect">
            <a:avLst/>
          </a:prstGeom>
        </p:spPr>
      </p:pic>
      <p:pic>
        <p:nvPicPr>
          <p:cNvPr id="54" name="Picture 5" descr="A picture containing text&#10;&#10;Description generated with high confidence">
            <a:extLst>
              <a:ext uri="{FF2B5EF4-FFF2-40B4-BE49-F238E27FC236}">
                <a16:creationId xmlns:a16="http://schemas.microsoft.com/office/drawing/2014/main" id="{6EE9E36A-7F0D-4E18-A77D-F51929FB4B94}"/>
              </a:ext>
            </a:extLst>
          </p:cNvPr>
          <p:cNvPicPr>
            <a:picLocks noChangeAspect="1"/>
          </p:cNvPicPr>
          <p:nvPr/>
        </p:nvPicPr>
        <p:blipFill>
          <a:blip r:embed="rId4"/>
          <a:stretch>
            <a:fillRect/>
          </a:stretch>
        </p:blipFill>
        <p:spPr>
          <a:xfrm>
            <a:off x="5640344" y="3683749"/>
            <a:ext cx="6199249" cy="2580222"/>
          </a:xfrm>
          <a:prstGeom prst="rect">
            <a:avLst/>
          </a:prstGeom>
        </p:spPr>
      </p:pic>
    </p:spTree>
    <p:extLst>
      <p:ext uri="{BB962C8B-B14F-4D97-AF65-F5344CB8AC3E}">
        <p14:creationId xmlns:p14="http://schemas.microsoft.com/office/powerpoint/2010/main" val="363174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4026C862-0F43-4156-81BB-117576103B60}"/>
              </a:ext>
            </a:extLst>
          </p:cNvPr>
          <p:cNvPicPr>
            <a:picLocks noRot="1" noChangeAspect="1"/>
          </p:cNvPicPr>
          <p:nvPr>
            <a:videoFile r:link="rId1"/>
          </p:nvPr>
        </p:nvPicPr>
        <p:blipFill>
          <a:blip r:embed="rId3"/>
          <a:stretch>
            <a:fillRect/>
          </a:stretch>
        </p:blipFill>
        <p:spPr>
          <a:xfrm>
            <a:off x="2516038" y="1093578"/>
            <a:ext cx="7533735" cy="5073410"/>
          </a:xfrm>
          <a:prstGeom prst="rect">
            <a:avLst/>
          </a:prstGeom>
        </p:spPr>
      </p:pic>
    </p:spTree>
    <p:extLst>
      <p:ext uri="{BB962C8B-B14F-4D97-AF65-F5344CB8AC3E}">
        <p14:creationId xmlns:p14="http://schemas.microsoft.com/office/powerpoint/2010/main" val="31663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ABE0D739-03CF-4DAD-833A-5FEDC174720D}"/>
              </a:ext>
            </a:extLst>
          </p:cNvPr>
          <p:cNvPicPr>
            <a:picLocks noRot="1" noChangeAspect="1"/>
          </p:cNvPicPr>
          <p:nvPr>
            <a:videoFile r:link="rId1"/>
          </p:nvPr>
        </p:nvPicPr>
        <p:blipFill>
          <a:blip r:embed="rId3"/>
          <a:stretch>
            <a:fillRect/>
          </a:stretch>
        </p:blipFill>
        <p:spPr>
          <a:xfrm>
            <a:off x="2444151" y="1107956"/>
            <a:ext cx="8626414" cy="5461598"/>
          </a:xfrm>
          <a:prstGeom prst="rect">
            <a:avLst/>
          </a:prstGeom>
        </p:spPr>
      </p:pic>
    </p:spTree>
    <p:extLst>
      <p:ext uri="{BB962C8B-B14F-4D97-AF65-F5344CB8AC3E}">
        <p14:creationId xmlns:p14="http://schemas.microsoft.com/office/powerpoint/2010/main" val="406934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B20A0EC8-C955-4C2F-A7F6-754446854504}"/>
              </a:ext>
            </a:extLst>
          </p:cNvPr>
          <p:cNvPicPr>
            <a:picLocks noRot="1" noChangeAspect="1"/>
          </p:cNvPicPr>
          <p:nvPr>
            <a:videoFile r:link="rId1"/>
          </p:nvPr>
        </p:nvPicPr>
        <p:blipFill>
          <a:blip r:embed="rId3"/>
          <a:stretch>
            <a:fillRect/>
          </a:stretch>
        </p:blipFill>
        <p:spPr>
          <a:xfrm>
            <a:off x="2688567" y="992937"/>
            <a:ext cx="7821281" cy="5576617"/>
          </a:xfrm>
          <a:prstGeom prst="rect">
            <a:avLst/>
          </a:prstGeom>
        </p:spPr>
      </p:pic>
    </p:spTree>
    <p:extLst>
      <p:ext uri="{BB962C8B-B14F-4D97-AF65-F5344CB8AC3E}">
        <p14:creationId xmlns:p14="http://schemas.microsoft.com/office/powerpoint/2010/main" val="2608434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C4A6-1F4D-4376-BC0E-014E6376612C}"/>
              </a:ext>
            </a:extLst>
          </p:cNvPr>
          <p:cNvSpPr>
            <a:spLocks noGrp="1"/>
          </p:cNvSpPr>
          <p:nvPr>
            <p:ph type="title"/>
          </p:nvPr>
        </p:nvSpPr>
        <p:spPr/>
        <p:txBody>
          <a:bodyPr/>
          <a:lstStyle/>
          <a:p>
            <a:pPr algn="ctr"/>
            <a:r>
              <a:rPr lang="en-US" dirty="0"/>
              <a:t>Tai Chi</a:t>
            </a:r>
          </a:p>
        </p:txBody>
      </p:sp>
      <p:pic>
        <p:nvPicPr>
          <p:cNvPr id="3" name="Picture 3">
            <a:hlinkClick r:id="" action="ppaction://media"/>
            <a:extLst>
              <a:ext uri="{FF2B5EF4-FFF2-40B4-BE49-F238E27FC236}">
                <a16:creationId xmlns:a16="http://schemas.microsoft.com/office/drawing/2014/main" id="{3FDE399E-7E5E-4609-B8F4-73EBC12E1DBB}"/>
              </a:ext>
            </a:extLst>
          </p:cNvPr>
          <p:cNvPicPr>
            <a:picLocks noRot="1" noChangeAspect="1"/>
          </p:cNvPicPr>
          <p:nvPr>
            <a:videoFile r:link="rId1"/>
          </p:nvPr>
        </p:nvPicPr>
        <p:blipFill>
          <a:blip r:embed="rId3"/>
          <a:stretch>
            <a:fillRect/>
          </a:stretch>
        </p:blipFill>
        <p:spPr>
          <a:xfrm>
            <a:off x="2932982" y="1409880"/>
            <a:ext cx="7663130" cy="5030277"/>
          </a:xfrm>
          <a:prstGeom prst="rect">
            <a:avLst/>
          </a:prstGeom>
        </p:spPr>
      </p:pic>
    </p:spTree>
    <p:extLst>
      <p:ext uri="{BB962C8B-B14F-4D97-AF65-F5344CB8AC3E}">
        <p14:creationId xmlns:p14="http://schemas.microsoft.com/office/powerpoint/2010/main" val="409746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FDCA-1524-4868-B42E-0D54BA5A7CD4}"/>
              </a:ext>
            </a:extLst>
          </p:cNvPr>
          <p:cNvSpPr>
            <a:spLocks noGrp="1"/>
          </p:cNvSpPr>
          <p:nvPr>
            <p:ph type="title"/>
          </p:nvPr>
        </p:nvSpPr>
        <p:spPr/>
        <p:txBody>
          <a:bodyPr/>
          <a:lstStyle/>
          <a:p>
            <a:r>
              <a:rPr lang="en-US"/>
              <a:t>What is Mindfulness</a:t>
            </a:r>
          </a:p>
        </p:txBody>
      </p:sp>
      <p:sp>
        <p:nvSpPr>
          <p:cNvPr id="3" name="Content Placeholder 2">
            <a:extLst>
              <a:ext uri="{FF2B5EF4-FFF2-40B4-BE49-F238E27FC236}">
                <a16:creationId xmlns:a16="http://schemas.microsoft.com/office/drawing/2014/main" id="{4DDB3D73-26A9-4AFA-BBB3-9AF164DBA272}"/>
              </a:ext>
            </a:extLst>
          </p:cNvPr>
          <p:cNvSpPr>
            <a:spLocks noGrp="1"/>
          </p:cNvSpPr>
          <p:nvPr>
            <p:ph sz="half" idx="1"/>
          </p:nvPr>
        </p:nvSpPr>
        <p:spPr/>
        <p:txBody>
          <a:bodyPr vert="horz" lIns="91440" tIns="45720" rIns="91440" bIns="45720" rtlCol="0" anchor="t">
            <a:normAutofit/>
          </a:bodyPr>
          <a:lstStyle/>
          <a:p>
            <a:r>
              <a:rPr lang="en-US" sz="2000"/>
              <a:t>The quality or state of being conscious or aware of something.</a:t>
            </a:r>
            <a:endParaRPr lang="en-US"/>
          </a:p>
        </p:txBody>
      </p:sp>
      <p:sp>
        <p:nvSpPr>
          <p:cNvPr id="4" name="Content Placeholder 3">
            <a:extLst>
              <a:ext uri="{FF2B5EF4-FFF2-40B4-BE49-F238E27FC236}">
                <a16:creationId xmlns:a16="http://schemas.microsoft.com/office/drawing/2014/main" id="{AF7309FD-3DA9-4C8F-894A-56D71AAA852C}"/>
              </a:ext>
            </a:extLst>
          </p:cNvPr>
          <p:cNvSpPr>
            <a:spLocks noGrp="1"/>
          </p:cNvSpPr>
          <p:nvPr>
            <p:ph sz="half" idx="2"/>
          </p:nvPr>
        </p:nvSpPr>
        <p:spPr/>
        <p:txBody>
          <a:bodyPr vert="horz" lIns="91440" tIns="45720" rIns="91440" bIns="45720" rtlCol="0" anchor="t">
            <a:normAutofit/>
          </a:bodyPr>
          <a:lstStyle/>
          <a:p>
            <a:r>
              <a:rPr lang="en-US" sz="2000"/>
              <a:t>A mental state achieved by focusing one's awareness on the present moment, while calmly acknowledging and accepting one's feelings, thoughts, and bodily sensations, used as a therapeutic technique.</a:t>
            </a:r>
          </a:p>
        </p:txBody>
      </p:sp>
      <p:pic>
        <p:nvPicPr>
          <p:cNvPr id="5" name="Picture 5" descr="A close up of a green leaf&#10;&#10;Description generated with high confidence">
            <a:extLst>
              <a:ext uri="{FF2B5EF4-FFF2-40B4-BE49-F238E27FC236}">
                <a16:creationId xmlns:a16="http://schemas.microsoft.com/office/drawing/2014/main" id="{681E8777-7B86-42A1-B267-F2BC4BA37983}"/>
              </a:ext>
            </a:extLst>
          </p:cNvPr>
          <p:cNvPicPr>
            <a:picLocks noChangeAspect="1"/>
          </p:cNvPicPr>
          <p:nvPr/>
        </p:nvPicPr>
        <p:blipFill>
          <a:blip r:embed="rId2"/>
          <a:stretch>
            <a:fillRect/>
          </a:stretch>
        </p:blipFill>
        <p:spPr>
          <a:xfrm>
            <a:off x="2797833" y="3825124"/>
            <a:ext cx="3533953" cy="1867564"/>
          </a:xfrm>
          <a:prstGeom prst="rect">
            <a:avLst/>
          </a:prstGeom>
        </p:spPr>
      </p:pic>
    </p:spTree>
    <p:extLst>
      <p:ext uri="{BB962C8B-B14F-4D97-AF65-F5344CB8AC3E}">
        <p14:creationId xmlns:p14="http://schemas.microsoft.com/office/powerpoint/2010/main" val="2328249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very high confidence">
            <a:extLst>
              <a:ext uri="{FF2B5EF4-FFF2-40B4-BE49-F238E27FC236}">
                <a16:creationId xmlns:a16="http://schemas.microsoft.com/office/drawing/2014/main" id="{83603866-ADF1-4349-B977-BF465206809A}"/>
              </a:ext>
            </a:extLst>
          </p:cNvPr>
          <p:cNvPicPr>
            <a:picLocks noChangeAspect="1"/>
          </p:cNvPicPr>
          <p:nvPr/>
        </p:nvPicPr>
        <p:blipFill>
          <a:blip r:embed="rId2"/>
          <a:stretch>
            <a:fillRect/>
          </a:stretch>
        </p:blipFill>
        <p:spPr>
          <a:xfrm>
            <a:off x="3002352" y="1005606"/>
            <a:ext cx="7682541" cy="5364371"/>
          </a:xfrm>
          <a:prstGeom prst="rect">
            <a:avLst/>
          </a:prstGeom>
        </p:spPr>
      </p:pic>
    </p:spTree>
    <p:extLst>
      <p:ext uri="{BB962C8B-B14F-4D97-AF65-F5344CB8AC3E}">
        <p14:creationId xmlns:p14="http://schemas.microsoft.com/office/powerpoint/2010/main" val="1719739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7E5D9C9E-4F52-461A-BA46-6AB43ED2654C}"/>
              </a:ext>
            </a:extLst>
          </p:cNvPr>
          <p:cNvPicPr>
            <a:picLocks noRot="1" noChangeAspect="1"/>
          </p:cNvPicPr>
          <p:nvPr>
            <a:videoFile r:link="rId1"/>
          </p:nvPr>
        </p:nvPicPr>
        <p:blipFill>
          <a:blip r:embed="rId3"/>
          <a:stretch>
            <a:fillRect/>
          </a:stretch>
        </p:blipFill>
        <p:spPr>
          <a:xfrm>
            <a:off x="2990491" y="1165465"/>
            <a:ext cx="6627961" cy="5145296"/>
          </a:xfrm>
          <a:prstGeom prst="rect">
            <a:avLst/>
          </a:prstGeom>
        </p:spPr>
      </p:pic>
    </p:spTree>
    <p:extLst>
      <p:ext uri="{BB962C8B-B14F-4D97-AF65-F5344CB8AC3E}">
        <p14:creationId xmlns:p14="http://schemas.microsoft.com/office/powerpoint/2010/main" val="3985646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9A6D-0C1C-4738-A513-C2C5D40815E1}"/>
              </a:ext>
            </a:extLst>
          </p:cNvPr>
          <p:cNvSpPr>
            <a:spLocks noGrp="1"/>
          </p:cNvSpPr>
          <p:nvPr>
            <p:ph type="title"/>
          </p:nvPr>
        </p:nvSpPr>
        <p:spPr/>
        <p:txBody>
          <a:bodyPr/>
          <a:lstStyle/>
          <a:p>
            <a:pPr algn="ctr"/>
            <a:r>
              <a:rPr lang="en-US" b="1" dirty="0">
                <a:solidFill>
                  <a:srgbClr val="111111"/>
                </a:solidFill>
              </a:rPr>
              <a:t>Qigong</a:t>
            </a:r>
            <a:endParaRPr lang="en-US" dirty="0"/>
          </a:p>
        </p:txBody>
      </p:sp>
      <p:pic>
        <p:nvPicPr>
          <p:cNvPr id="3" name="Picture 3">
            <a:hlinkClick r:id="" action="ppaction://media"/>
            <a:extLst>
              <a:ext uri="{FF2B5EF4-FFF2-40B4-BE49-F238E27FC236}">
                <a16:creationId xmlns:a16="http://schemas.microsoft.com/office/drawing/2014/main" id="{04EE5DA5-0B4C-437A-84A1-51BC5E894CFB}"/>
              </a:ext>
            </a:extLst>
          </p:cNvPr>
          <p:cNvPicPr>
            <a:picLocks noRot="1" noChangeAspect="1"/>
          </p:cNvPicPr>
          <p:nvPr>
            <a:videoFile r:link="rId1"/>
          </p:nvPr>
        </p:nvPicPr>
        <p:blipFill>
          <a:blip r:embed="rId3"/>
          <a:stretch>
            <a:fillRect/>
          </a:stretch>
        </p:blipFill>
        <p:spPr>
          <a:xfrm>
            <a:off x="2702945" y="1395503"/>
            <a:ext cx="8712677" cy="4972768"/>
          </a:xfrm>
          <a:prstGeom prst="rect">
            <a:avLst/>
          </a:prstGeom>
        </p:spPr>
      </p:pic>
    </p:spTree>
    <p:extLst>
      <p:ext uri="{BB962C8B-B14F-4D97-AF65-F5344CB8AC3E}">
        <p14:creationId xmlns:p14="http://schemas.microsoft.com/office/powerpoint/2010/main" val="1249516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699877-13E3-4FC1-B91B-2A8A8FA7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4CB122-E2DC-4CA5-8B6F-B49249C7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B22E03-3087-4988-9DB5-572918FB9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B2A5927-4A36-47DC-BF12-54A96B45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 name="Picture 2" descr="A close up of a newspaper&#10;&#10;Description generated with high confidence">
            <a:extLst>
              <a:ext uri="{FF2B5EF4-FFF2-40B4-BE49-F238E27FC236}">
                <a16:creationId xmlns:a16="http://schemas.microsoft.com/office/drawing/2014/main" id="{2091184F-CBA4-472D-8859-A7AC64BBA2BB}"/>
              </a:ext>
            </a:extLst>
          </p:cNvPr>
          <p:cNvPicPr>
            <a:picLocks noChangeAspect="1"/>
          </p:cNvPicPr>
          <p:nvPr/>
        </p:nvPicPr>
        <p:blipFill>
          <a:blip r:embed="rId2"/>
          <a:stretch>
            <a:fillRect/>
          </a:stretch>
        </p:blipFill>
        <p:spPr>
          <a:xfrm>
            <a:off x="4361017" y="659027"/>
            <a:ext cx="6698955" cy="5392659"/>
          </a:xfrm>
          <a:prstGeom prst="rect">
            <a:avLst/>
          </a:prstGeom>
        </p:spPr>
      </p:pic>
    </p:spTree>
    <p:extLst>
      <p:ext uri="{BB962C8B-B14F-4D97-AF65-F5344CB8AC3E}">
        <p14:creationId xmlns:p14="http://schemas.microsoft.com/office/powerpoint/2010/main" val="1027510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423B050-B333-4AB8-B162-A611B814CCA0}"/>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en-US" sz="2800" dirty="0">
                <a:solidFill>
                  <a:srgbClr val="FEFFFF"/>
                </a:solidFill>
              </a:rPr>
              <a:t>Ticket to Leave</a:t>
            </a:r>
            <a:br>
              <a:rPr lang="en-US" sz="2800" dirty="0">
                <a:solidFill>
                  <a:srgbClr val="FEFFFF"/>
                </a:solidFill>
              </a:rPr>
            </a:br>
            <a:br>
              <a:rPr lang="en-US" sz="2800" dirty="0">
                <a:solidFill>
                  <a:srgbClr val="FEFFFF"/>
                </a:solidFill>
              </a:rPr>
            </a:br>
            <a:br>
              <a:rPr lang="en-US" sz="2800" dirty="0">
                <a:solidFill>
                  <a:srgbClr val="FEFFFF"/>
                </a:solidFill>
              </a:rPr>
            </a:br>
            <a:br>
              <a:rPr lang="en-US" sz="2800" dirty="0">
                <a:solidFill>
                  <a:srgbClr val="FEFFFF"/>
                </a:solidFill>
              </a:rPr>
            </a:br>
            <a:br>
              <a:rPr lang="en-US" sz="2800" dirty="0">
                <a:solidFill>
                  <a:srgbClr val="FEFFFF"/>
                </a:solidFill>
              </a:rPr>
            </a:br>
            <a:br>
              <a:rPr lang="en-US" sz="2800" dirty="0">
                <a:solidFill>
                  <a:srgbClr val="FEFFFF"/>
                </a:solidFill>
              </a:rPr>
            </a:br>
            <a:br>
              <a:rPr lang="en-US" sz="2800" dirty="0">
                <a:solidFill>
                  <a:srgbClr val="FEFFFF"/>
                </a:solidFill>
              </a:rPr>
            </a:br>
            <a:r>
              <a:rPr lang="en-US" sz="2800" dirty="0">
                <a:solidFill>
                  <a:srgbClr val="FEFFFF"/>
                </a:solidFill>
              </a:rPr>
              <a:t>What is one practice you will  put into your routine...</a:t>
            </a: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3" name="Picture 3" descr="A picture containing clipart&#10;&#10;Description generated with high confidence">
            <a:extLst>
              <a:ext uri="{FF2B5EF4-FFF2-40B4-BE49-F238E27FC236}">
                <a16:creationId xmlns:a16="http://schemas.microsoft.com/office/drawing/2014/main" id="{3FAB6572-12C3-4C75-9796-23388AC801F9}"/>
              </a:ext>
            </a:extLst>
          </p:cNvPr>
          <p:cNvPicPr>
            <a:picLocks noChangeAspect="1"/>
          </p:cNvPicPr>
          <p:nvPr/>
        </p:nvPicPr>
        <p:blipFill>
          <a:blip r:embed="rId2"/>
          <a:stretch>
            <a:fillRect/>
          </a:stretch>
        </p:blipFill>
        <p:spPr>
          <a:xfrm>
            <a:off x="5587994" y="1557184"/>
            <a:ext cx="5640502" cy="3750933"/>
          </a:xfrm>
          <a:prstGeom prst="rect">
            <a:avLst/>
          </a:prstGeom>
        </p:spPr>
      </p:pic>
    </p:spTree>
    <p:extLst>
      <p:ext uri="{BB962C8B-B14F-4D97-AF65-F5344CB8AC3E}">
        <p14:creationId xmlns:p14="http://schemas.microsoft.com/office/powerpoint/2010/main" val="337845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42AE-6664-4B1D-B7AF-F1C30BD4E757}"/>
              </a:ext>
            </a:extLst>
          </p:cNvPr>
          <p:cNvSpPr>
            <a:spLocks noGrp="1"/>
          </p:cNvSpPr>
          <p:nvPr>
            <p:ph type="title"/>
          </p:nvPr>
        </p:nvSpPr>
        <p:spPr>
          <a:xfrm>
            <a:off x="2592924" y="624110"/>
            <a:ext cx="8911687" cy="4573305"/>
          </a:xfrm>
        </p:spPr>
        <p:txBody>
          <a:bodyPr>
            <a:normAutofit fontScale="90000"/>
          </a:bodyPr>
          <a:lstStyle/>
          <a:p>
            <a:r>
              <a:rPr lang="en-US"/>
              <a:t>A day in your life</a:t>
            </a:r>
            <a:br>
              <a:rPr lang="en-US"/>
            </a:br>
            <a:br>
              <a:rPr lang="en-US"/>
            </a:br>
            <a:r>
              <a:rPr lang="en-US" sz="2800" u="sng"/>
              <a:t>Activity 1</a:t>
            </a:r>
            <a:r>
              <a:rPr lang="en-US" sz="2800"/>
              <a:t>:</a:t>
            </a:r>
            <a:br>
              <a:rPr lang="en-US" sz="2800"/>
            </a:br>
            <a:r>
              <a:rPr lang="en-US" sz="2800"/>
              <a:t>Take about 5 minutes to think about and make a list on what you do and are responsible for daily, weekly, and monthly. </a:t>
            </a:r>
            <a:br>
              <a:rPr lang="en-US" sz="2800"/>
            </a:br>
            <a:br>
              <a:rPr lang="en-US" sz="2800"/>
            </a:br>
            <a:r>
              <a:rPr lang="en-US" sz="2800"/>
              <a:t>Next share out as a group. Make one list on chart paper or on a dry erase board. Look for similarities, talk about how stress increases around holidays/life events.    </a:t>
            </a:r>
            <a:br>
              <a:rPr lang="en-US" sz="2800"/>
            </a:br>
            <a:endParaRPr lang="en-US"/>
          </a:p>
        </p:txBody>
      </p:sp>
    </p:spTree>
    <p:extLst>
      <p:ext uri="{BB962C8B-B14F-4D97-AF65-F5344CB8AC3E}">
        <p14:creationId xmlns:p14="http://schemas.microsoft.com/office/powerpoint/2010/main" val="35556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54D1-6B8E-4FB9-A75E-46B62DDACC2E}"/>
              </a:ext>
            </a:extLst>
          </p:cNvPr>
          <p:cNvSpPr>
            <a:spLocks noGrp="1"/>
          </p:cNvSpPr>
          <p:nvPr>
            <p:ph type="title"/>
          </p:nvPr>
        </p:nvSpPr>
        <p:spPr/>
        <p:txBody>
          <a:bodyPr>
            <a:normAutofit/>
          </a:bodyPr>
          <a:lstStyle/>
          <a:p>
            <a:pPr algn="ctr"/>
            <a:r>
              <a:rPr lang="en-US"/>
              <a:t>Be Mindful</a:t>
            </a:r>
            <a:br>
              <a:rPr lang="en-US"/>
            </a:br>
            <a:endParaRPr lang="en-US"/>
          </a:p>
        </p:txBody>
      </p:sp>
      <p:sp>
        <p:nvSpPr>
          <p:cNvPr id="3" name="Content Placeholder 2">
            <a:extLst>
              <a:ext uri="{FF2B5EF4-FFF2-40B4-BE49-F238E27FC236}">
                <a16:creationId xmlns:a16="http://schemas.microsoft.com/office/drawing/2014/main" id="{2CC986BF-D87C-4330-846E-E4D3ED6D02C1}"/>
              </a:ext>
            </a:extLst>
          </p:cNvPr>
          <p:cNvSpPr>
            <a:spLocks noGrp="1"/>
          </p:cNvSpPr>
          <p:nvPr>
            <p:ph idx="1"/>
          </p:nvPr>
        </p:nvSpPr>
        <p:spPr/>
        <p:txBody>
          <a:bodyPr vert="horz" lIns="91440" tIns="45720" rIns="91440" bIns="45720" rtlCol="0" anchor="t">
            <a:normAutofit/>
          </a:bodyPr>
          <a:lstStyle/>
          <a:p>
            <a:r>
              <a:rPr lang="en-US"/>
              <a:t>Meditation takes work</a:t>
            </a:r>
          </a:p>
          <a:p>
            <a:r>
              <a:rPr lang="en-US"/>
              <a:t>Will not happen over night</a:t>
            </a:r>
          </a:p>
          <a:p>
            <a:r>
              <a:rPr lang="en-US"/>
              <a:t>New and old methods</a:t>
            </a:r>
          </a:p>
          <a:p>
            <a:r>
              <a:rPr lang="en-US"/>
              <a:t>What meditation or stress relief is best for you</a:t>
            </a:r>
          </a:p>
          <a:p>
            <a:r>
              <a:rPr lang="en-US"/>
              <a:t>What is your goal</a:t>
            </a:r>
          </a:p>
          <a:p>
            <a:r>
              <a:rPr lang="en-US"/>
              <a:t>Make it fit your life style</a:t>
            </a:r>
          </a:p>
          <a:p>
            <a:r>
              <a:rPr lang="en-US"/>
              <a:t>Enjoy it</a:t>
            </a:r>
          </a:p>
          <a:p>
            <a:endParaRPr lang="en-US"/>
          </a:p>
          <a:p>
            <a:endParaRPr lang="en-US"/>
          </a:p>
          <a:p>
            <a:endParaRPr lang="en-US"/>
          </a:p>
        </p:txBody>
      </p:sp>
    </p:spTree>
    <p:extLst>
      <p:ext uri="{BB962C8B-B14F-4D97-AF65-F5344CB8AC3E}">
        <p14:creationId xmlns:p14="http://schemas.microsoft.com/office/powerpoint/2010/main" val="99882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12DD-3F70-41CE-BD10-1CAEB474C4C1}"/>
              </a:ext>
            </a:extLst>
          </p:cNvPr>
          <p:cNvSpPr>
            <a:spLocks noGrp="1"/>
          </p:cNvSpPr>
          <p:nvPr>
            <p:ph type="title"/>
          </p:nvPr>
        </p:nvSpPr>
        <p:spPr>
          <a:xfrm>
            <a:off x="2592924" y="624110"/>
            <a:ext cx="8911687" cy="1395908"/>
          </a:xfrm>
        </p:spPr>
        <p:txBody>
          <a:bodyPr>
            <a:normAutofit fontScale="90000"/>
          </a:bodyPr>
          <a:lstStyle/>
          <a:p>
            <a:r>
              <a:rPr lang="en-US"/>
              <a:t>Meditation</a:t>
            </a:r>
            <a:br>
              <a:rPr lang="en-US"/>
            </a:br>
            <a:r>
              <a:rPr lang="en-US" sz="2000"/>
              <a:t>Meditation can be defined as a practice where an individual uses a technique, such as focusing their mind on a particular object, thought or activity, to achieve a mentally clear and emotionally calm state.</a:t>
            </a:r>
          </a:p>
        </p:txBody>
      </p:sp>
      <p:sp>
        <p:nvSpPr>
          <p:cNvPr id="4" name="Content Placeholder 3">
            <a:extLst>
              <a:ext uri="{FF2B5EF4-FFF2-40B4-BE49-F238E27FC236}">
                <a16:creationId xmlns:a16="http://schemas.microsoft.com/office/drawing/2014/main" id="{4ED99889-5F59-4D38-B055-8FC74302576B}"/>
              </a:ext>
            </a:extLst>
          </p:cNvPr>
          <p:cNvSpPr>
            <a:spLocks noGrp="1"/>
          </p:cNvSpPr>
          <p:nvPr>
            <p:ph sz="half" idx="2"/>
          </p:nvPr>
        </p:nvSpPr>
        <p:spPr/>
        <p:txBody>
          <a:bodyPr vert="horz" lIns="91440" tIns="45720" rIns="91440" bIns="45720" rtlCol="0" anchor="t">
            <a:normAutofit/>
          </a:bodyPr>
          <a:lstStyle/>
          <a:p>
            <a:endParaRPr lang="en-US"/>
          </a:p>
          <a:p>
            <a:r>
              <a:rPr lang="en-US" dirty="0"/>
              <a:t>Mindfulness Meditation</a:t>
            </a:r>
          </a:p>
          <a:p>
            <a:r>
              <a:rPr lang="en-US" dirty="0"/>
              <a:t>Movement Meditation</a:t>
            </a:r>
          </a:p>
          <a:p>
            <a:endParaRPr lang="en-US"/>
          </a:p>
        </p:txBody>
      </p:sp>
      <p:sp>
        <p:nvSpPr>
          <p:cNvPr id="6" name="Content Placeholder 5">
            <a:extLst>
              <a:ext uri="{FF2B5EF4-FFF2-40B4-BE49-F238E27FC236}">
                <a16:creationId xmlns:a16="http://schemas.microsoft.com/office/drawing/2014/main" id="{7CFED7CA-4C65-47FE-AE09-9861DEE09DE3}"/>
              </a:ext>
            </a:extLst>
          </p:cNvPr>
          <p:cNvSpPr>
            <a:spLocks noGrp="1"/>
          </p:cNvSpPr>
          <p:nvPr>
            <p:ph sz="half" idx="1"/>
          </p:nvPr>
        </p:nvSpPr>
        <p:spPr/>
        <p:txBody>
          <a:bodyPr vert="horz" lIns="91440" tIns="45720" rIns="91440" bIns="45720" rtlCol="0" anchor="t">
            <a:normAutofit/>
          </a:bodyPr>
          <a:lstStyle/>
          <a:p>
            <a:endParaRPr lang="en-US"/>
          </a:p>
          <a:p>
            <a:r>
              <a:rPr lang="en-US" dirty="0"/>
              <a:t>There are many types of meditation. </a:t>
            </a:r>
          </a:p>
          <a:p>
            <a:r>
              <a:rPr lang="en-US" dirty="0"/>
              <a:t>We will focus on two different  types of meditation that share some similarities .</a:t>
            </a:r>
          </a:p>
        </p:txBody>
      </p:sp>
      <p:pic>
        <p:nvPicPr>
          <p:cNvPr id="3" name="Picture 4" descr="A person standing in front of a sunset&#10;&#10;Description generated with very high confidence">
            <a:extLst>
              <a:ext uri="{FF2B5EF4-FFF2-40B4-BE49-F238E27FC236}">
                <a16:creationId xmlns:a16="http://schemas.microsoft.com/office/drawing/2014/main" id="{823338BB-C871-4F4B-9F88-C07E2C3ECCFF}"/>
              </a:ext>
            </a:extLst>
          </p:cNvPr>
          <p:cNvPicPr>
            <a:picLocks noChangeAspect="1"/>
          </p:cNvPicPr>
          <p:nvPr/>
        </p:nvPicPr>
        <p:blipFill>
          <a:blip r:embed="rId2"/>
          <a:stretch>
            <a:fillRect/>
          </a:stretch>
        </p:blipFill>
        <p:spPr>
          <a:xfrm>
            <a:off x="4336208" y="4255503"/>
            <a:ext cx="4295954" cy="2315145"/>
          </a:xfrm>
          <a:prstGeom prst="rect">
            <a:avLst/>
          </a:prstGeom>
        </p:spPr>
      </p:pic>
    </p:spTree>
    <p:extLst>
      <p:ext uri="{BB962C8B-B14F-4D97-AF65-F5344CB8AC3E}">
        <p14:creationId xmlns:p14="http://schemas.microsoft.com/office/powerpoint/2010/main" val="163353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text&#10;&#10;Description generated with high confidence">
            <a:extLst>
              <a:ext uri="{FF2B5EF4-FFF2-40B4-BE49-F238E27FC236}">
                <a16:creationId xmlns:a16="http://schemas.microsoft.com/office/drawing/2014/main" id="{EB1E3D46-25FD-45FF-ABE0-7E7859DD94B3}"/>
              </a:ext>
            </a:extLst>
          </p:cNvPr>
          <p:cNvPicPr>
            <a:picLocks noChangeAspect="1"/>
          </p:cNvPicPr>
          <p:nvPr/>
        </p:nvPicPr>
        <p:blipFill>
          <a:blip r:embed="rId2"/>
          <a:stretch>
            <a:fillRect/>
          </a:stretch>
        </p:blipFill>
        <p:spPr>
          <a:xfrm>
            <a:off x="2306159" y="643467"/>
            <a:ext cx="7579681" cy="5571066"/>
          </a:xfrm>
          <a:prstGeom prst="rect">
            <a:avLst/>
          </a:prstGeom>
        </p:spPr>
      </p:pic>
    </p:spTree>
    <p:extLst>
      <p:ext uri="{BB962C8B-B14F-4D97-AF65-F5344CB8AC3E}">
        <p14:creationId xmlns:p14="http://schemas.microsoft.com/office/powerpoint/2010/main" val="81773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a:hlinkClick r:id="" action="ppaction://media"/>
            <a:extLst>
              <a:ext uri="{FF2B5EF4-FFF2-40B4-BE49-F238E27FC236}">
                <a16:creationId xmlns:a16="http://schemas.microsoft.com/office/drawing/2014/main" id="{4E342B05-313F-41BE-A59B-BFF569B15769}"/>
              </a:ext>
            </a:extLst>
          </p:cNvPr>
          <p:cNvPicPr>
            <a:picLocks noRot="1" noChangeAspect="1"/>
          </p:cNvPicPr>
          <p:nvPr>
            <a:videoFile r:link="rId1"/>
          </p:nvPr>
        </p:nvPicPr>
        <p:blipFill>
          <a:blip r:embed="rId3"/>
          <a:stretch>
            <a:fillRect/>
          </a:stretch>
        </p:blipFill>
        <p:spPr>
          <a:xfrm>
            <a:off x="2616680" y="892297"/>
            <a:ext cx="8626412" cy="5404088"/>
          </a:xfrm>
          <a:prstGeom prst="rect">
            <a:avLst/>
          </a:prstGeom>
        </p:spPr>
      </p:pic>
    </p:spTree>
    <p:extLst>
      <p:ext uri="{BB962C8B-B14F-4D97-AF65-F5344CB8AC3E}">
        <p14:creationId xmlns:p14="http://schemas.microsoft.com/office/powerpoint/2010/main" val="357062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2D51-4AE8-4D18-B7D1-5B020F026E21}"/>
              </a:ext>
            </a:extLst>
          </p:cNvPr>
          <p:cNvSpPr>
            <a:spLocks noGrp="1"/>
          </p:cNvSpPr>
          <p:nvPr>
            <p:ph type="title"/>
          </p:nvPr>
        </p:nvSpPr>
        <p:spPr/>
        <p:txBody>
          <a:bodyPr/>
          <a:lstStyle/>
          <a:p>
            <a:r>
              <a:rPr lang="en-US"/>
              <a:t>Mindfulness Meditation</a:t>
            </a:r>
          </a:p>
        </p:txBody>
      </p:sp>
      <p:sp>
        <p:nvSpPr>
          <p:cNvPr id="3" name="Content Placeholder 2">
            <a:extLst>
              <a:ext uri="{FF2B5EF4-FFF2-40B4-BE49-F238E27FC236}">
                <a16:creationId xmlns:a16="http://schemas.microsoft.com/office/drawing/2014/main" id="{DFB01FFB-14A2-4281-B787-BDD582DF62E3}"/>
              </a:ext>
            </a:extLst>
          </p:cNvPr>
          <p:cNvSpPr>
            <a:spLocks noGrp="1"/>
          </p:cNvSpPr>
          <p:nvPr>
            <p:ph idx="1"/>
          </p:nvPr>
        </p:nvSpPr>
        <p:spPr>
          <a:xfrm>
            <a:off x="2589212" y="2133600"/>
            <a:ext cx="8915400" cy="4165810"/>
          </a:xfrm>
        </p:spPr>
        <p:txBody>
          <a:bodyPr vert="horz" lIns="91440" tIns="45720" rIns="91440" bIns="45720" rtlCol="0" anchor="t">
            <a:noAutofit/>
          </a:bodyPr>
          <a:lstStyle/>
          <a:p>
            <a:r>
              <a:rPr lang="en-US" sz="2800"/>
              <a:t>This meditation technique is based on the teachings of the Buddha. Mindfulness meditation can be instrumental in helping us understand how our minds work. This self-knowledge serves as a foundation for overcoming dissatisfaction, impatience, intolerance and many of the other habits that keep us from living fuller, happier lives.</a:t>
            </a:r>
          </a:p>
        </p:txBody>
      </p:sp>
    </p:spTree>
    <p:extLst>
      <p:ext uri="{BB962C8B-B14F-4D97-AF65-F5344CB8AC3E}">
        <p14:creationId xmlns:p14="http://schemas.microsoft.com/office/powerpoint/2010/main" val="30688347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Wisp</vt:lpstr>
      <vt:lpstr>Mindfulness        </vt:lpstr>
      <vt:lpstr>Objectives: Once mindfulness is used in daily life it can help you mange daily stressors, enhance sleep, and improve one's self being and health.   </vt:lpstr>
      <vt:lpstr>What is Mindfulness</vt:lpstr>
      <vt:lpstr>A day in your life  Activity 1: Take about 5 minutes to think about and make a list on what you do and are responsible for daily, weekly, and monthly.   Next share out as a group. Make one list on chart paper or on a dry erase board. Look for similarities, talk about how stress increases around holidays/life events.     </vt:lpstr>
      <vt:lpstr>Be Mindful </vt:lpstr>
      <vt:lpstr>Meditation Meditation can be defined as a practice where an individual uses a technique, such as focusing their mind on a particular object, thought or activity, to achieve a mentally clear and emotionally calm state.</vt:lpstr>
      <vt:lpstr>PowerPoint Presentation</vt:lpstr>
      <vt:lpstr>PowerPoint Presentation</vt:lpstr>
      <vt:lpstr>Mindfulness Meditation</vt:lpstr>
      <vt:lpstr>PowerPoint Presentation</vt:lpstr>
      <vt:lpstr>PowerPoint Presentation</vt:lpstr>
      <vt:lpstr>PowerPoint Presentation</vt:lpstr>
      <vt:lpstr>PowerPoint Presentation</vt:lpstr>
      <vt:lpstr>Mindfulness benefits for youth</vt:lpstr>
      <vt:lpstr>PowerPoint Presentation</vt:lpstr>
      <vt:lpstr>PowerPoint Presentation</vt:lpstr>
      <vt:lpstr>PowerPoint Presentation</vt:lpstr>
      <vt:lpstr>PowerPoint Presentation</vt:lpstr>
      <vt:lpstr>PowerPoint Presentation</vt:lpstr>
      <vt:lpstr>Movement Meditation</vt:lpstr>
      <vt:lpstr>PowerPoint Presentation</vt:lpstr>
      <vt:lpstr>Types of movement meditation</vt:lpstr>
      <vt:lpstr>PowerPoint Presentation</vt:lpstr>
      <vt:lpstr>Yoga</vt:lpstr>
      <vt:lpstr>Strike a pose</vt:lpstr>
      <vt:lpstr>PowerPoint Presentation</vt:lpstr>
      <vt:lpstr>PowerPoint Presentation</vt:lpstr>
      <vt:lpstr>PowerPoint Presentation</vt:lpstr>
      <vt:lpstr>Tai Chi</vt:lpstr>
      <vt:lpstr>PowerPoint Presentation</vt:lpstr>
      <vt:lpstr>PowerPoint Presentation</vt:lpstr>
      <vt:lpstr>Qigong</vt:lpstr>
      <vt:lpstr>PowerPoint Presentation</vt:lpstr>
      <vt:lpstr>Ticket to Leave       What is one practice you will  put into your routine...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revision>116</cp:revision>
  <dcterms:modified xsi:type="dcterms:W3CDTF">2018-06-26T15:20:04Z</dcterms:modified>
</cp:coreProperties>
</file>