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3"/>
  </p:notesMasterIdLst>
  <p:handoutMasterIdLst>
    <p:handoutMasterId r:id="rId64"/>
  </p:handoutMasterIdLst>
  <p:sldIdLst>
    <p:sldId id="316" r:id="rId2"/>
    <p:sldId id="300" r:id="rId3"/>
    <p:sldId id="402" r:id="rId4"/>
    <p:sldId id="331" r:id="rId5"/>
    <p:sldId id="317" r:id="rId6"/>
    <p:sldId id="332" r:id="rId7"/>
    <p:sldId id="318" r:id="rId8"/>
    <p:sldId id="360" r:id="rId9"/>
    <p:sldId id="376" r:id="rId10"/>
    <p:sldId id="346" r:id="rId11"/>
    <p:sldId id="379" r:id="rId12"/>
    <p:sldId id="377" r:id="rId13"/>
    <p:sldId id="349" r:id="rId14"/>
    <p:sldId id="378" r:id="rId15"/>
    <p:sldId id="383" r:id="rId16"/>
    <p:sldId id="382" r:id="rId17"/>
    <p:sldId id="355" r:id="rId18"/>
    <p:sldId id="384" r:id="rId19"/>
    <p:sldId id="381" r:id="rId20"/>
    <p:sldId id="321" r:id="rId21"/>
    <p:sldId id="380" r:id="rId22"/>
    <p:sldId id="323" r:id="rId23"/>
    <p:sldId id="324" r:id="rId24"/>
    <p:sldId id="322" r:id="rId25"/>
    <p:sldId id="391" r:id="rId26"/>
    <p:sldId id="328" r:id="rId27"/>
    <p:sldId id="389" r:id="rId28"/>
    <p:sldId id="393" r:id="rId29"/>
    <p:sldId id="374" r:id="rId30"/>
    <p:sldId id="390" r:id="rId31"/>
    <p:sldId id="392" r:id="rId32"/>
    <p:sldId id="386" r:id="rId33"/>
    <p:sldId id="352" r:id="rId34"/>
    <p:sldId id="394" r:id="rId35"/>
    <p:sldId id="395" r:id="rId36"/>
    <p:sldId id="354" r:id="rId37"/>
    <p:sldId id="353" r:id="rId38"/>
    <p:sldId id="367" r:id="rId39"/>
    <p:sldId id="396" r:id="rId40"/>
    <p:sldId id="370" r:id="rId41"/>
    <p:sldId id="366" r:id="rId42"/>
    <p:sldId id="365" r:id="rId43"/>
    <p:sldId id="330" r:id="rId44"/>
    <p:sldId id="350" r:id="rId45"/>
    <p:sldId id="362" r:id="rId46"/>
    <p:sldId id="368" r:id="rId47"/>
    <p:sldId id="369" r:id="rId48"/>
    <p:sldId id="372" r:id="rId49"/>
    <p:sldId id="375" r:id="rId50"/>
    <p:sldId id="387" r:id="rId51"/>
    <p:sldId id="397" r:id="rId52"/>
    <p:sldId id="398" r:id="rId53"/>
    <p:sldId id="399" r:id="rId54"/>
    <p:sldId id="401" r:id="rId55"/>
    <p:sldId id="400" r:id="rId56"/>
    <p:sldId id="403" r:id="rId57"/>
    <p:sldId id="293" r:id="rId58"/>
    <p:sldId id="388" r:id="rId59"/>
    <p:sldId id="278" r:id="rId60"/>
    <p:sldId id="373" r:id="rId61"/>
    <p:sldId id="279" r:id="rId62"/>
  </p:sldIdLst>
  <p:sldSz cx="9144000" cy="6858000" type="screen4x3"/>
  <p:notesSz cx="6858000"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283" autoAdjust="0"/>
  </p:normalViewPr>
  <p:slideViewPr>
    <p:cSldViewPr>
      <p:cViewPr varScale="1">
        <p:scale>
          <a:sx n="82" d="100"/>
          <a:sy n="82" d="100"/>
        </p:scale>
        <p:origin x="294" y="9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23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7231"/>
          </a:xfrm>
          <a:prstGeom prst="rect">
            <a:avLst/>
          </a:prstGeom>
        </p:spPr>
        <p:txBody>
          <a:bodyPr vert="horz" lIns="91440" tIns="45720" rIns="91440" bIns="45720" rtlCol="0"/>
          <a:lstStyle>
            <a:lvl1pPr algn="r">
              <a:defRPr sz="1200"/>
            </a:lvl1pPr>
          </a:lstStyle>
          <a:p>
            <a:fld id="{2ECF92DB-0DA3-4674-8FAD-3CB4C291E5F2}" type="datetimeFigureOut">
              <a:rPr lang="en-US" smtClean="0"/>
              <a:t>5/21/2020</a:t>
            </a:fld>
            <a:endParaRPr lang="en-US"/>
          </a:p>
        </p:txBody>
      </p:sp>
      <p:sp>
        <p:nvSpPr>
          <p:cNvPr id="4" name="Footer Placeholder 3"/>
          <p:cNvSpPr>
            <a:spLocks noGrp="1"/>
          </p:cNvSpPr>
          <p:nvPr>
            <p:ph type="ftr" sz="quarter" idx="2"/>
          </p:nvPr>
        </p:nvSpPr>
        <p:spPr>
          <a:xfrm>
            <a:off x="0" y="8845045"/>
            <a:ext cx="2971800" cy="46723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5045"/>
            <a:ext cx="2971800" cy="467230"/>
          </a:xfrm>
          <a:prstGeom prst="rect">
            <a:avLst/>
          </a:prstGeom>
        </p:spPr>
        <p:txBody>
          <a:bodyPr vert="horz" lIns="91440" tIns="45720" rIns="91440" bIns="45720" rtlCol="0" anchor="b"/>
          <a:lstStyle>
            <a:lvl1pPr algn="r">
              <a:defRPr sz="1200"/>
            </a:lvl1pPr>
          </a:lstStyle>
          <a:p>
            <a:fld id="{C39A8460-5918-43AB-B556-C2B989E4E987}" type="slidenum">
              <a:rPr lang="en-US" smtClean="0"/>
              <a:t>‹#›</a:t>
            </a:fld>
            <a:endParaRPr lang="en-US"/>
          </a:p>
        </p:txBody>
      </p:sp>
    </p:spTree>
    <p:extLst>
      <p:ext uri="{BB962C8B-B14F-4D97-AF65-F5344CB8AC3E}">
        <p14:creationId xmlns:p14="http://schemas.microsoft.com/office/powerpoint/2010/main" val="3974400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561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65614"/>
          </a:xfrm>
          <a:prstGeom prst="rect">
            <a:avLst/>
          </a:prstGeom>
        </p:spPr>
        <p:txBody>
          <a:bodyPr vert="horz" lIns="91440" tIns="45720" rIns="91440" bIns="45720" rtlCol="0"/>
          <a:lstStyle>
            <a:lvl1pPr algn="r">
              <a:defRPr sz="1200"/>
            </a:lvl1pPr>
          </a:lstStyle>
          <a:p>
            <a:fld id="{541F61E1-E364-4EC8-988F-EE449A2ADE62}" type="datetimeFigureOut">
              <a:rPr lang="en-US" smtClean="0"/>
              <a:t>5/21/2020</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3332"/>
            <a:ext cx="5486400" cy="419052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2971800" cy="4656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5046"/>
            <a:ext cx="2971800" cy="465614"/>
          </a:xfrm>
          <a:prstGeom prst="rect">
            <a:avLst/>
          </a:prstGeom>
        </p:spPr>
        <p:txBody>
          <a:bodyPr vert="horz" lIns="91440" tIns="45720" rIns="91440" bIns="45720" rtlCol="0" anchor="b"/>
          <a:lstStyle>
            <a:lvl1pPr algn="r">
              <a:defRPr sz="1200"/>
            </a:lvl1pPr>
          </a:lstStyle>
          <a:p>
            <a:fld id="{9E06937A-2E25-4934-9718-20107E2DEA0B}" type="slidenum">
              <a:rPr lang="en-US" smtClean="0"/>
              <a:t>‹#›</a:t>
            </a:fld>
            <a:endParaRPr lang="en-US"/>
          </a:p>
        </p:txBody>
      </p:sp>
    </p:spTree>
    <p:extLst>
      <p:ext uri="{BB962C8B-B14F-4D97-AF65-F5344CB8AC3E}">
        <p14:creationId xmlns:p14="http://schemas.microsoft.com/office/powerpoint/2010/main" val="2364725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psychologytoday.com/us/basics/spirituality"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psychologytoday.com/us/basics/confidenc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sychologytoday.com/us/basics/health"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psychologytoday.com/us/basics/grie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endParaRPr lang="en-US" b="1" dirty="0">
              <a:solidFill>
                <a:srgbClr val="FF3300"/>
              </a:solidFill>
            </a:endParaRP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minimize</a:t>
            </a:r>
            <a:r>
              <a:rPr lang="en-US" baseline="0" dirty="0"/>
              <a:t> stress at work and home?</a:t>
            </a:r>
            <a:endParaRPr lang="en-US" dirty="0"/>
          </a:p>
        </p:txBody>
      </p:sp>
      <p:sp>
        <p:nvSpPr>
          <p:cNvPr id="4" name="Slide Number Placeholder 3"/>
          <p:cNvSpPr>
            <a:spLocks noGrp="1"/>
          </p:cNvSpPr>
          <p:nvPr>
            <p:ph type="sldNum" sz="quarter" idx="10"/>
          </p:nvPr>
        </p:nvSpPr>
        <p:spPr/>
        <p:txBody>
          <a:bodyPr/>
          <a:lstStyle/>
          <a:p>
            <a:fld id="{9E06937A-2E25-4934-9718-20107E2DEA0B}" type="slidenum">
              <a:rPr lang="en-US" smtClean="0"/>
              <a:t>32</a:t>
            </a:fld>
            <a:endParaRPr lang="en-US"/>
          </a:p>
        </p:txBody>
      </p:sp>
    </p:spTree>
    <p:extLst>
      <p:ext uri="{BB962C8B-B14F-4D97-AF65-F5344CB8AC3E}">
        <p14:creationId xmlns:p14="http://schemas.microsoft.com/office/powerpoint/2010/main" val="1491473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C2D30"/>
                </a:solidFill>
                <a:effectLst/>
                <a:latin typeface="Proxima Nova Regular"/>
              </a:rPr>
              <a:t>Defined as “the </a:t>
            </a:r>
            <a:r>
              <a:rPr lang="en-US" b="0" i="0" u="none" strike="noStrike" dirty="0">
                <a:solidFill>
                  <a:srgbClr val="2C2D30"/>
                </a:solidFill>
                <a:effectLst/>
                <a:latin typeface="Proxima Nova Regular"/>
                <a:hlinkClick r:id="rId3" tooltip="Psychology Today looks at belief"/>
              </a:rPr>
              <a:t>belief</a:t>
            </a:r>
            <a:r>
              <a:rPr lang="en-US" b="0" i="0" dirty="0">
                <a:solidFill>
                  <a:srgbClr val="2C2D30"/>
                </a:solidFill>
                <a:effectLst/>
                <a:latin typeface="Proxima Nova Regular"/>
              </a:rPr>
              <a:t> that one has the ability to make a difference in the course or the consequences of some event or experience; often helpful in dealing with stressors”,</a:t>
            </a:r>
          </a:p>
          <a:p>
            <a:r>
              <a:rPr lang="en-US" b="0" i="0" dirty="0">
                <a:solidFill>
                  <a:srgbClr val="2C2D30"/>
                </a:solidFill>
                <a:effectLst/>
                <a:latin typeface="Proxima Nova Regular"/>
              </a:rPr>
              <a:t> </a:t>
            </a:r>
            <a:r>
              <a:rPr lang="en-US" b="0" i="1" dirty="0">
                <a:solidFill>
                  <a:srgbClr val="2C2D30"/>
                </a:solidFill>
                <a:effectLst/>
                <a:latin typeface="Proxima Nova Regular"/>
              </a:rPr>
              <a:t>perceived contro</a:t>
            </a:r>
            <a:r>
              <a:rPr lang="en-US" b="0" i="0" dirty="0">
                <a:solidFill>
                  <a:srgbClr val="2C2D30"/>
                </a:solidFill>
                <a:effectLst/>
                <a:latin typeface="Proxima Nova Regular"/>
              </a:rPr>
              <a:t>l can be a key factor in living longer.  Also known as locus of control, the </a:t>
            </a:r>
            <a:r>
              <a:rPr lang="en-US" b="0" i="0" u="none" strike="noStrike" dirty="0">
                <a:solidFill>
                  <a:srgbClr val="2C2D30"/>
                </a:solidFill>
                <a:effectLst/>
                <a:latin typeface="Proxima Nova Regular"/>
                <a:hlinkClick r:id="rId4" tooltip="Psychology Today looks at confidence"/>
              </a:rPr>
              <a:t>confidence</a:t>
            </a:r>
            <a:r>
              <a:rPr lang="en-US" b="0" i="0" dirty="0">
                <a:solidFill>
                  <a:srgbClr val="2C2D30"/>
                </a:solidFill>
                <a:effectLst/>
                <a:latin typeface="Proxima Nova Regular"/>
              </a:rPr>
              <a:t> we have in our ability to control our own lives plays an important role in maintaining a healthy lifestyle and avoiding high-risk activities that can cause medical problems later in life. </a:t>
            </a:r>
          </a:p>
          <a:p>
            <a:endParaRPr lang="en-US" b="0" i="0" dirty="0">
              <a:solidFill>
                <a:srgbClr val="2C2D30"/>
              </a:solidFill>
              <a:effectLst/>
              <a:latin typeface="Proxima Nova Regular"/>
            </a:endParaRPr>
          </a:p>
          <a:p>
            <a:endParaRPr lang="en-US" b="0" i="0" dirty="0">
              <a:solidFill>
                <a:srgbClr val="2C2D30"/>
              </a:solidFill>
              <a:effectLst/>
              <a:latin typeface="Proxima Nova Regular"/>
            </a:endParaRPr>
          </a:p>
          <a:p>
            <a:endParaRPr lang="en-US" b="0" i="0" dirty="0">
              <a:solidFill>
                <a:srgbClr val="2C2D30"/>
              </a:solidFill>
              <a:effectLst/>
              <a:latin typeface="Proxima Nova Regular"/>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 </a:t>
            </a:r>
            <a:r>
              <a:rPr lang="en-US" sz="1200" b="1" dirty="0"/>
              <a:t>"self-efficacy"</a:t>
            </a:r>
            <a:r>
              <a:rPr lang="en-US" sz="1200" dirty="0"/>
              <a:t> to describe people's internal beliefs about their ability to have an impact on events that affect their lives. Your self-efficacy is your belief in your own effectiveness as a person, both generally in terms of managing your life, and specifically with regard to competently dealing with individual tasks. In the context of stress, self-efficacy describes your beliefs about your ability to handle stressful situations. </a:t>
            </a:r>
            <a:endParaRPr lang="en-US" sz="1200" kern="1200" dirty="0">
              <a:solidFill>
                <a:srgbClr val="2C2D30"/>
              </a:solidFill>
              <a:latin typeface="Verdana" panose="020B0604030504040204" pitchFamily="34" charset="0"/>
              <a:ea typeface="Verdana" panose="020B0604030504040204" pitchFamily="34" charset="0"/>
              <a:cs typeface="Verdana" panose="020B0604030504040204" pitchFamily="34" charset="0"/>
            </a:endParaRPr>
          </a:p>
          <a:p>
            <a:endParaRPr lang="en-US" dirty="0"/>
          </a:p>
          <a:p>
            <a:endParaRPr lang="en-US" dirty="0"/>
          </a:p>
          <a:p>
            <a:r>
              <a:rPr lang="en-US" dirty="0"/>
              <a:t>Locus of Control: </a:t>
            </a:r>
            <a:r>
              <a:rPr lang="en-US" sz="1200" b="0" i="0" kern="1200" dirty="0">
                <a:solidFill>
                  <a:schemeClr val="tx1"/>
                </a:solidFill>
                <a:effectLst/>
                <a:latin typeface="+mn-lt"/>
                <a:ea typeface="+mn-ea"/>
                <a:cs typeface="+mn-cs"/>
              </a:rPr>
              <a:t> the extent to which people feel that they have </a:t>
            </a:r>
            <a:r>
              <a:rPr lang="en-US" sz="1200" b="1" i="0" kern="1200" dirty="0">
                <a:solidFill>
                  <a:schemeClr val="tx1"/>
                </a:solidFill>
                <a:effectLst/>
                <a:latin typeface="+mn-lt"/>
                <a:ea typeface="+mn-ea"/>
                <a:cs typeface="+mn-cs"/>
              </a:rPr>
              <a:t>control</a:t>
            </a:r>
            <a:r>
              <a:rPr lang="en-US" sz="1200" b="0" i="0" kern="1200" dirty="0">
                <a:solidFill>
                  <a:schemeClr val="tx1"/>
                </a:solidFill>
                <a:effectLst/>
                <a:latin typeface="+mn-lt"/>
                <a:ea typeface="+mn-ea"/>
                <a:cs typeface="+mn-cs"/>
              </a:rPr>
              <a:t> over the events that influence their lives.</a:t>
            </a:r>
            <a:endParaRPr lang="en-US" dirty="0"/>
          </a:p>
        </p:txBody>
      </p:sp>
      <p:sp>
        <p:nvSpPr>
          <p:cNvPr id="4" name="Slide Number Placeholder 3"/>
          <p:cNvSpPr>
            <a:spLocks noGrp="1"/>
          </p:cNvSpPr>
          <p:nvPr>
            <p:ph type="sldNum" sz="quarter" idx="10"/>
          </p:nvPr>
        </p:nvSpPr>
        <p:spPr/>
        <p:txBody>
          <a:bodyPr/>
          <a:lstStyle/>
          <a:p>
            <a:fld id="{9E06937A-2E25-4934-9718-20107E2DEA0B}"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228793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20000"/>
              </a:spcBef>
              <a:spcAft>
                <a:spcPct val="0"/>
              </a:spcAft>
              <a:buClr>
                <a:srgbClr val="002B5E"/>
              </a:buClr>
              <a:buSzTx/>
              <a:buFontTx/>
              <a:buNone/>
              <a:tabLst/>
              <a:defRPr/>
            </a:pPr>
            <a:r>
              <a:rPr kumimoji="0" lang="en-US" sz="2000" b="0" i="1" u="none" strike="noStrike" kern="0" cap="none" spc="0" normalizeH="0" baseline="0" noProof="0" dirty="0">
                <a:ln>
                  <a:noFill/>
                </a:ln>
                <a:solidFill>
                  <a:srgbClr val="333333"/>
                </a:solidFill>
                <a:effectLst/>
                <a:uLnTx/>
                <a:uFillTx/>
                <a:latin typeface="Georgia"/>
                <a:ea typeface="+mn-ea"/>
                <a:cs typeface="+mn-cs"/>
              </a:rPr>
              <a:t>Coping refers to cognitive and behavioral efforts to manage (master, reduce, or tolerate) a troubled person-environment relationship.” (Folkman &amp; Lazarus, 1985, p. 152)</a:t>
            </a:r>
          </a:p>
          <a:p>
            <a:pPr marL="0" marR="0" lvl="0" indent="0" algn="l" defTabSz="914400" rtl="0" eaLnBrk="0" fontAlgn="base" latinLnBrk="0" hangingPunct="0">
              <a:lnSpc>
                <a:spcPct val="100000"/>
              </a:lnSpc>
              <a:spcBef>
                <a:spcPct val="20000"/>
              </a:spcBef>
              <a:spcAft>
                <a:spcPct val="0"/>
              </a:spcAft>
              <a:buClr>
                <a:srgbClr val="002B5E"/>
              </a:buClr>
              <a:buSzTx/>
              <a:buFontTx/>
              <a:buNone/>
              <a:tabLst/>
              <a:defRPr/>
            </a:pPr>
            <a:endParaRPr kumimoji="0" lang="en-US" sz="2000" b="0" i="1" u="none" strike="noStrike" kern="0" cap="none" spc="0" normalizeH="0" baseline="0" noProof="0" dirty="0">
              <a:ln>
                <a:noFill/>
              </a:ln>
              <a:solidFill>
                <a:srgbClr val="333333"/>
              </a:solidFill>
              <a:effectLst/>
              <a:uLnTx/>
              <a:uFillTx/>
              <a:latin typeface="Georgia"/>
              <a:ea typeface="+mn-ea"/>
              <a:cs typeface="+mn-cs"/>
            </a:endParaRPr>
          </a:p>
          <a:p>
            <a:pPr marL="0" marR="0" lvl="0" indent="0" algn="l" defTabSz="914400" rtl="0" eaLnBrk="0" fontAlgn="base" latinLnBrk="0" hangingPunct="0">
              <a:lnSpc>
                <a:spcPct val="100000"/>
              </a:lnSpc>
              <a:spcBef>
                <a:spcPct val="20000"/>
              </a:spcBef>
              <a:spcAft>
                <a:spcPct val="0"/>
              </a:spcAft>
              <a:buClr>
                <a:srgbClr val="002B5E"/>
              </a:buClr>
              <a:buSzTx/>
              <a:buFontTx/>
              <a:buNone/>
              <a:tabLst/>
              <a:defRPr/>
            </a:pPr>
            <a:r>
              <a:rPr kumimoji="0" lang="en-US" sz="1800" b="1" i="0" u="none" strike="noStrike" kern="0" cap="none" spc="0" normalizeH="0" baseline="0" noProof="0" dirty="0">
                <a:ln>
                  <a:noFill/>
                </a:ln>
                <a:solidFill>
                  <a:srgbClr val="000000"/>
                </a:solidFill>
                <a:effectLst/>
                <a:uLnTx/>
                <a:uFillTx/>
                <a:latin typeface="Verdana"/>
                <a:ea typeface="+mn-ea"/>
                <a:cs typeface="+mn-cs"/>
              </a:rPr>
              <a:t>Problem-Focused Strategy</a:t>
            </a:r>
            <a:br>
              <a:rPr kumimoji="0" lang="en-US" sz="1800" b="0" i="0" u="none" strike="noStrike" kern="0" cap="none" spc="0" normalizeH="0" baseline="0" noProof="0" dirty="0">
                <a:ln>
                  <a:noFill/>
                </a:ln>
                <a:solidFill>
                  <a:srgbClr val="000000"/>
                </a:solidFill>
                <a:effectLst/>
                <a:uLnTx/>
                <a:uFillTx/>
                <a:latin typeface="Verdana"/>
                <a:ea typeface="+mn-ea"/>
                <a:cs typeface="+mn-cs"/>
              </a:rPr>
            </a:br>
            <a:r>
              <a:rPr kumimoji="0" lang="en-US" sz="1800" b="0" i="0" u="none" strike="noStrike" kern="0" cap="none" spc="0" normalizeH="0" baseline="0" noProof="0" dirty="0">
                <a:ln>
                  <a:noFill/>
                </a:ln>
                <a:solidFill>
                  <a:srgbClr val="000000"/>
                </a:solidFill>
                <a:effectLst/>
                <a:uLnTx/>
                <a:uFillTx/>
                <a:latin typeface="Verdana"/>
                <a:ea typeface="+mn-ea"/>
                <a:cs typeface="+mn-cs"/>
              </a:rPr>
              <a:t>Those using a problem-focused coping strategy will focus on the problem itself, attempting to tackle the root cause of distress. Examples include analyzing the situation, working harder, applying what you have already learned in your daily life, and talking to someone that has a direct impact on the situation.</a:t>
            </a:r>
          </a:p>
          <a:p>
            <a:pPr marL="342900" marR="0" lvl="0" indent="-342900" algn="l" defTabSz="914400" rtl="0" eaLnBrk="0" fontAlgn="base" latinLnBrk="0" hangingPunct="0">
              <a:lnSpc>
                <a:spcPct val="100000"/>
              </a:lnSpc>
              <a:spcBef>
                <a:spcPct val="20000"/>
              </a:spcBef>
              <a:spcAft>
                <a:spcPct val="0"/>
              </a:spcAft>
              <a:buClr>
                <a:srgbClr val="002B5E"/>
              </a:buClr>
              <a:buSzTx/>
              <a:buFontTx/>
              <a:buChar char="•"/>
              <a:tabLst/>
              <a:defRPr/>
            </a:pPr>
            <a:endParaRPr kumimoji="0" lang="en-US" sz="1800" b="0" i="0" u="none" strike="noStrike" kern="0" cap="none" spc="0" normalizeH="0" baseline="0" noProof="0" dirty="0">
              <a:ln>
                <a:noFill/>
              </a:ln>
              <a:solidFill>
                <a:srgbClr val="000000"/>
              </a:solidFill>
              <a:effectLst/>
              <a:uLnTx/>
              <a:uFillTx/>
              <a:latin typeface="Verdana"/>
              <a:ea typeface="+mn-ea"/>
              <a:cs typeface="+mn-cs"/>
            </a:endParaRPr>
          </a:p>
          <a:p>
            <a:pPr marL="0" marR="0" lvl="0" indent="0" algn="l" defTabSz="914400" rtl="0" eaLnBrk="0" fontAlgn="base" latinLnBrk="0" hangingPunct="0">
              <a:lnSpc>
                <a:spcPct val="100000"/>
              </a:lnSpc>
              <a:spcBef>
                <a:spcPct val="20000"/>
              </a:spcBef>
              <a:spcAft>
                <a:spcPct val="0"/>
              </a:spcAft>
              <a:buClr>
                <a:srgbClr val="002B5E"/>
              </a:buClr>
              <a:buSzTx/>
              <a:buFontTx/>
              <a:buNone/>
              <a:tabLst/>
              <a:defRPr/>
            </a:pPr>
            <a:r>
              <a:rPr kumimoji="0" lang="en-US" sz="1800" b="1" i="0" u="none" strike="noStrike" kern="0" cap="none" spc="0" normalizeH="0" baseline="0" noProof="0" dirty="0">
                <a:ln>
                  <a:noFill/>
                </a:ln>
                <a:solidFill>
                  <a:srgbClr val="000000"/>
                </a:solidFill>
                <a:effectLst/>
                <a:uLnTx/>
                <a:uFillTx/>
                <a:latin typeface="Verdana"/>
                <a:ea typeface="+mn-ea"/>
                <a:cs typeface="+mn-cs"/>
              </a:rPr>
              <a:t>Emotion-Focused Strategy</a:t>
            </a:r>
            <a:br>
              <a:rPr kumimoji="0" lang="en-US" sz="1800" b="0" i="0" u="none" strike="noStrike" kern="0" cap="none" spc="0" normalizeH="0" baseline="0" noProof="0" dirty="0">
                <a:ln>
                  <a:noFill/>
                </a:ln>
                <a:solidFill>
                  <a:srgbClr val="000000"/>
                </a:solidFill>
                <a:effectLst/>
                <a:uLnTx/>
                <a:uFillTx/>
                <a:latin typeface="Verdana"/>
                <a:ea typeface="+mn-ea"/>
                <a:cs typeface="+mn-cs"/>
              </a:rPr>
            </a:br>
            <a:r>
              <a:rPr kumimoji="0" lang="en-US" sz="1800" b="0" i="0" u="none" strike="noStrike" kern="0" cap="none" spc="0" normalizeH="0" baseline="0" noProof="0" dirty="0">
                <a:ln>
                  <a:noFill/>
                </a:ln>
                <a:solidFill>
                  <a:srgbClr val="000000"/>
                </a:solidFill>
                <a:effectLst/>
                <a:uLnTx/>
                <a:uFillTx/>
                <a:latin typeface="Verdana"/>
                <a:ea typeface="+mn-ea"/>
                <a:cs typeface="+mn-cs"/>
              </a:rPr>
              <a:t>Those using an emotion-focused coping strategy will focus their energy on dealing with their feelings rather than the problem itself. In this case, you may use mechanisms like brooding, imagining or magical thinking, avoiding or denying, blaming, or seeking social support (Centre for Studies on Human Stress, </a:t>
            </a:r>
            <a:r>
              <a:rPr kumimoji="0" lang="en-US" sz="1800" b="0" i="0" u="none" strike="noStrike" kern="0" cap="none" spc="0" normalizeH="0" baseline="0" noProof="0" dirty="0" err="1">
                <a:ln>
                  <a:noFill/>
                </a:ln>
                <a:solidFill>
                  <a:srgbClr val="000000"/>
                </a:solidFill>
                <a:effectLst/>
                <a:uLnTx/>
                <a:uFillTx/>
                <a:latin typeface="Verdana"/>
                <a:ea typeface="+mn-ea"/>
                <a:cs typeface="+mn-cs"/>
              </a:rPr>
              <a:t>n.d.</a:t>
            </a:r>
            <a:r>
              <a:rPr kumimoji="0" lang="en-US" sz="1800" b="0" i="0" u="none" strike="noStrike" kern="0" cap="none" spc="0" normalizeH="0" baseline="0" noProof="0" dirty="0">
                <a:ln>
                  <a:noFill/>
                </a:ln>
                <a:solidFill>
                  <a:srgbClr val="000000"/>
                </a:solidFill>
                <a:effectLst/>
                <a:uLnTx/>
                <a:uFillTx/>
                <a:latin typeface="Verdana"/>
                <a:ea typeface="+mn-ea"/>
                <a:cs typeface="+mn-cs"/>
              </a:rPr>
              <a:t>).</a:t>
            </a:r>
          </a:p>
          <a:p>
            <a:endParaRPr lang="en-US" dirty="0"/>
          </a:p>
        </p:txBody>
      </p:sp>
      <p:sp>
        <p:nvSpPr>
          <p:cNvPr id="4" name="Slide Number Placeholder 3"/>
          <p:cNvSpPr>
            <a:spLocks noGrp="1"/>
          </p:cNvSpPr>
          <p:nvPr>
            <p:ph type="sldNum" sz="quarter" idx="10"/>
          </p:nvPr>
        </p:nvSpPr>
        <p:spPr/>
        <p:txBody>
          <a:bodyPr/>
          <a:lstStyle/>
          <a:p>
            <a:fld id="{9E06937A-2E25-4934-9718-20107E2DEA0B}" type="slidenum">
              <a:rPr lang="en-US" smtClean="0"/>
              <a:t>38</a:t>
            </a:fld>
            <a:endParaRPr lang="en-US"/>
          </a:p>
        </p:txBody>
      </p:sp>
    </p:spTree>
    <p:extLst>
      <p:ext uri="{BB962C8B-B14F-4D97-AF65-F5344CB8AC3E}">
        <p14:creationId xmlns:p14="http://schemas.microsoft.com/office/powerpoint/2010/main" val="1610851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 special type of job stress — a state of physical, emotional or mental exhaustion combined with doubts about your competence and the value of your work.</a:t>
            </a:r>
          </a:p>
          <a:p>
            <a:br>
              <a:rPr lang="en-US" dirty="0"/>
            </a:br>
            <a:endParaRPr lang="en-US" dirty="0"/>
          </a:p>
        </p:txBody>
      </p:sp>
      <p:sp>
        <p:nvSpPr>
          <p:cNvPr id="4" name="Slide Number Placeholder 3"/>
          <p:cNvSpPr>
            <a:spLocks noGrp="1"/>
          </p:cNvSpPr>
          <p:nvPr>
            <p:ph type="sldNum" sz="quarter" idx="10"/>
          </p:nvPr>
        </p:nvSpPr>
        <p:spPr/>
        <p:txBody>
          <a:bodyPr/>
          <a:lstStyle/>
          <a:p>
            <a:fld id="{9E06937A-2E25-4934-9718-20107E2DEA0B}"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259013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stress that we have at home we bring to work, and the stress that we have at work we bring home.</a:t>
            </a:r>
          </a:p>
          <a:p>
            <a:r>
              <a:rPr lang="en-US" dirty="0"/>
              <a:t>Thus it is important that we manage the stress </a:t>
            </a:r>
          </a:p>
          <a:p>
            <a:r>
              <a:rPr lang="en-US" dirty="0"/>
              <a:t>And more importantly you</a:t>
            </a:r>
            <a:r>
              <a:rPr lang="en-US" baseline="0" dirty="0"/>
              <a:t> feel that you have some control in both environments.</a:t>
            </a:r>
          </a:p>
          <a:p>
            <a:r>
              <a:rPr lang="en-US" baseline="0" dirty="0"/>
              <a:t>The lack of control or the feeling of a lack of control, in one or both environments</a:t>
            </a:r>
          </a:p>
          <a:p>
            <a:r>
              <a:rPr lang="en-US" baseline="0" dirty="0"/>
              <a:t>Leads to chronic stress and burn out.</a:t>
            </a:r>
            <a:endParaRPr lang="en-US" dirty="0"/>
          </a:p>
        </p:txBody>
      </p:sp>
      <p:sp>
        <p:nvSpPr>
          <p:cNvPr id="4" name="Slide Number Placeholder 3"/>
          <p:cNvSpPr>
            <a:spLocks noGrp="1"/>
          </p:cNvSpPr>
          <p:nvPr>
            <p:ph type="sldNum" sz="quarter" idx="10"/>
          </p:nvPr>
        </p:nvSpPr>
        <p:spPr/>
        <p:txBody>
          <a:bodyPr/>
          <a:lstStyle/>
          <a:p>
            <a:fld id="{9E06937A-2E25-4934-9718-20107E2DEA0B}"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233953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What is work-life balance? </a:t>
            </a:r>
          </a:p>
        </p:txBody>
      </p:sp>
      <p:sp>
        <p:nvSpPr>
          <p:cNvPr id="4" name="Slide Number Placeholder 3"/>
          <p:cNvSpPr>
            <a:spLocks noGrp="1"/>
          </p:cNvSpPr>
          <p:nvPr>
            <p:ph type="sldNum" sz="quarter" idx="10"/>
          </p:nvPr>
        </p:nvSpPr>
        <p:spPr/>
        <p:txBody>
          <a:bodyPr/>
          <a:lstStyle/>
          <a:p>
            <a:fld id="{9E06937A-2E25-4934-9718-20107E2DEA0B}" type="slidenum">
              <a:rPr lang="en-US" smtClean="0"/>
              <a:t>46</a:t>
            </a:fld>
            <a:endParaRPr lang="en-US"/>
          </a:p>
        </p:txBody>
      </p:sp>
    </p:spTree>
    <p:extLst>
      <p:ext uri="{BB962C8B-B14F-4D97-AF65-F5344CB8AC3E}">
        <p14:creationId xmlns:p14="http://schemas.microsoft.com/office/powerpoint/2010/main" val="3251879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highlight the area. Participants will be reading the details.</a:t>
            </a:r>
          </a:p>
        </p:txBody>
      </p:sp>
      <p:sp>
        <p:nvSpPr>
          <p:cNvPr id="4" name="Slide Number Placeholder 3"/>
          <p:cNvSpPr>
            <a:spLocks noGrp="1"/>
          </p:cNvSpPr>
          <p:nvPr>
            <p:ph type="sldNum" sz="quarter" idx="10"/>
          </p:nvPr>
        </p:nvSpPr>
        <p:spPr/>
        <p:txBody>
          <a:bodyPr/>
          <a:lstStyle/>
          <a:p>
            <a:fld id="{9E06937A-2E25-4934-9718-20107E2DEA0B}" type="slidenum">
              <a:rPr lang="en-US" smtClean="0"/>
              <a:t>49</a:t>
            </a:fld>
            <a:endParaRPr lang="en-US"/>
          </a:p>
        </p:txBody>
      </p:sp>
    </p:spTree>
    <p:extLst>
      <p:ext uri="{BB962C8B-B14F-4D97-AF65-F5344CB8AC3E}">
        <p14:creationId xmlns:p14="http://schemas.microsoft.com/office/powerpoint/2010/main" val="3283744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Just highlight the area. Participants will be reading the details.</a:t>
            </a:r>
          </a:p>
          <a:p>
            <a:endParaRPr lang="en-US" dirty="0"/>
          </a:p>
        </p:txBody>
      </p:sp>
      <p:sp>
        <p:nvSpPr>
          <p:cNvPr id="4" name="Slide Number Placeholder 3"/>
          <p:cNvSpPr>
            <a:spLocks noGrp="1"/>
          </p:cNvSpPr>
          <p:nvPr>
            <p:ph type="sldNum" sz="quarter" idx="10"/>
          </p:nvPr>
        </p:nvSpPr>
        <p:spPr/>
        <p:txBody>
          <a:bodyPr/>
          <a:lstStyle/>
          <a:p>
            <a:fld id="{9E06937A-2E25-4934-9718-20107E2DEA0B}" type="slidenum">
              <a:rPr lang="en-US" smtClean="0"/>
              <a:t>50</a:t>
            </a:fld>
            <a:endParaRPr lang="en-US"/>
          </a:p>
        </p:txBody>
      </p:sp>
    </p:spTree>
    <p:extLst>
      <p:ext uri="{BB962C8B-B14F-4D97-AF65-F5344CB8AC3E}">
        <p14:creationId xmlns:p14="http://schemas.microsoft.com/office/powerpoint/2010/main" val="1470776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Eating a healthy diet  |</a:t>
            </a:r>
          </a:p>
          <a:p>
            <a:r>
              <a:rPr lang="en-US" sz="1200" dirty="0"/>
              <a:t>Exercise regularly</a:t>
            </a:r>
          </a:p>
          <a:p>
            <a:r>
              <a:rPr lang="en-US" sz="1200" dirty="0"/>
              <a:t>Getting sufficient sleep</a:t>
            </a:r>
          </a:p>
          <a:p>
            <a:r>
              <a:rPr lang="en-US" sz="1200" dirty="0"/>
              <a:t>Rest</a:t>
            </a:r>
          </a:p>
          <a:p>
            <a:r>
              <a:rPr lang="en-US" sz="1200" dirty="0"/>
              <a:t>Practicing a relaxation technique such as trying yoga, practicing deep breathing, getting a massage or learning to meditate</a:t>
            </a:r>
          </a:p>
          <a:p>
            <a:r>
              <a:rPr lang="en-US" sz="1200" dirty="0"/>
              <a:t>Make time for a  time for hobby, such as reading a book or listening to music</a:t>
            </a:r>
          </a:p>
          <a:p>
            <a:r>
              <a:rPr lang="en-US" sz="1200" dirty="0"/>
              <a:t> healthy friendships</a:t>
            </a:r>
          </a:p>
          <a:p>
            <a:r>
              <a:rPr lang="en-US" sz="1200" dirty="0"/>
              <a:t>Laugh</a:t>
            </a:r>
          </a:p>
          <a:p>
            <a:r>
              <a:rPr lang="en-US" sz="1200" dirty="0"/>
              <a:t>Volunteer in your community</a:t>
            </a:r>
          </a:p>
          <a:p>
            <a:r>
              <a:rPr lang="en-US" sz="1200" dirty="0"/>
              <a:t>Seeking professional counseling when needed</a:t>
            </a:r>
          </a:p>
          <a:p>
            <a:r>
              <a:rPr lang="en-US" dirty="0"/>
              <a:t>This list isn’t exhaustive.</a:t>
            </a:r>
            <a:r>
              <a:rPr lang="en-US" baseline="0" dirty="0"/>
              <a:t> What other suggestions</a:t>
            </a:r>
            <a:endParaRPr lang="en-US" dirty="0"/>
          </a:p>
        </p:txBody>
      </p:sp>
      <p:sp>
        <p:nvSpPr>
          <p:cNvPr id="4" name="Slide Number Placeholder 3"/>
          <p:cNvSpPr>
            <a:spLocks noGrp="1"/>
          </p:cNvSpPr>
          <p:nvPr>
            <p:ph type="sldNum" sz="quarter" idx="10"/>
          </p:nvPr>
        </p:nvSpPr>
        <p:spPr/>
        <p:txBody>
          <a:bodyPr/>
          <a:lstStyle/>
          <a:p>
            <a:fld id="{5239A6D8-0EC6-4F71-8534-B62A2934315C}"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161206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serenity</a:t>
            </a:r>
            <a:r>
              <a:rPr lang="en-US" baseline="0" dirty="0"/>
              <a:t> prayer helps to reduce stress.</a:t>
            </a:r>
          </a:p>
          <a:p>
            <a:r>
              <a:rPr lang="en-US" baseline="0" dirty="0"/>
              <a:t>We cannot change what we cannot change</a:t>
            </a:r>
          </a:p>
          <a:p>
            <a:r>
              <a:rPr lang="en-US" baseline="0" dirty="0"/>
              <a:t>We need courage to change what we can</a:t>
            </a:r>
            <a:br>
              <a:rPr lang="en-US" baseline="0" dirty="0"/>
            </a:br>
            <a:r>
              <a:rPr lang="en-US" baseline="0" dirty="0"/>
              <a:t>We need to know the difference.</a:t>
            </a:r>
          </a:p>
          <a:p>
            <a:br>
              <a:rPr lang="en-US" baseline="0" dirty="0"/>
            </a:br>
            <a:r>
              <a:rPr lang="en-US" baseline="0" dirty="0"/>
              <a:t>From a non-prayer perspective</a:t>
            </a:r>
            <a:br>
              <a:rPr lang="en-US" baseline="0" dirty="0"/>
            </a:br>
            <a:r>
              <a:rPr lang="en-US" baseline="0" dirty="0"/>
              <a:t>We cannot change what we cannot change</a:t>
            </a:r>
            <a:br>
              <a:rPr lang="en-US" baseline="0" dirty="0"/>
            </a:br>
            <a:r>
              <a:rPr lang="en-US" baseline="0" dirty="0"/>
              <a:t>We need courage to change what we can</a:t>
            </a:r>
          </a:p>
          <a:p>
            <a:r>
              <a:rPr lang="en-US" baseline="0" dirty="0"/>
              <a:t>We need to know the difference</a:t>
            </a:r>
            <a:endParaRPr lang="en-US" dirty="0"/>
          </a:p>
        </p:txBody>
      </p:sp>
      <p:sp>
        <p:nvSpPr>
          <p:cNvPr id="4" name="Slide Number Placeholder 3"/>
          <p:cNvSpPr>
            <a:spLocks noGrp="1"/>
          </p:cNvSpPr>
          <p:nvPr>
            <p:ph type="sldNum" sz="quarter" idx="10"/>
          </p:nvPr>
        </p:nvSpPr>
        <p:spPr/>
        <p:txBody>
          <a:bodyPr/>
          <a:lstStyle/>
          <a:p>
            <a:fld id="{9E06937A-2E25-4934-9718-20107E2DEA0B}" type="slidenum">
              <a:rPr lang="en-US" smtClean="0"/>
              <a:t>59</a:t>
            </a:fld>
            <a:endParaRPr lang="en-US"/>
          </a:p>
        </p:txBody>
      </p:sp>
    </p:spTree>
    <p:extLst>
      <p:ext uri="{BB962C8B-B14F-4D97-AF65-F5344CB8AC3E}">
        <p14:creationId xmlns:p14="http://schemas.microsoft.com/office/powerpoint/2010/main" val="1694321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is Stress? • Stress is a negative emotional experience accompanied by predictable  – Biochemical changes – Physiological changes – Cognitive changes, and – Behavioral changes That are directed either toward altering the stressful event or accommodating to its effects.</a:t>
            </a:r>
          </a:p>
          <a:p>
            <a:endParaRPr lang="en-US" dirty="0"/>
          </a:p>
        </p:txBody>
      </p:sp>
      <p:sp>
        <p:nvSpPr>
          <p:cNvPr id="4" name="Slide Number Placeholder 3"/>
          <p:cNvSpPr>
            <a:spLocks noGrp="1"/>
          </p:cNvSpPr>
          <p:nvPr>
            <p:ph type="sldNum" sz="quarter" idx="10"/>
          </p:nvPr>
        </p:nvSpPr>
        <p:spPr/>
        <p:txBody>
          <a:bodyPr/>
          <a:lstStyle/>
          <a:p>
            <a:fld id="{9E06937A-2E25-4934-9718-20107E2DEA0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798028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participants</a:t>
            </a:r>
            <a:r>
              <a:rPr lang="en-US" baseline="0" dirty="0"/>
              <a:t> read</a:t>
            </a:r>
            <a:endParaRPr lang="en-US" dirty="0"/>
          </a:p>
        </p:txBody>
      </p:sp>
      <p:sp>
        <p:nvSpPr>
          <p:cNvPr id="4" name="Slide Number Placeholder 3"/>
          <p:cNvSpPr>
            <a:spLocks noGrp="1"/>
          </p:cNvSpPr>
          <p:nvPr>
            <p:ph type="sldNum" sz="quarter" idx="10"/>
          </p:nvPr>
        </p:nvSpPr>
        <p:spPr/>
        <p:txBody>
          <a:bodyPr/>
          <a:lstStyle/>
          <a:p>
            <a:fld id="{5239A6D8-0EC6-4F71-8534-B62A2934315C}"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161206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stress curve is a picture</a:t>
            </a:r>
            <a:r>
              <a:rPr lang="en-US" baseline="0" dirty="0"/>
              <a:t> of stress from too little stress which is “Don’t worry, be happy” to burnt up and burnt out.</a:t>
            </a:r>
            <a:br>
              <a:rPr lang="en-US" baseline="0" dirty="0"/>
            </a:br>
            <a:r>
              <a:rPr lang="en-US" baseline="0" dirty="0"/>
              <a:t>Both of which are outliers, especially burnt up and burnt out.</a:t>
            </a:r>
          </a:p>
        </p:txBody>
      </p:sp>
      <p:sp>
        <p:nvSpPr>
          <p:cNvPr id="4" name="Slide Number Placeholder 3"/>
          <p:cNvSpPr>
            <a:spLocks noGrp="1"/>
          </p:cNvSpPr>
          <p:nvPr>
            <p:ph type="sldNum" sz="quarter" idx="10"/>
          </p:nvPr>
        </p:nvSpPr>
        <p:spPr/>
        <p:txBody>
          <a:bodyPr/>
          <a:lstStyle/>
          <a:p>
            <a:fld id="{9E06937A-2E25-4934-9718-20107E2DEA0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970292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Acute stress corresponds to our organism`s reactions when facing a threatening, imminent or unforeseeable situation (public presentation, accident, new learning experience). When this stressful situation ends, stress symptoms generally stop soon after. Hence, it can be useful to help us cope with a situation.</a:t>
            </a:r>
          </a:p>
          <a:p>
            <a:endParaRPr lang="en-US" dirty="0"/>
          </a:p>
          <a:p>
            <a:r>
              <a:rPr lang="en-US" dirty="0"/>
              <a:t>Chronic stress maintains the physiological mechanisms put in place to face the stressful situation which exhausts the system and leads to harmful effects for our health. In a few weeks, physical, emotional, intellectual and behavioral symptoms can appear.</a:t>
            </a:r>
          </a:p>
          <a:p>
            <a:endParaRPr lang="en-US" dirty="0"/>
          </a:p>
        </p:txBody>
      </p:sp>
      <p:sp>
        <p:nvSpPr>
          <p:cNvPr id="4" name="Slide Number Placeholder 3"/>
          <p:cNvSpPr>
            <a:spLocks noGrp="1"/>
          </p:cNvSpPr>
          <p:nvPr>
            <p:ph type="sldNum" sz="quarter" idx="10"/>
          </p:nvPr>
        </p:nvSpPr>
        <p:spPr/>
        <p:txBody>
          <a:bodyPr/>
          <a:lstStyle/>
          <a:p>
            <a:fld id="{9E06937A-2E25-4934-9718-20107E2DEA0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57203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point of obvious clarity.</a:t>
            </a:r>
          </a:p>
          <a:p>
            <a:r>
              <a:rPr lang="en-US" dirty="0"/>
              <a:t>A</a:t>
            </a:r>
            <a:r>
              <a:rPr lang="en-US" baseline="0" dirty="0"/>
              <a:t> stressor is what causes the stress. The slide shows common stressors</a:t>
            </a:r>
          </a:p>
          <a:p>
            <a:r>
              <a:rPr lang="en-US" baseline="0" dirty="0"/>
              <a:t>Workplace stress is occupational stress.</a:t>
            </a:r>
          </a:p>
          <a:p>
            <a:endParaRPr lang="en-US" baseline="0" dirty="0"/>
          </a:p>
          <a:p>
            <a:r>
              <a:rPr lang="en-US" baseline="0" dirty="0"/>
              <a:t>Have participants shout out 2 responses for each stressor</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E06937A-2E25-4934-9718-20107E2DEA0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424032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3">
              <a:defRPr/>
            </a:pPr>
            <a:r>
              <a:rPr lang="en-US" baseline="0" dirty="0"/>
              <a:t>The cycle of chronic stress is a ride on a  bad merry-go-round.</a:t>
            </a:r>
          </a:p>
          <a:p>
            <a:pPr defTabSz="914263">
              <a:defRPr/>
            </a:pPr>
            <a:endParaRPr lang="en-US" baseline="0" dirty="0"/>
          </a:p>
          <a:p>
            <a:pPr defTabSz="914263">
              <a:defRPr/>
            </a:pPr>
            <a:r>
              <a:rPr lang="en-US" dirty="0"/>
              <a:t>Your body is hard-wired to react to stress in ways meant to protect you against threats from predators and other aggressors. </a:t>
            </a:r>
            <a:r>
              <a:rPr lang="en-US" baseline="0" dirty="0"/>
              <a:t> </a:t>
            </a:r>
            <a:r>
              <a:rPr lang="en-US" dirty="0"/>
              <a:t>Facing multiple demands each day, such as shouldering a huge workload, making ends meet and taking care of your family. </a:t>
            </a:r>
            <a:r>
              <a:rPr lang="en-US" baseline="0" dirty="0"/>
              <a:t> </a:t>
            </a:r>
            <a:r>
              <a:rPr lang="en-US" dirty="0"/>
              <a:t>Your body treats these so-called minor hassles as threats. As a result you may feel as if you're constantly under assault. </a:t>
            </a:r>
          </a:p>
          <a:p>
            <a:endParaRPr lang="en-US" dirty="0"/>
          </a:p>
          <a:p>
            <a:pPr eaLnBrk="1" hangingPunct="1"/>
            <a:r>
              <a:rPr lang="en-US" b="1" dirty="0"/>
              <a:t>Stress can be toxic when there is very little or no time for the body to relax in between demanding events.  Body is in constant “fight or flight” mode.  This type of chronic stress can lead to serious symptoms and eventual illnesses.</a:t>
            </a:r>
          </a:p>
          <a:p>
            <a:endParaRPr lang="en-US" dirty="0"/>
          </a:p>
        </p:txBody>
      </p:sp>
      <p:sp>
        <p:nvSpPr>
          <p:cNvPr id="4" name="Slide Number Placeholder 3"/>
          <p:cNvSpPr>
            <a:spLocks noGrp="1"/>
          </p:cNvSpPr>
          <p:nvPr>
            <p:ph type="sldNum" sz="quarter" idx="10"/>
          </p:nvPr>
        </p:nvSpPr>
        <p:spPr>
          <a:xfrm>
            <a:off x="3884755" y="8845392"/>
            <a:ext cx="2971697" cy="465297"/>
          </a:xfrm>
          <a:prstGeom prst="rect">
            <a:avLst/>
          </a:prstGeom>
        </p:spPr>
        <p:txBody>
          <a:bodyPr lIns="89581" tIns="44790" rIns="89581" bIns="44790"/>
          <a:lstStyle/>
          <a:p>
            <a:fld id="{D8E3A39F-6307-41CF-A267-18B3DCE7761B}"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776820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C2D30"/>
                </a:solidFill>
                <a:effectLst/>
                <a:latin typeface="Proxima Nova Regular"/>
              </a:rPr>
              <a:t>Daily hassles are the small, day to day irritations, repeated many times, that drive us all crazy.</a:t>
            </a: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Daily Hassles are as Toxic to Our Health as Major Life Events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These types of minor irritants are </a:t>
            </a:r>
            <a:r>
              <a:rPr lang="en-US" sz="1200" b="0" i="1" kern="1200" dirty="0">
                <a:solidFill>
                  <a:schemeClr val="tx1"/>
                </a:solidFill>
                <a:effectLst/>
                <a:latin typeface="+mn-lt"/>
                <a:ea typeface="+mn-ea"/>
                <a:cs typeface="+mn-cs"/>
              </a:rPr>
              <a:t>oh so</a:t>
            </a:r>
            <a:r>
              <a:rPr lang="en-US" sz="1200" b="0" i="0" kern="1200" dirty="0">
                <a:solidFill>
                  <a:schemeClr val="tx1"/>
                </a:solidFill>
                <a:effectLst/>
                <a:latin typeface="+mn-lt"/>
                <a:ea typeface="+mn-ea"/>
                <a:cs typeface="+mn-cs"/>
              </a:rPr>
              <a:t> familiar and are constantly triggering your stress response.  Research shows that daily hassles affect our longer-term </a:t>
            </a:r>
            <a:r>
              <a:rPr lang="en-US" sz="1200" b="0" i="0" u="none" strike="noStrike" kern="1200" dirty="0">
                <a:solidFill>
                  <a:schemeClr val="tx1"/>
                </a:solidFill>
                <a:effectLst/>
                <a:latin typeface="+mn-lt"/>
                <a:ea typeface="+mn-ea"/>
                <a:cs typeface="+mn-cs"/>
                <a:hlinkClick r:id="rId3" tooltip="Psychology Today looks at health"/>
              </a:rPr>
              <a:t>health</a:t>
            </a:r>
            <a:r>
              <a:rPr lang="en-US" sz="1200" b="0" i="0" kern="1200" dirty="0">
                <a:solidFill>
                  <a:schemeClr val="tx1"/>
                </a:solidFill>
                <a:effectLst/>
                <a:latin typeface="+mn-lt"/>
                <a:ea typeface="+mn-ea"/>
                <a:cs typeface="+mn-cs"/>
              </a:rPr>
              <a:t> and mood. In fact, they may take more toll on out health than even major life events like </a:t>
            </a:r>
            <a:r>
              <a:rPr lang="en-US" sz="1200" b="0" i="0" u="none" strike="noStrike" kern="1200" dirty="0">
                <a:solidFill>
                  <a:schemeClr val="tx1"/>
                </a:solidFill>
                <a:effectLst/>
                <a:latin typeface="+mn-lt"/>
                <a:ea typeface="+mn-ea"/>
                <a:cs typeface="+mn-cs"/>
                <a:hlinkClick r:id="rId4" tooltip="Psychology Today looks at bereavement"/>
              </a:rPr>
              <a:t>bereavement</a:t>
            </a:r>
            <a:r>
              <a:rPr lang="en-US" sz="1200" b="0" i="0" kern="1200" dirty="0">
                <a:solidFill>
                  <a:schemeClr val="tx1"/>
                </a:solidFill>
                <a:effectLst/>
                <a:latin typeface="+mn-lt"/>
                <a:ea typeface="+mn-ea"/>
                <a:cs typeface="+mn-cs"/>
              </a:rPr>
              <a:t>. </a:t>
            </a:r>
          </a:p>
          <a:p>
            <a:endParaRPr lang="en-US" dirty="0"/>
          </a:p>
          <a:p>
            <a:endParaRPr lang="en-US" dirty="0"/>
          </a:p>
        </p:txBody>
      </p:sp>
      <p:sp>
        <p:nvSpPr>
          <p:cNvPr id="4" name="Slide Number Placeholder 3"/>
          <p:cNvSpPr>
            <a:spLocks noGrp="1"/>
          </p:cNvSpPr>
          <p:nvPr>
            <p:ph type="sldNum" sz="quarter" idx="10"/>
          </p:nvPr>
        </p:nvSpPr>
        <p:spPr/>
        <p:txBody>
          <a:bodyPr/>
          <a:lstStyle/>
          <a:p>
            <a:fld id="{9E06937A-2E25-4934-9718-20107E2DEA0B}" type="slidenum">
              <a:rPr lang="en-US" smtClean="0"/>
              <a:t>16</a:t>
            </a:fld>
            <a:endParaRPr lang="en-US"/>
          </a:p>
        </p:txBody>
      </p:sp>
    </p:spTree>
    <p:extLst>
      <p:ext uri="{BB962C8B-B14F-4D97-AF65-F5344CB8AC3E}">
        <p14:creationId xmlns:p14="http://schemas.microsoft.com/office/powerpoint/2010/main" val="1255612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Workplace stress then is the harmful physical and emotional responses that can happen when there is a conflict between job demands on the employee and the amount of control an employee has over meeting these demands. </a:t>
            </a:r>
            <a:r>
              <a:rPr lang="en-US" sz="1200" b="1" i="0" kern="1200" dirty="0">
                <a:solidFill>
                  <a:schemeClr val="tx1"/>
                </a:solidFill>
                <a:effectLst/>
                <a:latin typeface="+mn-lt"/>
                <a:ea typeface="+mn-ea"/>
                <a:cs typeface="+mn-cs"/>
              </a:rPr>
              <a:t>In general, the combination of high demands in a job and a low amount of control over the situation can lead to stress.</a:t>
            </a:r>
          </a:p>
          <a:p>
            <a:r>
              <a:rPr lang="en-US" sz="1200" b="0" i="0" kern="1200" dirty="0">
                <a:solidFill>
                  <a:schemeClr val="tx1"/>
                </a:solidFill>
                <a:effectLst/>
                <a:latin typeface="+mn-lt"/>
                <a:ea typeface="+mn-ea"/>
                <a:cs typeface="+mn-cs"/>
              </a:rPr>
              <a:t>Stress in the workplace can have many origins or come from one single event. It can impact on both employees and employers alike. It is generally believed that some stress is okay (sometimes referred to as “challenge” or “positive stress”) but when stress occurs in amounts that you cannot handle, both mental and physical changes may occur.</a:t>
            </a:r>
          </a:p>
          <a:p>
            <a:r>
              <a:rPr lang="en-US" dirty="0"/>
              <a:t>If the employer is stressed, the employees will be stressed.</a:t>
            </a:r>
            <a:br>
              <a:rPr lang="en-US" dirty="0"/>
            </a:br>
            <a:endParaRPr lang="en-US" dirty="0"/>
          </a:p>
        </p:txBody>
      </p:sp>
      <p:sp>
        <p:nvSpPr>
          <p:cNvPr id="4" name="Slide Number Placeholder 3"/>
          <p:cNvSpPr>
            <a:spLocks noGrp="1"/>
          </p:cNvSpPr>
          <p:nvPr>
            <p:ph type="sldNum" sz="quarter" idx="10"/>
          </p:nvPr>
        </p:nvSpPr>
        <p:spPr/>
        <p:txBody>
          <a:bodyPr/>
          <a:lstStyle/>
          <a:p>
            <a:fld id="{9E06937A-2E25-4934-9718-20107E2DEA0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040132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Stress affects the brain, just like stress affects the body. Let’s keep in mind—no pun intended—the mind/body connection.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Write down six ways stress affects the brain.</a:t>
            </a:r>
          </a:p>
          <a:p>
            <a:endParaRPr lang="en-US" dirty="0"/>
          </a:p>
        </p:txBody>
      </p:sp>
      <p:sp>
        <p:nvSpPr>
          <p:cNvPr id="4" name="Slide Number Placeholder 3"/>
          <p:cNvSpPr>
            <a:spLocks noGrp="1"/>
          </p:cNvSpPr>
          <p:nvPr>
            <p:ph type="sldNum" sz="quarter" idx="10"/>
          </p:nvPr>
        </p:nvSpPr>
        <p:spPr/>
        <p:txBody>
          <a:bodyPr/>
          <a:lstStyle/>
          <a:p>
            <a:fld id="{9E06937A-2E25-4934-9718-20107E2DEA0B}" type="slidenum">
              <a:rPr lang="en-US" smtClean="0"/>
              <a:t>29</a:t>
            </a:fld>
            <a:endParaRPr lang="en-US"/>
          </a:p>
        </p:txBody>
      </p:sp>
    </p:spTree>
    <p:extLst>
      <p:ext uri="{BB962C8B-B14F-4D97-AF65-F5344CB8AC3E}">
        <p14:creationId xmlns:p14="http://schemas.microsoft.com/office/powerpoint/2010/main" val="1176389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AFT_29A_Natl.png                                               0014D214home                           BC877B2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381000" y="1524000"/>
            <a:ext cx="8382000" cy="1828800"/>
          </a:xfrm>
        </p:spPr>
        <p:txBody>
          <a:bodyPr anchor="ctr"/>
          <a:lstStyle>
            <a:lvl1pPr algn="ctr">
              <a:defRPr sz="4400"/>
            </a:lvl1pPr>
          </a:lstStyle>
          <a:p>
            <a:r>
              <a:rPr lang="en-US"/>
              <a:t>Click to edit Master title style</a:t>
            </a:r>
          </a:p>
        </p:txBody>
      </p:sp>
      <p:sp>
        <p:nvSpPr>
          <p:cNvPr id="4100" name="Rectangle 4"/>
          <p:cNvSpPr>
            <a:spLocks noGrp="1" noChangeArrowheads="1"/>
          </p:cNvSpPr>
          <p:nvPr>
            <p:ph type="subTitle" idx="1"/>
          </p:nvPr>
        </p:nvSpPr>
        <p:spPr>
          <a:xfrm>
            <a:off x="1371600" y="3733800"/>
            <a:ext cx="6400800" cy="1447800"/>
          </a:xfrm>
        </p:spPr>
        <p:txBody>
          <a:bodyPr/>
          <a:lstStyle>
            <a:lvl1pPr marL="0" indent="0" algn="ctr">
              <a:buFontTx/>
              <a:buNone/>
              <a:defRPr>
                <a:solidFill>
                  <a:schemeClr val="accent2"/>
                </a:solidFill>
              </a:defRPr>
            </a:lvl1pPr>
          </a:lstStyle>
          <a:p>
            <a:r>
              <a:rPr lang="en-US"/>
              <a:t>Click to edit Master subtitle style</a:t>
            </a:r>
          </a:p>
        </p:txBody>
      </p:sp>
    </p:spTree>
    <p:extLst>
      <p:ext uri="{BB962C8B-B14F-4D97-AF65-F5344CB8AC3E}">
        <p14:creationId xmlns:p14="http://schemas.microsoft.com/office/powerpoint/2010/main" val="988816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5B3C565-D1FE-470C-B493-CF2E2DB6CF31}" type="datetime1">
              <a:rPr lang="en-US"/>
              <a:pPr>
                <a:defRPr/>
              </a:pPr>
              <a:t>5/21/2020</a:t>
            </a:fld>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89680FC1-6B34-49D6-9CCB-ADE4F4053F3B}" type="slidenum">
              <a:rPr lang="en-US"/>
              <a:pPr>
                <a:defRPr/>
              </a:pPr>
              <a:t>‹#›</a:t>
            </a:fld>
            <a:endParaRPr lang="en-US" dirty="0"/>
          </a:p>
        </p:txBody>
      </p:sp>
    </p:spTree>
    <p:extLst>
      <p:ext uri="{BB962C8B-B14F-4D97-AF65-F5344CB8AC3E}">
        <p14:creationId xmlns:p14="http://schemas.microsoft.com/office/powerpoint/2010/main" val="1368937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04800"/>
            <a:ext cx="215265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304800"/>
            <a:ext cx="630555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DAAC60D-E9BD-43F4-B9C8-592E0680165C}" type="datetime1">
              <a:rPr lang="en-US"/>
              <a:pPr>
                <a:defRPr/>
              </a:pPr>
              <a:t>5/21/2020</a:t>
            </a:fld>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792CCC02-DFB7-41B9-B96F-4D3E2E6D647E}" type="slidenum">
              <a:rPr lang="en-US"/>
              <a:pPr>
                <a:defRPr/>
              </a:pPr>
              <a:t>‹#›</a:t>
            </a:fld>
            <a:endParaRPr lang="en-US" dirty="0"/>
          </a:p>
        </p:txBody>
      </p:sp>
    </p:spTree>
    <p:extLst>
      <p:ext uri="{BB962C8B-B14F-4D97-AF65-F5344CB8AC3E}">
        <p14:creationId xmlns:p14="http://schemas.microsoft.com/office/powerpoint/2010/main" val="3402824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371600"/>
          </a:xfrm>
        </p:spPr>
        <p:txBody>
          <a:bodyPr/>
          <a:lstStyle/>
          <a:p>
            <a:r>
              <a:rPr lang="en-US"/>
              <a:t>Click to edit Master title style</a:t>
            </a:r>
          </a:p>
        </p:txBody>
      </p:sp>
      <p:sp>
        <p:nvSpPr>
          <p:cNvPr id="3" name="Text Placeholder 2"/>
          <p:cNvSpPr>
            <a:spLocks noGrp="1"/>
          </p:cNvSpPr>
          <p:nvPr>
            <p:ph type="body" sz="half" idx="1"/>
          </p:nvPr>
        </p:nvSpPr>
        <p:spPr>
          <a:xfrm>
            <a:off x="228600" y="1828800"/>
            <a:ext cx="42291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42291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A0AD22B2-1944-441A-A095-36F8E373E225}" type="datetime1">
              <a:rPr lang="en-US"/>
              <a:pPr>
                <a:defRPr/>
              </a:pPr>
              <a:t>5/21/2020</a:t>
            </a:fld>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B036A36B-28F4-41B3-8B3E-FCEA616357CD}" type="slidenum">
              <a:rPr lang="en-US"/>
              <a:pPr>
                <a:defRPr/>
              </a:pPr>
              <a:t>‹#›</a:t>
            </a:fld>
            <a:endParaRPr lang="en-US" dirty="0"/>
          </a:p>
        </p:txBody>
      </p:sp>
    </p:spTree>
    <p:extLst>
      <p:ext uri="{BB962C8B-B14F-4D97-AF65-F5344CB8AC3E}">
        <p14:creationId xmlns:p14="http://schemas.microsoft.com/office/powerpoint/2010/main" val="4099596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371600"/>
          </a:xfrm>
        </p:spPr>
        <p:txBody>
          <a:bodyPr/>
          <a:lstStyle/>
          <a:p>
            <a:r>
              <a:rPr lang="en-US"/>
              <a:t>Click to edit Master title style</a:t>
            </a:r>
          </a:p>
        </p:txBody>
      </p:sp>
      <p:sp>
        <p:nvSpPr>
          <p:cNvPr id="3" name="Table Placeholder 2"/>
          <p:cNvSpPr>
            <a:spLocks noGrp="1"/>
          </p:cNvSpPr>
          <p:nvPr>
            <p:ph type="tbl" idx="1"/>
          </p:nvPr>
        </p:nvSpPr>
        <p:spPr>
          <a:xfrm>
            <a:off x="228600" y="1828800"/>
            <a:ext cx="86106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E2B14453-F8E7-4702-9EB8-8EB97FF976A0}" type="datetime1">
              <a:rPr lang="en-US"/>
              <a:pPr>
                <a:defRPr/>
              </a:pPr>
              <a:t>5/21/2020</a:t>
            </a:fld>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6748535-0D05-4FDD-8430-55A036373716}" type="slidenum">
              <a:rPr lang="en-US"/>
              <a:pPr>
                <a:defRPr/>
              </a:pPr>
              <a:t>‹#›</a:t>
            </a:fld>
            <a:endParaRPr lang="en-US" dirty="0"/>
          </a:p>
        </p:txBody>
      </p:sp>
    </p:spTree>
    <p:extLst>
      <p:ext uri="{BB962C8B-B14F-4D97-AF65-F5344CB8AC3E}">
        <p14:creationId xmlns:p14="http://schemas.microsoft.com/office/powerpoint/2010/main" val="87748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fld id="{0F07924B-12E1-426A-AEB2-9593A28ECB6C}" type="datetime1">
              <a:rPr lang="en-US"/>
              <a:pPr>
                <a:defRPr/>
              </a:pPr>
              <a:t>5/21/2020</a:t>
            </a:fld>
            <a:endParaRPr lang="en-US" dirty="0"/>
          </a:p>
        </p:txBody>
      </p:sp>
      <p:sp>
        <p:nvSpPr>
          <p:cNvPr id="6" name="Footer Placeholder 5"/>
          <p:cNvSpPr>
            <a:spLocks noGrp="1" noChangeArrowheads="1"/>
          </p:cNvSpPr>
          <p:nvPr>
            <p:ph type="ftr" sz="quarter" idx="11"/>
          </p:nvPr>
        </p:nvSpPr>
        <p:spPr>
          <a:xfrm>
            <a:off x="2667000" y="6356350"/>
            <a:ext cx="3352800" cy="365125"/>
          </a:xfrm>
          <a:prstGeom prst="rect">
            <a:avLst/>
          </a:prstGeom>
        </p:spPr>
        <p:txBody>
          <a:bodyPr/>
          <a:lstStyle>
            <a:lvl1pPr eaLnBrk="1" hangingPunct="1">
              <a:defRPr>
                <a:solidFill>
                  <a:srgbClr val="000000"/>
                </a:solidFill>
                <a:latin typeface="Times" charset="0"/>
                <a:cs typeface="Arial" pitchFamily="34" charset="0"/>
              </a:defRPr>
            </a:lvl1pPr>
          </a:lstStyle>
          <a:p>
            <a:pPr fontAlgn="base">
              <a:spcBef>
                <a:spcPct val="0"/>
              </a:spcBef>
              <a:spcAft>
                <a:spcPct val="0"/>
              </a:spcAft>
              <a:defRPr/>
            </a:pPr>
            <a:r>
              <a:rPr lang="en-US" sz="2400"/>
              <a:t>American Federation of Teachers -- ESAL </a:t>
            </a:r>
          </a:p>
        </p:txBody>
      </p:sp>
      <p:sp>
        <p:nvSpPr>
          <p:cNvPr id="7" name="Rectangle 6"/>
          <p:cNvSpPr>
            <a:spLocks noGrp="1" noChangeArrowheads="1"/>
          </p:cNvSpPr>
          <p:nvPr>
            <p:ph type="sldNum" sz="quarter" idx="12"/>
          </p:nvPr>
        </p:nvSpPr>
        <p:spPr/>
        <p:txBody>
          <a:bodyPr/>
          <a:lstStyle>
            <a:lvl1pPr>
              <a:defRPr/>
            </a:lvl1pPr>
          </a:lstStyle>
          <a:p>
            <a:pPr>
              <a:defRPr/>
            </a:pPr>
            <a:fld id="{E496C674-C02F-482E-943C-047F0548B003}" type="slidenum">
              <a:rPr lang="en-US"/>
              <a:pPr>
                <a:defRPr/>
              </a:pPr>
              <a:t>‹#›</a:t>
            </a:fld>
            <a:endParaRPr lang="en-US" dirty="0"/>
          </a:p>
        </p:txBody>
      </p:sp>
    </p:spTree>
    <p:extLst>
      <p:ext uri="{BB962C8B-B14F-4D97-AF65-F5344CB8AC3E}">
        <p14:creationId xmlns:p14="http://schemas.microsoft.com/office/powerpoint/2010/main" val="2244811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754D181-6D37-46D8-8408-D28B4B5DA99A}" type="datetime1">
              <a:rPr lang="en-US"/>
              <a:pPr>
                <a:defRPr/>
              </a:pPr>
              <a:t>5/21/2020</a:t>
            </a:fld>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C683DD77-4698-4C4B-B86B-27A3A7792493}" type="slidenum">
              <a:rPr lang="en-US"/>
              <a:pPr>
                <a:defRPr/>
              </a:pPr>
              <a:t>‹#›</a:t>
            </a:fld>
            <a:endParaRPr lang="en-US" dirty="0"/>
          </a:p>
        </p:txBody>
      </p:sp>
    </p:spTree>
    <p:extLst>
      <p:ext uri="{BB962C8B-B14F-4D97-AF65-F5344CB8AC3E}">
        <p14:creationId xmlns:p14="http://schemas.microsoft.com/office/powerpoint/2010/main" val="1324908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61306A2-1B90-4B0D-A25E-698D209F3843}" type="datetime1">
              <a:rPr lang="en-US"/>
              <a:pPr>
                <a:defRPr/>
              </a:pPr>
              <a:t>5/21/2020</a:t>
            </a:fld>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198EA74B-823F-4D2B-9DCA-BA0460614CC1}" type="slidenum">
              <a:rPr lang="en-US"/>
              <a:pPr>
                <a:defRPr/>
              </a:pPr>
              <a:t>‹#›</a:t>
            </a:fld>
            <a:endParaRPr lang="en-US" dirty="0"/>
          </a:p>
        </p:txBody>
      </p:sp>
    </p:spTree>
    <p:extLst>
      <p:ext uri="{BB962C8B-B14F-4D97-AF65-F5344CB8AC3E}">
        <p14:creationId xmlns:p14="http://schemas.microsoft.com/office/powerpoint/2010/main" val="3728589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828800"/>
            <a:ext cx="42291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42291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0A6066F-BEEE-48D8-813C-42144BC8599D}" type="datetime1">
              <a:rPr lang="en-US"/>
              <a:pPr>
                <a:defRPr/>
              </a:pPr>
              <a:t>5/21/2020</a:t>
            </a:fld>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EAAC81CF-E025-47E7-B575-FCF94C93F810}" type="slidenum">
              <a:rPr lang="en-US"/>
              <a:pPr>
                <a:defRPr/>
              </a:pPr>
              <a:t>‹#›</a:t>
            </a:fld>
            <a:endParaRPr lang="en-US" dirty="0"/>
          </a:p>
        </p:txBody>
      </p:sp>
    </p:spTree>
    <p:extLst>
      <p:ext uri="{BB962C8B-B14F-4D97-AF65-F5344CB8AC3E}">
        <p14:creationId xmlns:p14="http://schemas.microsoft.com/office/powerpoint/2010/main" val="2212764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C04FB142-C02A-4A01-BF14-66FDB1B6C33D}" type="datetime1">
              <a:rPr lang="en-US"/>
              <a:pPr>
                <a:defRPr/>
              </a:pPr>
              <a:t>5/21/2020</a:t>
            </a:fld>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7F75F5A9-D263-4774-98E7-6ACEABA447AF}" type="slidenum">
              <a:rPr lang="en-US"/>
              <a:pPr>
                <a:defRPr/>
              </a:pPr>
              <a:t>‹#›</a:t>
            </a:fld>
            <a:endParaRPr lang="en-US" dirty="0"/>
          </a:p>
        </p:txBody>
      </p:sp>
    </p:spTree>
    <p:extLst>
      <p:ext uri="{BB962C8B-B14F-4D97-AF65-F5344CB8AC3E}">
        <p14:creationId xmlns:p14="http://schemas.microsoft.com/office/powerpoint/2010/main" val="2923108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85D4C355-5D5E-4400-BAFB-EB7CCF78B632}" type="datetime1">
              <a:rPr lang="en-US"/>
              <a:pPr>
                <a:defRPr/>
              </a:pPr>
              <a:t>5/21/2020</a:t>
            </a:fld>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E2CAD599-C3A8-4576-8D11-47D8FC1DCD24}" type="slidenum">
              <a:rPr lang="en-US"/>
              <a:pPr>
                <a:defRPr/>
              </a:pPr>
              <a:t>‹#›</a:t>
            </a:fld>
            <a:endParaRPr lang="en-US" dirty="0"/>
          </a:p>
        </p:txBody>
      </p:sp>
    </p:spTree>
    <p:extLst>
      <p:ext uri="{BB962C8B-B14F-4D97-AF65-F5344CB8AC3E}">
        <p14:creationId xmlns:p14="http://schemas.microsoft.com/office/powerpoint/2010/main" val="2633575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2B639A6-1AA7-4409-B3AE-8AAE1BF45FD3}" type="datetime1">
              <a:rPr lang="en-US"/>
              <a:pPr>
                <a:defRPr/>
              </a:pPr>
              <a:t>5/21/2020</a:t>
            </a:fld>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6131D167-9215-4924-8065-365FC3D7DE7E}" type="slidenum">
              <a:rPr lang="en-US"/>
              <a:pPr>
                <a:defRPr/>
              </a:pPr>
              <a:t>‹#›</a:t>
            </a:fld>
            <a:endParaRPr lang="en-US" dirty="0"/>
          </a:p>
        </p:txBody>
      </p:sp>
    </p:spTree>
    <p:extLst>
      <p:ext uri="{BB962C8B-B14F-4D97-AF65-F5344CB8AC3E}">
        <p14:creationId xmlns:p14="http://schemas.microsoft.com/office/powerpoint/2010/main" val="1783835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AAA982B-284F-494C-A5B4-BF62CA4BCCE4}" type="datetime1">
              <a:rPr lang="en-US"/>
              <a:pPr>
                <a:defRPr/>
              </a:pPr>
              <a:t>5/21/2020</a:t>
            </a:fld>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D2B54139-5CFC-400F-8F9A-AD7FD884B0C6}" type="slidenum">
              <a:rPr lang="en-US"/>
              <a:pPr>
                <a:defRPr/>
              </a:pPr>
              <a:t>‹#›</a:t>
            </a:fld>
            <a:endParaRPr lang="en-US" dirty="0"/>
          </a:p>
        </p:txBody>
      </p:sp>
    </p:spTree>
    <p:extLst>
      <p:ext uri="{BB962C8B-B14F-4D97-AF65-F5344CB8AC3E}">
        <p14:creationId xmlns:p14="http://schemas.microsoft.com/office/powerpoint/2010/main" val="4281323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BDD8BF-C2D3-4A93-B2E6-B56107DC2D99}" type="datetime1">
              <a:rPr lang="en-US"/>
              <a:pPr>
                <a:defRPr/>
              </a:pPr>
              <a:t>5/21/2020</a:t>
            </a:fld>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77DD4B6F-2F39-49B2-81BF-533084C3C126}" type="slidenum">
              <a:rPr lang="en-US"/>
              <a:pPr>
                <a:defRPr/>
              </a:pPr>
              <a:t>‹#›</a:t>
            </a:fld>
            <a:endParaRPr lang="en-US" dirty="0"/>
          </a:p>
        </p:txBody>
      </p:sp>
    </p:spTree>
    <p:extLst>
      <p:ext uri="{BB962C8B-B14F-4D97-AF65-F5344CB8AC3E}">
        <p14:creationId xmlns:p14="http://schemas.microsoft.com/office/powerpoint/2010/main" val="2038991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7" descr="AFT_29B_Natl.png                                               0014D214home                           BC877B2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228600" y="304800"/>
            <a:ext cx="8610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2" name="Rectangle 3"/>
          <p:cNvSpPr>
            <a:spLocks noGrp="1" noChangeArrowheads="1"/>
          </p:cNvSpPr>
          <p:nvPr>
            <p:ph type="body" idx="1"/>
          </p:nvPr>
        </p:nvSpPr>
        <p:spPr bwMode="auto">
          <a:xfrm>
            <a:off x="228600" y="1828800"/>
            <a:ext cx="8610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6934200" y="6019800"/>
            <a:ext cx="1905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mn-lt"/>
                <a:cs typeface="+mn-cs"/>
              </a:defRPr>
            </a:lvl1pPr>
          </a:lstStyle>
          <a:p>
            <a:pPr fontAlgn="base">
              <a:spcBef>
                <a:spcPct val="0"/>
              </a:spcBef>
              <a:spcAft>
                <a:spcPct val="0"/>
              </a:spcAft>
              <a:defRPr/>
            </a:pPr>
            <a:fld id="{C4F28FB5-AAE2-4CE2-AA80-7DB680F1D8B5}" type="datetime1">
              <a:rPr lang="en-US"/>
              <a:pPr fontAlgn="base">
                <a:spcBef>
                  <a:spcPct val="0"/>
                </a:spcBef>
                <a:spcAft>
                  <a:spcPct val="0"/>
                </a:spcAft>
                <a:defRPr/>
              </a:pPr>
              <a:t>5/21/2020</a:t>
            </a:fld>
            <a:endParaRPr lang="en-US" dirty="0"/>
          </a:p>
        </p:txBody>
      </p:sp>
      <p:sp>
        <p:nvSpPr>
          <p:cNvPr id="1030" name="Rectangle 6"/>
          <p:cNvSpPr>
            <a:spLocks noGrp="1" noChangeArrowheads="1"/>
          </p:cNvSpPr>
          <p:nvPr>
            <p:ph type="sldNum" sz="quarter" idx="4"/>
          </p:nvPr>
        </p:nvSpPr>
        <p:spPr bwMode="auto">
          <a:xfrm>
            <a:off x="6934200" y="63246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000000"/>
                </a:solidFill>
                <a:latin typeface="+mn-lt"/>
                <a:cs typeface="+mn-cs"/>
              </a:defRPr>
            </a:lvl1pPr>
          </a:lstStyle>
          <a:p>
            <a:pPr fontAlgn="base">
              <a:spcBef>
                <a:spcPct val="0"/>
              </a:spcBef>
              <a:spcAft>
                <a:spcPct val="0"/>
              </a:spcAft>
              <a:defRPr/>
            </a:pPr>
            <a:fld id="{9BCA4B0C-21D8-4497-B906-65959A273250}"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34117626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Verdana" charset="0"/>
        </a:defRPr>
      </a:lvl2pPr>
      <a:lvl3pPr algn="l" rtl="0" eaLnBrk="0" fontAlgn="base" hangingPunct="0">
        <a:spcBef>
          <a:spcPct val="0"/>
        </a:spcBef>
        <a:spcAft>
          <a:spcPct val="0"/>
        </a:spcAft>
        <a:defRPr sz="4000">
          <a:solidFill>
            <a:schemeClr val="tx2"/>
          </a:solidFill>
          <a:latin typeface="Verdana" charset="0"/>
        </a:defRPr>
      </a:lvl3pPr>
      <a:lvl4pPr algn="l" rtl="0" eaLnBrk="0" fontAlgn="base" hangingPunct="0">
        <a:spcBef>
          <a:spcPct val="0"/>
        </a:spcBef>
        <a:spcAft>
          <a:spcPct val="0"/>
        </a:spcAft>
        <a:defRPr sz="4000">
          <a:solidFill>
            <a:schemeClr val="tx2"/>
          </a:solidFill>
          <a:latin typeface="Verdana" charset="0"/>
        </a:defRPr>
      </a:lvl4pPr>
      <a:lvl5pPr algn="l" rtl="0" eaLnBrk="0" fontAlgn="base" hangingPunct="0">
        <a:spcBef>
          <a:spcPct val="0"/>
        </a:spcBef>
        <a:spcAft>
          <a:spcPct val="0"/>
        </a:spcAft>
        <a:defRPr sz="4000">
          <a:solidFill>
            <a:schemeClr val="tx2"/>
          </a:solidFill>
          <a:latin typeface="Verdana" charset="0"/>
        </a:defRPr>
      </a:lvl5pPr>
      <a:lvl6pPr marL="457200" algn="l" rtl="0" eaLnBrk="1" fontAlgn="base" hangingPunct="1">
        <a:spcBef>
          <a:spcPct val="0"/>
        </a:spcBef>
        <a:spcAft>
          <a:spcPct val="0"/>
        </a:spcAft>
        <a:defRPr sz="4000">
          <a:solidFill>
            <a:schemeClr val="tx2"/>
          </a:solidFill>
          <a:latin typeface="Verdana" charset="0"/>
        </a:defRPr>
      </a:lvl6pPr>
      <a:lvl7pPr marL="914400" algn="l" rtl="0" eaLnBrk="1" fontAlgn="base" hangingPunct="1">
        <a:spcBef>
          <a:spcPct val="0"/>
        </a:spcBef>
        <a:spcAft>
          <a:spcPct val="0"/>
        </a:spcAft>
        <a:defRPr sz="4000">
          <a:solidFill>
            <a:schemeClr val="tx2"/>
          </a:solidFill>
          <a:latin typeface="Verdana" charset="0"/>
        </a:defRPr>
      </a:lvl7pPr>
      <a:lvl8pPr marL="1371600" algn="l" rtl="0" eaLnBrk="1" fontAlgn="base" hangingPunct="1">
        <a:spcBef>
          <a:spcPct val="0"/>
        </a:spcBef>
        <a:spcAft>
          <a:spcPct val="0"/>
        </a:spcAft>
        <a:defRPr sz="4000">
          <a:solidFill>
            <a:schemeClr val="tx2"/>
          </a:solidFill>
          <a:latin typeface="Verdana" charset="0"/>
        </a:defRPr>
      </a:lvl8pPr>
      <a:lvl9pPr marL="1828800" algn="l" rtl="0" eaLnBrk="1" fontAlgn="base" hangingPunct="1">
        <a:spcBef>
          <a:spcPct val="0"/>
        </a:spcBef>
        <a:spcAft>
          <a:spcPct val="0"/>
        </a:spcAft>
        <a:defRPr sz="4000">
          <a:solidFill>
            <a:schemeClr val="tx2"/>
          </a:solidFill>
          <a:latin typeface="Verdana" charset="0"/>
        </a:defRPr>
      </a:lvl9pPr>
    </p:titleStyle>
    <p:bodyStyle>
      <a:lvl1pPr marL="342900" indent="-342900" algn="l" rtl="0" eaLnBrk="0" fontAlgn="base" hangingPunct="0">
        <a:spcBef>
          <a:spcPct val="20000"/>
        </a:spcBef>
        <a:spcAft>
          <a:spcPct val="0"/>
        </a:spcAft>
        <a:buClr>
          <a:schemeClr val="accent2"/>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0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a:solidFill>
            <a:schemeClr val="tx1"/>
          </a:solidFill>
          <a:latin typeface="+mn-lt"/>
        </a:defRPr>
      </a:lvl4pPr>
      <a:lvl5pPr marL="2057400" indent="-228600" algn="l" rtl="0" eaLnBrk="0" fontAlgn="base" hangingPunct="0">
        <a:spcBef>
          <a:spcPct val="20000"/>
        </a:spcBef>
        <a:spcAft>
          <a:spcPct val="0"/>
        </a:spcAft>
        <a:buClr>
          <a:schemeClr val="accent2"/>
        </a:buClr>
        <a:buChar char="»"/>
        <a:defRPr>
          <a:solidFill>
            <a:schemeClr val="tx1"/>
          </a:solidFill>
          <a:latin typeface="+mn-lt"/>
        </a:defRPr>
      </a:lvl5pPr>
      <a:lvl6pPr marL="2514600" indent="-228600" algn="l" rtl="0" eaLnBrk="1" fontAlgn="base" hangingPunct="1">
        <a:spcBef>
          <a:spcPct val="20000"/>
        </a:spcBef>
        <a:spcAft>
          <a:spcPct val="0"/>
        </a:spcAft>
        <a:buClr>
          <a:schemeClr val="accent2"/>
        </a:buClr>
        <a:buChar char="»"/>
        <a:defRPr>
          <a:solidFill>
            <a:schemeClr val="tx1"/>
          </a:solidFill>
          <a:latin typeface="+mn-lt"/>
        </a:defRPr>
      </a:lvl6pPr>
      <a:lvl7pPr marL="2971800" indent="-228600" algn="l" rtl="0" eaLnBrk="1" fontAlgn="base" hangingPunct="1">
        <a:spcBef>
          <a:spcPct val="20000"/>
        </a:spcBef>
        <a:spcAft>
          <a:spcPct val="0"/>
        </a:spcAft>
        <a:buClr>
          <a:schemeClr val="accent2"/>
        </a:buClr>
        <a:buChar char="»"/>
        <a:defRPr>
          <a:solidFill>
            <a:schemeClr val="tx1"/>
          </a:solidFill>
          <a:latin typeface="+mn-lt"/>
        </a:defRPr>
      </a:lvl7pPr>
      <a:lvl8pPr marL="3429000" indent="-228600" algn="l" rtl="0" eaLnBrk="1" fontAlgn="base" hangingPunct="1">
        <a:spcBef>
          <a:spcPct val="20000"/>
        </a:spcBef>
        <a:spcAft>
          <a:spcPct val="0"/>
        </a:spcAft>
        <a:buClr>
          <a:schemeClr val="accent2"/>
        </a:buClr>
        <a:buChar char="»"/>
        <a:defRPr>
          <a:solidFill>
            <a:schemeClr val="tx1"/>
          </a:solidFill>
          <a:latin typeface="+mn-lt"/>
        </a:defRPr>
      </a:lvl8pPr>
      <a:lvl9pPr marL="3886200" indent="-228600" algn="l" rtl="0" eaLnBrk="1" fontAlgn="base" hangingPunct="1">
        <a:spcBef>
          <a:spcPct val="20000"/>
        </a:spcBef>
        <a:spcAft>
          <a:spcPct val="0"/>
        </a:spcAft>
        <a:buClr>
          <a:schemeClr val="accent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psychologytoday.com/us/basics/spiritualit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verywellmind.com/what-is-self-efficacy-2795954"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www.google.com/url?sa=i&amp;rct=j&amp;q=&amp;esrc=s&amp;source=images&amp;cd=&amp;cad=rja&amp;uact=8&amp;ved=2ahUKEwj9-4Hh0PzdAhVFylMKHUJ4AwsQjRx6BAgBEAU&amp;url=https://stock.adobe.com/lu_de/images/man-refusing-to-drink-alcohol-in-bar-closeup/196990909&amp;psig=AOvVaw3UQGNSY9A2Kb3tEgS9_75e&amp;ust=1539286839362022"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6.gif"/><Relationship Id="rId5" Type="http://schemas.openxmlformats.org/officeDocument/2006/relationships/image" Target="../media/image45.jpeg"/><Relationship Id="rId4" Type="http://schemas.openxmlformats.org/officeDocument/2006/relationships/image" Target="../media/image44.jpeg"/></Relationships>
</file>

<file path=ppt/slides/_rels/slide6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924800" cy="838200"/>
          </a:xfrm>
        </p:spPr>
        <p:txBody>
          <a:bodyPr/>
          <a:lstStyle/>
          <a:p>
            <a:r>
              <a:rPr lang="en-US" sz="2400" b="1" kern="1200" dirty="0">
                <a:solidFill>
                  <a:srgbClr val="0047BA"/>
                </a:solidFill>
                <a:latin typeface="+mn-lt"/>
              </a:rPr>
              <a:t>The Art of Minimizing  Stress and Practicing</a:t>
            </a:r>
            <a:br>
              <a:rPr lang="en-US" sz="2400" b="1" kern="1200" dirty="0">
                <a:solidFill>
                  <a:srgbClr val="0047BA"/>
                </a:solidFill>
                <a:latin typeface="+mn-lt"/>
              </a:rPr>
            </a:br>
            <a:r>
              <a:rPr lang="en-US" sz="2400" b="1" kern="1200" dirty="0">
                <a:solidFill>
                  <a:srgbClr val="0047BA"/>
                </a:solidFill>
                <a:latin typeface="+mn-lt"/>
              </a:rPr>
              <a:t>Self-Care in the Workplace and Home</a:t>
            </a:r>
            <a:endParaRPr lang="en-US" sz="2400" dirty="0">
              <a:solidFill>
                <a:srgbClr val="0047BA"/>
              </a:solidFill>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676400"/>
            <a:ext cx="6324600" cy="3657600"/>
          </a:xfrm>
          <a:prstGeom prst="rect">
            <a:avLst/>
          </a:prstGeom>
        </p:spPr>
      </p:pic>
    </p:spTree>
    <p:extLst>
      <p:ext uri="{BB962C8B-B14F-4D97-AF65-F5344CB8AC3E}">
        <p14:creationId xmlns:p14="http://schemas.microsoft.com/office/powerpoint/2010/main" val="2377394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685800"/>
          </a:xfrm>
        </p:spPr>
        <p:txBody>
          <a:bodyPr/>
          <a:lstStyle/>
          <a:p>
            <a:pPr algn="ctr"/>
            <a:r>
              <a:rPr lang="en-US" b="1" dirty="0"/>
              <a:t>Family Stressors</a:t>
            </a:r>
          </a:p>
        </p:txBody>
      </p:sp>
      <p:sp>
        <p:nvSpPr>
          <p:cNvPr id="3" name="Content Placeholder 2"/>
          <p:cNvSpPr>
            <a:spLocks noGrp="1"/>
          </p:cNvSpPr>
          <p:nvPr>
            <p:ph sz="half" idx="1"/>
          </p:nvPr>
        </p:nvSpPr>
        <p:spPr>
          <a:xfrm>
            <a:off x="228600" y="1066800"/>
            <a:ext cx="4229100" cy="4800600"/>
          </a:xfrm>
        </p:spPr>
        <p:txBody>
          <a:bodyPr/>
          <a:lstStyle/>
          <a:p>
            <a:pPr>
              <a:buFont typeface="Arial"/>
              <a:buChar char="•"/>
            </a:pPr>
            <a:r>
              <a:rPr lang="en-US" sz="2400" dirty="0">
                <a:solidFill>
                  <a:srgbClr val="30373B"/>
                </a:solidFill>
                <a:latin typeface="Verdana" panose="020B0604030504040204" pitchFamily="34" charset="0"/>
                <a:ea typeface="Verdana" panose="020B0604030504040204" pitchFamily="34" charset="0"/>
                <a:cs typeface="Verdana" panose="020B0604030504040204" pitchFamily="34" charset="0"/>
              </a:rPr>
              <a:t>death (of a loved one)</a:t>
            </a:r>
          </a:p>
          <a:p>
            <a:pPr>
              <a:buFont typeface="Arial"/>
              <a:buChar char="•"/>
            </a:pPr>
            <a:r>
              <a:rPr lang="en-US" sz="2400" dirty="0">
                <a:solidFill>
                  <a:srgbClr val="30373B"/>
                </a:solidFill>
                <a:latin typeface="Verdana" panose="020B0604030504040204" pitchFamily="34" charset="0"/>
                <a:ea typeface="Verdana" panose="020B0604030504040204" pitchFamily="34" charset="0"/>
                <a:cs typeface="Verdana" panose="020B0604030504040204" pitchFamily="34" charset="0"/>
              </a:rPr>
              <a:t>divorce or separation from a partner</a:t>
            </a:r>
          </a:p>
          <a:p>
            <a:pPr>
              <a:buFont typeface="Arial"/>
              <a:buChar char="•"/>
            </a:pPr>
            <a:r>
              <a:rPr lang="en-US" sz="2400" dirty="0">
                <a:solidFill>
                  <a:srgbClr val="30373B"/>
                </a:solidFill>
                <a:latin typeface="Verdana" panose="020B0604030504040204" pitchFamily="34" charset="0"/>
                <a:ea typeface="Verdana" panose="020B0604030504040204" pitchFamily="34" charset="0"/>
                <a:cs typeface="Verdana" panose="020B0604030504040204" pitchFamily="34" charset="0"/>
              </a:rPr>
              <a:t>marriage</a:t>
            </a:r>
          </a:p>
          <a:p>
            <a:pPr>
              <a:buFont typeface="Arial"/>
              <a:buChar char="•"/>
            </a:pPr>
            <a:r>
              <a:rPr lang="en-US" sz="2400" dirty="0">
                <a:solidFill>
                  <a:srgbClr val="30373B"/>
                </a:solidFill>
                <a:latin typeface="Verdana" panose="020B0604030504040204" pitchFamily="34" charset="0"/>
                <a:ea typeface="Verdana" panose="020B0604030504040204" pitchFamily="34" charset="0"/>
                <a:cs typeface="Verdana" panose="020B0604030504040204" pitchFamily="34" charset="0"/>
              </a:rPr>
              <a:t>pregnancy</a:t>
            </a:r>
          </a:p>
          <a:p>
            <a:pPr>
              <a:buFont typeface="Arial"/>
              <a:buChar char="•"/>
            </a:pPr>
            <a:r>
              <a:rPr lang="en-US" sz="2400" dirty="0">
                <a:solidFill>
                  <a:srgbClr val="30373B"/>
                </a:solidFill>
                <a:latin typeface="Verdana" panose="020B0604030504040204" pitchFamily="34" charset="0"/>
                <a:ea typeface="Verdana" panose="020B0604030504040204" pitchFamily="34" charset="0"/>
                <a:cs typeface="Verdana" panose="020B0604030504040204" pitchFamily="34" charset="0"/>
              </a:rPr>
              <a:t>holidays</a:t>
            </a:r>
          </a:p>
          <a:p>
            <a:pPr>
              <a:buFont typeface="Arial"/>
              <a:buChar char="•"/>
            </a:pPr>
            <a:r>
              <a:rPr lang="en-US" sz="2400" dirty="0">
                <a:solidFill>
                  <a:srgbClr val="30373B"/>
                </a:solidFill>
                <a:latin typeface="Verdana" panose="020B0604030504040204" pitchFamily="34" charset="0"/>
                <a:ea typeface="Verdana" panose="020B0604030504040204" pitchFamily="34" charset="0"/>
                <a:cs typeface="Verdana" panose="020B0604030504040204" pitchFamily="34" charset="0"/>
              </a:rPr>
              <a:t>changes in health of a family member or close friend</a:t>
            </a:r>
          </a:p>
          <a:p>
            <a:pPr>
              <a:buFont typeface="Arial"/>
              <a:buChar char="•"/>
            </a:pPr>
            <a:r>
              <a:rPr lang="en-US" sz="2400" dirty="0">
                <a:solidFill>
                  <a:srgbClr val="30373B"/>
                </a:solidFill>
                <a:latin typeface="Verdana" panose="020B0604030504040204" pitchFamily="34" charset="0"/>
                <a:ea typeface="Verdana" panose="020B0604030504040204" pitchFamily="34" charset="0"/>
                <a:cs typeface="Verdana" panose="020B0604030504040204" pitchFamily="34" charset="0"/>
              </a:rPr>
              <a:t>trouble with in-laws</a:t>
            </a:r>
          </a:p>
          <a:p>
            <a:endParaRPr lang="en-US" dirty="0"/>
          </a:p>
        </p:txBody>
      </p:sp>
      <p:sp>
        <p:nvSpPr>
          <p:cNvPr id="4" name="Content Placeholder 3"/>
          <p:cNvSpPr>
            <a:spLocks noGrp="1"/>
          </p:cNvSpPr>
          <p:nvPr>
            <p:ph sz="half" idx="2"/>
          </p:nvPr>
        </p:nvSpPr>
        <p:spPr>
          <a:xfrm>
            <a:off x="4572000" y="990600"/>
            <a:ext cx="4267200" cy="4953000"/>
          </a:xfrm>
        </p:spPr>
        <p:txBody>
          <a:bodyPr/>
          <a:lstStyle/>
          <a:p>
            <a:pPr>
              <a:buFont typeface="Arial"/>
              <a:buChar char="•"/>
            </a:pPr>
            <a:r>
              <a:rPr lang="en-US" sz="2400" dirty="0">
                <a:solidFill>
                  <a:srgbClr val="30373B"/>
                </a:solidFill>
                <a:latin typeface="Verdana" panose="020B0604030504040204" pitchFamily="34" charset="0"/>
                <a:ea typeface="Verdana" panose="020B0604030504040204" pitchFamily="34" charset="0"/>
                <a:cs typeface="Verdana" panose="020B0604030504040204" pitchFamily="34" charset="0"/>
              </a:rPr>
              <a:t>family arguments</a:t>
            </a:r>
          </a:p>
          <a:p>
            <a:pPr>
              <a:buFont typeface="Arial"/>
              <a:buChar char="•"/>
            </a:pPr>
            <a:r>
              <a:rPr lang="en-US" sz="2400" dirty="0">
                <a:solidFill>
                  <a:srgbClr val="30373B"/>
                </a:solidFill>
                <a:latin typeface="Verdana" panose="020B0604030504040204" pitchFamily="34" charset="0"/>
                <a:ea typeface="Verdana" panose="020B0604030504040204" pitchFamily="34" charset="0"/>
                <a:cs typeface="Verdana" panose="020B0604030504040204" pitchFamily="34" charset="0"/>
              </a:rPr>
              <a:t>children leaving home</a:t>
            </a:r>
          </a:p>
          <a:p>
            <a:pPr>
              <a:buFont typeface="Arial"/>
              <a:buChar char="•"/>
            </a:pPr>
            <a:r>
              <a:rPr lang="en-US" sz="2400" dirty="0">
                <a:solidFill>
                  <a:srgbClr val="30373B"/>
                </a:solidFill>
                <a:latin typeface="Verdana" panose="020B0604030504040204" pitchFamily="34" charset="0"/>
                <a:ea typeface="Verdana" panose="020B0604030504040204" pitchFamily="34" charset="0"/>
                <a:cs typeface="Verdana" panose="020B0604030504040204" pitchFamily="34" charset="0"/>
              </a:rPr>
              <a:t>childcare</a:t>
            </a:r>
          </a:p>
          <a:p>
            <a:pPr>
              <a:buFont typeface="Arial"/>
              <a:buChar char="•"/>
            </a:pPr>
            <a:r>
              <a:rPr lang="en-US" sz="2400" dirty="0">
                <a:solidFill>
                  <a:srgbClr val="30373B"/>
                </a:solidFill>
                <a:latin typeface="Verdana" panose="020B0604030504040204" pitchFamily="34" charset="0"/>
                <a:ea typeface="Verdana" panose="020B0604030504040204" pitchFamily="34" charset="0"/>
                <a:cs typeface="Verdana" panose="020B0604030504040204" pitchFamily="34" charset="0"/>
              </a:rPr>
              <a:t>remarriage of a family member</a:t>
            </a:r>
          </a:p>
          <a:p>
            <a:pPr>
              <a:buFont typeface="Arial"/>
              <a:buChar char="•"/>
            </a:pPr>
            <a:r>
              <a:rPr lang="en-US" sz="2400" dirty="0">
                <a:solidFill>
                  <a:srgbClr val="30373B"/>
                </a:solidFill>
                <a:latin typeface="Verdana" panose="020B0604030504040204" pitchFamily="34" charset="0"/>
                <a:ea typeface="Verdana" panose="020B0604030504040204" pitchFamily="34" charset="0"/>
                <a:cs typeface="Verdana" panose="020B0604030504040204" pitchFamily="34" charset="0"/>
              </a:rPr>
              <a:t>caring for other dependents, such as elderly relatives</a:t>
            </a:r>
          </a:p>
          <a:p>
            <a:pPr>
              <a:buFont typeface="Arial"/>
              <a:buChar char="•"/>
            </a:pPr>
            <a:r>
              <a:rPr lang="en-US" sz="2400" dirty="0">
                <a:solidFill>
                  <a:srgbClr val="30373B"/>
                </a:solidFill>
                <a:latin typeface="Verdana" panose="020B0604030504040204" pitchFamily="34" charset="0"/>
                <a:ea typeface="Verdana" panose="020B0604030504040204" pitchFamily="34" charset="0"/>
                <a:cs typeface="Verdana" panose="020B0604030504040204" pitchFamily="34" charset="0"/>
              </a:rPr>
              <a:t>family reunion</a:t>
            </a:r>
          </a:p>
          <a:p>
            <a:pPr>
              <a:buFont typeface="Arial"/>
              <a:buChar char="•"/>
            </a:pPr>
            <a:r>
              <a:rPr lang="en-US" sz="2400" dirty="0">
                <a:solidFill>
                  <a:srgbClr val="30373B"/>
                </a:solidFill>
                <a:latin typeface="Verdana" panose="020B0604030504040204" pitchFamily="34" charset="0"/>
                <a:ea typeface="Verdana" panose="020B0604030504040204" pitchFamily="34" charset="0"/>
                <a:cs typeface="Verdana" panose="020B0604030504040204" pitchFamily="34" charset="0"/>
              </a:rPr>
              <a:t>relationship breakdown or having a long-distance relationship</a:t>
            </a:r>
          </a:p>
          <a:p>
            <a:br>
              <a:rPr lang="en-US" dirty="0"/>
            </a:br>
            <a:endParaRPr lang="en-US" dirty="0"/>
          </a:p>
        </p:txBody>
      </p:sp>
      <p:sp>
        <p:nvSpPr>
          <p:cNvPr id="5" name="Slide Number Placeholder 4"/>
          <p:cNvSpPr>
            <a:spLocks noGrp="1"/>
          </p:cNvSpPr>
          <p:nvPr>
            <p:ph type="sldNum" sz="quarter" idx="11"/>
          </p:nvPr>
        </p:nvSpPr>
        <p:spPr/>
        <p:txBody>
          <a:bodyPr/>
          <a:lstStyle/>
          <a:p>
            <a:pPr>
              <a:defRPr/>
            </a:pPr>
            <a:fld id="{EAAC81CF-E025-47E7-B575-FCF94C93F810}" type="slidenum">
              <a:rPr lang="en-US" smtClean="0"/>
              <a:pPr>
                <a:defRPr/>
              </a:pPr>
              <a:t>10</a:t>
            </a:fld>
            <a:endParaRPr lang="en-US" dirty="0"/>
          </a:p>
        </p:txBody>
      </p:sp>
    </p:spTree>
    <p:extLst>
      <p:ext uri="{BB962C8B-B14F-4D97-AF65-F5344CB8AC3E}">
        <p14:creationId xmlns:p14="http://schemas.microsoft.com/office/powerpoint/2010/main" val="898860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pPr algn="ctr"/>
            <a:r>
              <a:rPr lang="en-US" b="1" dirty="0"/>
              <a:t>Personal stressors</a:t>
            </a:r>
          </a:p>
        </p:txBody>
      </p:sp>
      <p:sp>
        <p:nvSpPr>
          <p:cNvPr id="3" name="Content Placeholder 2"/>
          <p:cNvSpPr>
            <a:spLocks noGrp="1"/>
          </p:cNvSpPr>
          <p:nvPr>
            <p:ph idx="1"/>
          </p:nvPr>
        </p:nvSpPr>
        <p:spPr>
          <a:xfrm>
            <a:off x="1752600" y="1676400"/>
            <a:ext cx="5715000" cy="3124200"/>
          </a:xfrm>
        </p:spPr>
        <p:txBody>
          <a:bodyPr/>
          <a:lstStyle/>
          <a:p>
            <a:pPr marL="0" indent="0" algn="ctr">
              <a:buNone/>
            </a:pPr>
            <a:endParaRPr lang="en-US" dirty="0"/>
          </a:p>
          <a:p>
            <a:pPr marL="0" indent="0" algn="ctr">
              <a:buNone/>
            </a:pPr>
            <a:r>
              <a:rPr lang="en-US" sz="4800" dirty="0">
                <a:latin typeface="Jokerman" panose="04090605060D06020702" pitchFamily="82" charset="0"/>
              </a:rPr>
              <a:t>Examples of personal stressors</a:t>
            </a:r>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11</a:t>
            </a:fld>
            <a:endParaRPr lang="en-US" dirty="0"/>
          </a:p>
        </p:txBody>
      </p:sp>
    </p:spTree>
    <p:extLst>
      <p:ext uri="{BB962C8B-B14F-4D97-AF65-F5344CB8AC3E}">
        <p14:creationId xmlns:p14="http://schemas.microsoft.com/office/powerpoint/2010/main" val="1911458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686800" cy="609600"/>
          </a:xfrm>
        </p:spPr>
        <p:txBody>
          <a:bodyPr/>
          <a:lstStyle/>
          <a:p>
            <a:pPr algn="ctr"/>
            <a:r>
              <a:rPr lang="en-US" b="1" dirty="0"/>
              <a:t>Personal Stressors</a:t>
            </a:r>
          </a:p>
        </p:txBody>
      </p:sp>
      <p:sp>
        <p:nvSpPr>
          <p:cNvPr id="3" name="Content Placeholder 2"/>
          <p:cNvSpPr>
            <a:spLocks noGrp="1"/>
          </p:cNvSpPr>
          <p:nvPr>
            <p:ph sz="half" idx="1"/>
          </p:nvPr>
        </p:nvSpPr>
        <p:spPr>
          <a:xfrm>
            <a:off x="152400" y="1143000"/>
            <a:ext cx="4305300" cy="4724400"/>
          </a:xfrm>
        </p:spPr>
        <p:txBody>
          <a:bodyPr/>
          <a:lstStyle/>
          <a:p>
            <a:pPr lvl="0">
              <a:buClr>
                <a:srgbClr val="002B5E"/>
              </a:buClr>
              <a:buFont typeface="Wingdings" panose="05000000000000000000" pitchFamily="2" charset="2"/>
              <a:buChar char="§"/>
            </a:pPr>
            <a:r>
              <a:rPr lang="en-US" sz="2000" dirty="0">
                <a:solidFill>
                  <a:srgbClr val="30373B"/>
                </a:solidFill>
                <a:latin typeface="Cambria" panose="02040503050406030204" pitchFamily="18" charset="0"/>
              </a:rPr>
              <a:t>Change in financial state</a:t>
            </a:r>
          </a:p>
          <a:p>
            <a:pPr>
              <a:buClr>
                <a:srgbClr val="002B5E"/>
              </a:buClr>
            </a:pPr>
            <a:r>
              <a:rPr lang="en-US" sz="2000" dirty="0">
                <a:solidFill>
                  <a:srgbClr val="30373B"/>
                </a:solidFill>
                <a:latin typeface="Cambria" panose="02040503050406030204" pitchFamily="18" charset="0"/>
              </a:rPr>
              <a:t>Getting Marriage</a:t>
            </a:r>
          </a:p>
          <a:p>
            <a:pPr lvl="0">
              <a:buClr>
                <a:srgbClr val="002B5E"/>
              </a:buClr>
              <a:buFont typeface="Wingdings" panose="05000000000000000000" pitchFamily="2" charset="2"/>
              <a:buChar char="§"/>
            </a:pPr>
            <a:r>
              <a:rPr lang="en-US" sz="2000" dirty="0">
                <a:solidFill>
                  <a:srgbClr val="30373B"/>
                </a:solidFill>
                <a:latin typeface="Cambria" panose="02040503050406030204" pitchFamily="18" charset="0"/>
              </a:rPr>
              <a:t>money worries 	</a:t>
            </a:r>
          </a:p>
          <a:p>
            <a:pPr lvl="0">
              <a:buClr>
                <a:srgbClr val="002B5E"/>
              </a:buClr>
              <a:buFont typeface="Wingdings" panose="05000000000000000000" pitchFamily="2" charset="2"/>
              <a:buChar char="§"/>
            </a:pPr>
            <a:r>
              <a:rPr lang="en-US" sz="2000" dirty="0">
                <a:solidFill>
                  <a:srgbClr val="30373B"/>
                </a:solidFill>
                <a:latin typeface="Cambria" panose="02040503050406030204" pitchFamily="18" charset="0"/>
              </a:rPr>
              <a:t>Getting divorced</a:t>
            </a:r>
          </a:p>
          <a:p>
            <a:pPr lvl="0">
              <a:buClr>
                <a:srgbClr val="002B5E"/>
              </a:buClr>
              <a:buFont typeface="Wingdings" panose="05000000000000000000" pitchFamily="2" charset="2"/>
              <a:buChar char="§"/>
            </a:pPr>
            <a:r>
              <a:rPr lang="en-US" sz="2000" dirty="0">
                <a:solidFill>
                  <a:srgbClr val="30373B"/>
                </a:solidFill>
                <a:latin typeface="Cambria" panose="02040503050406030204" pitchFamily="18" charset="0"/>
              </a:rPr>
              <a:t>Giving up smoking, </a:t>
            </a:r>
          </a:p>
          <a:p>
            <a:pPr lvl="0">
              <a:buClr>
                <a:srgbClr val="002B5E"/>
              </a:buClr>
              <a:buFont typeface="Wingdings" panose="05000000000000000000" pitchFamily="2" charset="2"/>
              <a:buChar char="§"/>
            </a:pPr>
            <a:r>
              <a:rPr lang="en-US" sz="2000" dirty="0">
                <a:solidFill>
                  <a:srgbClr val="30373B"/>
                </a:solidFill>
                <a:latin typeface="Cambria" panose="02040503050406030204" pitchFamily="18" charset="0"/>
              </a:rPr>
              <a:t>Abusive Relationship</a:t>
            </a:r>
          </a:p>
          <a:p>
            <a:pPr lvl="0">
              <a:buClr>
                <a:srgbClr val="002B5E"/>
              </a:buClr>
              <a:buFont typeface="Wingdings" panose="05000000000000000000" pitchFamily="2" charset="2"/>
              <a:buChar char="§"/>
            </a:pPr>
            <a:r>
              <a:rPr lang="en-US" sz="2000" dirty="0">
                <a:solidFill>
                  <a:srgbClr val="30373B"/>
                </a:solidFill>
                <a:latin typeface="Cambria" panose="02040503050406030204" pitchFamily="18" charset="0"/>
              </a:rPr>
              <a:t>Going on a diet	</a:t>
            </a:r>
          </a:p>
          <a:p>
            <a:pPr lvl="0">
              <a:buClr>
                <a:srgbClr val="002B5E"/>
              </a:buClr>
              <a:buFont typeface="Wingdings" panose="05000000000000000000" pitchFamily="2" charset="2"/>
              <a:buChar char="§"/>
            </a:pPr>
            <a:r>
              <a:rPr lang="en-US" sz="2000" dirty="0">
                <a:solidFill>
                  <a:srgbClr val="30373B"/>
                </a:solidFill>
                <a:latin typeface="Cambria" panose="02040503050406030204" pitchFamily="18" charset="0"/>
              </a:rPr>
              <a:t> Pregnancy</a:t>
            </a:r>
          </a:p>
          <a:p>
            <a:pPr lvl="0">
              <a:buClr>
                <a:srgbClr val="002B5E"/>
              </a:buClr>
              <a:buFont typeface="Arial"/>
              <a:buChar char="•"/>
            </a:pPr>
            <a:r>
              <a:rPr lang="en-US" sz="2000" dirty="0">
                <a:solidFill>
                  <a:srgbClr val="30373B"/>
                </a:solidFill>
                <a:latin typeface="Cambria" panose="02040503050406030204" pitchFamily="18" charset="0"/>
              </a:rPr>
              <a:t>Problems with weight     </a:t>
            </a:r>
          </a:p>
          <a:p>
            <a:pPr lvl="0">
              <a:buClr>
                <a:srgbClr val="002B5E"/>
              </a:buClr>
              <a:buFont typeface="Arial"/>
              <a:buChar char="•"/>
            </a:pPr>
            <a:r>
              <a:rPr lang="en-US" sz="2000" dirty="0">
                <a:solidFill>
                  <a:srgbClr val="30373B"/>
                </a:solidFill>
                <a:latin typeface="Cambria" panose="02040503050406030204" pitchFamily="18" charset="0"/>
              </a:rPr>
              <a:t>Poor work/life balance</a:t>
            </a:r>
          </a:p>
          <a:p>
            <a:pPr lvl="0">
              <a:buClr>
                <a:srgbClr val="002B5E"/>
              </a:buClr>
              <a:buFont typeface="Arial"/>
              <a:buChar char="•"/>
            </a:pPr>
            <a:r>
              <a:rPr lang="en-US" sz="2000" dirty="0">
                <a:solidFill>
                  <a:srgbClr val="30373B"/>
                </a:solidFill>
                <a:latin typeface="Cambria" panose="02040503050406030204" pitchFamily="18" charset="0"/>
              </a:rPr>
              <a:t>Losing Job</a:t>
            </a:r>
          </a:p>
          <a:p>
            <a:pPr lvl="0">
              <a:buClr>
                <a:srgbClr val="002B5E"/>
              </a:buClr>
              <a:buFont typeface="Arial"/>
              <a:buChar char="•"/>
            </a:pPr>
            <a:endParaRPr lang="en-US" sz="2000" dirty="0">
              <a:solidFill>
                <a:srgbClr val="30373B"/>
              </a:solidFill>
              <a:latin typeface="Cambria" panose="02040503050406030204" pitchFamily="18" charset="0"/>
            </a:endParaRPr>
          </a:p>
          <a:p>
            <a:pPr lvl="0">
              <a:buClr>
                <a:srgbClr val="002B5E"/>
              </a:buClr>
              <a:buFont typeface="Arial"/>
              <a:buChar char="•"/>
            </a:pPr>
            <a:endParaRPr lang="en-US" sz="2000" dirty="0">
              <a:solidFill>
                <a:srgbClr val="30373B"/>
              </a:solidFill>
              <a:latin typeface="Cambria" panose="02040503050406030204" pitchFamily="18" charset="0"/>
            </a:endParaRPr>
          </a:p>
          <a:p>
            <a:endParaRPr lang="en-US" dirty="0"/>
          </a:p>
        </p:txBody>
      </p:sp>
      <p:sp>
        <p:nvSpPr>
          <p:cNvPr id="4" name="Content Placeholder 3"/>
          <p:cNvSpPr>
            <a:spLocks noGrp="1"/>
          </p:cNvSpPr>
          <p:nvPr>
            <p:ph sz="half" idx="2"/>
          </p:nvPr>
        </p:nvSpPr>
        <p:spPr>
          <a:xfrm>
            <a:off x="4495800" y="1143000"/>
            <a:ext cx="4267200" cy="4648200"/>
          </a:xfrm>
        </p:spPr>
        <p:txBody>
          <a:bodyPr/>
          <a:lstStyle/>
          <a:p>
            <a:pPr lvl="0">
              <a:buClr>
                <a:srgbClr val="002B5E"/>
              </a:buClr>
              <a:buFont typeface="Arial"/>
              <a:buChar char="•"/>
            </a:pPr>
            <a:r>
              <a:rPr lang="en-US" sz="2000" dirty="0">
                <a:solidFill>
                  <a:srgbClr val="30373B"/>
                </a:solidFill>
                <a:latin typeface="Cambria" panose="02040503050406030204" pitchFamily="18" charset="0"/>
              </a:rPr>
              <a:t>Experiencing prejudice  or discrimination</a:t>
            </a:r>
          </a:p>
          <a:p>
            <a:pPr lvl="0">
              <a:buClr>
                <a:srgbClr val="002B5E"/>
              </a:buClr>
              <a:buFont typeface="Arial"/>
              <a:buChar char="•"/>
            </a:pPr>
            <a:r>
              <a:rPr lang="en-US" sz="2000" dirty="0">
                <a:solidFill>
                  <a:srgbClr val="30373B"/>
                </a:solidFill>
                <a:latin typeface="Cambria" panose="02040503050406030204" pitchFamily="18" charset="0"/>
              </a:rPr>
              <a:t>Problems at work</a:t>
            </a:r>
          </a:p>
          <a:p>
            <a:pPr lvl="0">
              <a:buClr>
                <a:srgbClr val="002B5E"/>
              </a:buClr>
              <a:buFont typeface="Arial"/>
              <a:buChar char="•"/>
            </a:pPr>
            <a:r>
              <a:rPr lang="en-US" sz="2000" dirty="0">
                <a:solidFill>
                  <a:srgbClr val="30373B"/>
                </a:solidFill>
                <a:latin typeface="Cambria" panose="02040503050406030204" pitchFamily="18" charset="0"/>
              </a:rPr>
              <a:t>Lack of friends or support</a:t>
            </a:r>
          </a:p>
          <a:p>
            <a:pPr>
              <a:buClr>
                <a:srgbClr val="002B5E"/>
              </a:buClr>
            </a:pPr>
            <a:r>
              <a:rPr lang="en-US" sz="2000" dirty="0">
                <a:solidFill>
                  <a:srgbClr val="30373B"/>
                </a:solidFill>
                <a:latin typeface="Cambria" panose="02040503050406030204" pitchFamily="18" charset="0"/>
              </a:rPr>
              <a:t>Emotional problems</a:t>
            </a:r>
          </a:p>
          <a:p>
            <a:pPr>
              <a:buClr>
                <a:srgbClr val="002B5E"/>
              </a:buClr>
            </a:pPr>
            <a:r>
              <a:rPr lang="en-US" sz="2000" dirty="0">
                <a:solidFill>
                  <a:srgbClr val="30373B"/>
                </a:solidFill>
                <a:latin typeface="Cambria" panose="02040503050406030204" pitchFamily="18" charset="0"/>
              </a:rPr>
              <a:t>Personal injury           </a:t>
            </a:r>
          </a:p>
          <a:p>
            <a:pPr lvl="0">
              <a:buClr>
                <a:srgbClr val="002B5E"/>
              </a:buClr>
              <a:buFont typeface="Arial"/>
              <a:buChar char="•"/>
            </a:pPr>
            <a:r>
              <a:rPr lang="en-US" sz="2000" dirty="0">
                <a:solidFill>
                  <a:srgbClr val="30373B"/>
                </a:solidFill>
                <a:latin typeface="Cambria" panose="02040503050406030204" pitchFamily="18" charset="0"/>
              </a:rPr>
              <a:t> Moving</a:t>
            </a:r>
          </a:p>
          <a:p>
            <a:pPr lvl="0">
              <a:buClr>
                <a:srgbClr val="002B5E"/>
              </a:buClr>
              <a:buFont typeface="Arial"/>
              <a:buChar char="•"/>
            </a:pPr>
            <a:r>
              <a:rPr lang="en-US" sz="2000" dirty="0">
                <a:solidFill>
                  <a:srgbClr val="30373B"/>
                </a:solidFill>
                <a:latin typeface="Cambria" panose="02040503050406030204" pitchFamily="18" charset="0"/>
              </a:rPr>
              <a:t>Personal illness</a:t>
            </a:r>
          </a:p>
          <a:p>
            <a:pPr lvl="0">
              <a:buClr>
                <a:srgbClr val="002B5E"/>
              </a:buClr>
              <a:buFont typeface="Arial"/>
              <a:buChar char="•"/>
            </a:pPr>
            <a:r>
              <a:rPr lang="en-US" sz="2000" dirty="0">
                <a:solidFill>
                  <a:srgbClr val="30373B"/>
                </a:solidFill>
                <a:latin typeface="Cambria" panose="02040503050406030204" pitchFamily="18" charset="0"/>
              </a:rPr>
              <a:t>Being a single parent</a:t>
            </a:r>
          </a:p>
          <a:p>
            <a:pPr lvl="0">
              <a:buClr>
                <a:srgbClr val="002B5E"/>
              </a:buClr>
              <a:buFont typeface="Arial"/>
              <a:buChar char="•"/>
            </a:pPr>
            <a:r>
              <a:rPr lang="en-US" sz="2000" dirty="0">
                <a:solidFill>
                  <a:srgbClr val="000000"/>
                </a:solidFill>
                <a:latin typeface="Cambria" panose="02040503050406030204" pitchFamily="18" charset="0"/>
              </a:rPr>
              <a:t>living with someone with an alcohol, drug problem or other addiction</a:t>
            </a:r>
          </a:p>
          <a:p>
            <a:endParaRPr lang="en-US" dirty="0"/>
          </a:p>
        </p:txBody>
      </p:sp>
      <p:sp>
        <p:nvSpPr>
          <p:cNvPr id="5" name="Slide Number Placeholder 4"/>
          <p:cNvSpPr>
            <a:spLocks noGrp="1"/>
          </p:cNvSpPr>
          <p:nvPr>
            <p:ph type="sldNum" sz="quarter" idx="11"/>
          </p:nvPr>
        </p:nvSpPr>
        <p:spPr/>
        <p:txBody>
          <a:bodyPr/>
          <a:lstStyle/>
          <a:p>
            <a:pPr>
              <a:defRPr/>
            </a:pPr>
            <a:fld id="{EAAC81CF-E025-47E7-B575-FCF94C93F810}" type="slidenum">
              <a:rPr lang="en-US" smtClean="0"/>
              <a:pPr>
                <a:defRPr/>
              </a:pPr>
              <a:t>12</a:t>
            </a:fld>
            <a:endParaRPr lang="en-US" dirty="0"/>
          </a:p>
        </p:txBody>
      </p:sp>
    </p:spTree>
    <p:extLst>
      <p:ext uri="{BB962C8B-B14F-4D97-AF65-F5344CB8AC3E}">
        <p14:creationId xmlns:p14="http://schemas.microsoft.com/office/powerpoint/2010/main" val="3376257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762000"/>
          </a:xfrm>
        </p:spPr>
        <p:txBody>
          <a:bodyPr/>
          <a:lstStyle/>
          <a:p>
            <a:pPr algn="ctr"/>
            <a:r>
              <a:rPr lang="en-US" b="1" dirty="0">
                <a:solidFill>
                  <a:srgbClr val="0047BA"/>
                </a:solidFill>
              </a:rPr>
              <a:t>Social Issues Stressors</a:t>
            </a:r>
            <a:br>
              <a:rPr lang="en-US" dirty="0"/>
            </a:br>
            <a:endParaRPr lang="en-US" dirty="0"/>
          </a:p>
        </p:txBody>
      </p:sp>
      <p:sp>
        <p:nvSpPr>
          <p:cNvPr id="3" name="Content Placeholder 2"/>
          <p:cNvSpPr>
            <a:spLocks noGrp="1"/>
          </p:cNvSpPr>
          <p:nvPr>
            <p:ph idx="1"/>
          </p:nvPr>
        </p:nvSpPr>
        <p:spPr>
          <a:xfrm>
            <a:off x="1752600" y="1752600"/>
            <a:ext cx="5410200" cy="2667000"/>
          </a:xfrm>
        </p:spPr>
        <p:txBody>
          <a:bodyPr/>
          <a:lstStyle/>
          <a:p>
            <a:pPr marL="0" indent="0" algn="ctr">
              <a:buNone/>
            </a:pPr>
            <a:endParaRPr lang="en-US" dirty="0"/>
          </a:p>
          <a:p>
            <a:pPr marL="0" indent="0" algn="ctr">
              <a:buNone/>
            </a:pPr>
            <a:r>
              <a:rPr lang="en-US" sz="4400" dirty="0">
                <a:latin typeface="AR DARLING" panose="02000000000000000000" pitchFamily="2" charset="0"/>
              </a:rPr>
              <a:t>social issues that cause stress</a:t>
            </a:r>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13</a:t>
            </a:fld>
            <a:endParaRPr lang="en-US" dirty="0"/>
          </a:p>
        </p:txBody>
      </p:sp>
    </p:spTree>
    <p:extLst>
      <p:ext uri="{BB962C8B-B14F-4D97-AF65-F5344CB8AC3E}">
        <p14:creationId xmlns:p14="http://schemas.microsoft.com/office/powerpoint/2010/main" val="693699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533400"/>
          </a:xfrm>
        </p:spPr>
        <p:txBody>
          <a:bodyPr/>
          <a:lstStyle/>
          <a:p>
            <a:pPr algn="ctr"/>
            <a:r>
              <a:rPr lang="en-US" b="1" dirty="0">
                <a:solidFill>
                  <a:srgbClr val="0047BA"/>
                </a:solidFill>
              </a:rPr>
              <a:t>Social Issues</a:t>
            </a:r>
          </a:p>
        </p:txBody>
      </p:sp>
      <p:sp>
        <p:nvSpPr>
          <p:cNvPr id="3" name="Content Placeholder 2"/>
          <p:cNvSpPr>
            <a:spLocks noGrp="1"/>
          </p:cNvSpPr>
          <p:nvPr>
            <p:ph idx="1"/>
          </p:nvPr>
        </p:nvSpPr>
        <p:spPr>
          <a:xfrm>
            <a:off x="228600" y="1524000"/>
            <a:ext cx="8534400" cy="3733800"/>
          </a:xfrm>
        </p:spPr>
        <p:txBody>
          <a:bodyPr/>
          <a:lstStyle/>
          <a:p>
            <a:r>
              <a:rPr lang="en-US" dirty="0"/>
              <a:t>Discrimination</a:t>
            </a:r>
          </a:p>
          <a:p>
            <a:r>
              <a:rPr lang="en-US" dirty="0"/>
              <a:t>Difficulties with neighbors</a:t>
            </a:r>
          </a:p>
          <a:p>
            <a:r>
              <a:rPr lang="en-US" dirty="0"/>
              <a:t>Poor health services</a:t>
            </a:r>
          </a:p>
          <a:p>
            <a:r>
              <a:rPr lang="en-US" dirty="0"/>
              <a:t>Poor government services</a:t>
            </a:r>
          </a:p>
          <a:p>
            <a:r>
              <a:rPr lang="en-US" dirty="0"/>
              <a:t>Poor Schools</a:t>
            </a:r>
          </a:p>
          <a:p>
            <a:r>
              <a:rPr lang="en-US" dirty="0"/>
              <a:t>Lack of neighborhood</a:t>
            </a:r>
          </a:p>
          <a:p>
            <a:r>
              <a:rPr lang="en-US" dirty="0"/>
              <a:t>Crime</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14</a:t>
            </a:fld>
            <a:endParaRPr lang="en-US" dirty="0"/>
          </a:p>
        </p:txBody>
      </p:sp>
    </p:spTree>
    <p:extLst>
      <p:ext uri="{BB962C8B-B14F-4D97-AF65-F5344CB8AC3E}">
        <p14:creationId xmlns:p14="http://schemas.microsoft.com/office/powerpoint/2010/main" val="3807671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762000"/>
          </a:xfrm>
        </p:spPr>
        <p:txBody>
          <a:bodyPr/>
          <a:lstStyle/>
          <a:p>
            <a:pPr algn="ctr"/>
            <a:r>
              <a:rPr lang="en-US" b="1" dirty="0"/>
              <a:t>Daily Hassles</a:t>
            </a:r>
          </a:p>
        </p:txBody>
      </p:sp>
      <p:sp>
        <p:nvSpPr>
          <p:cNvPr id="3" name="Content Placeholder 2"/>
          <p:cNvSpPr>
            <a:spLocks noGrp="1"/>
          </p:cNvSpPr>
          <p:nvPr>
            <p:ph idx="1"/>
          </p:nvPr>
        </p:nvSpPr>
        <p:spPr>
          <a:xfrm>
            <a:off x="2209800" y="2019300"/>
            <a:ext cx="4724400" cy="2819400"/>
          </a:xfrm>
        </p:spPr>
        <p:txBody>
          <a:bodyPr/>
          <a:lstStyle/>
          <a:p>
            <a:pPr marL="0" indent="0" algn="ctr">
              <a:buNone/>
            </a:pPr>
            <a:r>
              <a:rPr lang="en-US" sz="6000" dirty="0">
                <a:latin typeface="AR CARTER" panose="02000000000000000000" pitchFamily="2" charset="0"/>
              </a:rPr>
              <a:t>Examples of daily hassles that cause stress</a:t>
            </a:r>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15</a:t>
            </a:fld>
            <a:endParaRPr lang="en-US" dirty="0"/>
          </a:p>
        </p:txBody>
      </p:sp>
    </p:spTree>
    <p:extLst>
      <p:ext uri="{BB962C8B-B14F-4D97-AF65-F5344CB8AC3E}">
        <p14:creationId xmlns:p14="http://schemas.microsoft.com/office/powerpoint/2010/main" val="1531379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533400"/>
          </a:xfrm>
        </p:spPr>
        <p:txBody>
          <a:bodyPr/>
          <a:lstStyle/>
          <a:p>
            <a:pPr algn="ctr"/>
            <a:r>
              <a:rPr lang="en-US" b="1" dirty="0"/>
              <a:t>Daily Hassles</a:t>
            </a:r>
          </a:p>
        </p:txBody>
      </p:sp>
      <p:sp>
        <p:nvSpPr>
          <p:cNvPr id="3" name="Content Placeholder 2"/>
          <p:cNvSpPr>
            <a:spLocks noGrp="1"/>
          </p:cNvSpPr>
          <p:nvPr>
            <p:ph sz="half" idx="1"/>
          </p:nvPr>
        </p:nvSpPr>
        <p:spPr>
          <a:xfrm>
            <a:off x="228600" y="990600"/>
            <a:ext cx="4305300" cy="2667000"/>
          </a:xfrm>
        </p:spPr>
        <p:txBody>
          <a:bodyPr/>
          <a:lstStyle/>
          <a:p>
            <a:r>
              <a:rPr lang="en-US" dirty="0"/>
              <a:t>Losing your keys</a:t>
            </a:r>
          </a:p>
          <a:p>
            <a:r>
              <a:rPr lang="en-US" dirty="0"/>
              <a:t>Getting a flat tire</a:t>
            </a:r>
          </a:p>
          <a:p>
            <a:r>
              <a:rPr lang="en-US" dirty="0"/>
              <a:t>Forget umbrella</a:t>
            </a:r>
          </a:p>
          <a:p>
            <a:r>
              <a:rPr lang="en-US" dirty="0"/>
              <a:t>Forget your lunch</a:t>
            </a:r>
          </a:p>
          <a:p>
            <a:r>
              <a:rPr lang="en-US" dirty="0"/>
              <a:t>ATM not working</a:t>
            </a:r>
          </a:p>
          <a:p>
            <a:endParaRPr lang="en-US" dirty="0"/>
          </a:p>
          <a:p>
            <a:pPr marL="0" indent="0">
              <a:buNone/>
            </a:pPr>
            <a:endParaRPr lang="en-US" dirty="0"/>
          </a:p>
        </p:txBody>
      </p:sp>
      <p:sp>
        <p:nvSpPr>
          <p:cNvPr id="4" name="Content Placeholder 3"/>
          <p:cNvSpPr>
            <a:spLocks noGrp="1"/>
          </p:cNvSpPr>
          <p:nvPr>
            <p:ph sz="half" idx="2"/>
          </p:nvPr>
        </p:nvSpPr>
        <p:spPr>
          <a:xfrm>
            <a:off x="4343400" y="3048000"/>
            <a:ext cx="4419600" cy="2667000"/>
          </a:xfrm>
        </p:spPr>
        <p:txBody>
          <a:bodyPr/>
          <a:lstStyle/>
          <a:p>
            <a:r>
              <a:rPr lang="en-US" dirty="0"/>
              <a:t>Can’t find a parking space</a:t>
            </a:r>
          </a:p>
          <a:p>
            <a:r>
              <a:rPr lang="en-US" dirty="0"/>
              <a:t>Traffic jam</a:t>
            </a:r>
          </a:p>
          <a:p>
            <a:r>
              <a:rPr lang="en-US" dirty="0"/>
              <a:t>Printer Jams</a:t>
            </a:r>
          </a:p>
          <a:p>
            <a:r>
              <a:rPr lang="en-US" dirty="0"/>
              <a:t>Long lines at store</a:t>
            </a:r>
          </a:p>
          <a:p>
            <a:endParaRPr lang="en-US" dirty="0"/>
          </a:p>
        </p:txBody>
      </p:sp>
      <p:sp>
        <p:nvSpPr>
          <p:cNvPr id="5" name="Slide Number Placeholder 4"/>
          <p:cNvSpPr>
            <a:spLocks noGrp="1"/>
          </p:cNvSpPr>
          <p:nvPr>
            <p:ph type="sldNum" sz="quarter" idx="11"/>
          </p:nvPr>
        </p:nvSpPr>
        <p:spPr/>
        <p:txBody>
          <a:bodyPr/>
          <a:lstStyle/>
          <a:p>
            <a:pPr>
              <a:defRPr/>
            </a:pPr>
            <a:fld id="{EAAC81CF-E025-47E7-B575-FCF94C93F810}" type="slidenum">
              <a:rPr lang="en-US" smtClean="0"/>
              <a:pPr>
                <a:defRPr/>
              </a:pPr>
              <a:t>16</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581400"/>
            <a:ext cx="3048000" cy="2159398"/>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39376" b="29578"/>
          <a:stretch/>
        </p:blipFill>
        <p:spPr>
          <a:xfrm>
            <a:off x="4953000" y="990600"/>
            <a:ext cx="2146745" cy="1961435"/>
          </a:xfrm>
          <a:prstGeom prst="rect">
            <a:avLst/>
          </a:prstGeom>
        </p:spPr>
      </p:pic>
    </p:spTree>
    <p:extLst>
      <p:ext uri="{BB962C8B-B14F-4D97-AF65-F5344CB8AC3E}">
        <p14:creationId xmlns:p14="http://schemas.microsoft.com/office/powerpoint/2010/main" val="2071196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b="1" dirty="0">
                <a:solidFill>
                  <a:srgbClr val="0047BA"/>
                </a:solidFill>
              </a:rPr>
              <a:t>What is workplace stress?</a:t>
            </a:r>
          </a:p>
        </p:txBody>
      </p:sp>
      <p:sp>
        <p:nvSpPr>
          <p:cNvPr id="3" name="Content Placeholder 2"/>
          <p:cNvSpPr>
            <a:spLocks noGrp="1"/>
          </p:cNvSpPr>
          <p:nvPr>
            <p:ph idx="1"/>
          </p:nvPr>
        </p:nvSpPr>
        <p:spPr>
          <a:xfrm>
            <a:off x="381000" y="1066800"/>
            <a:ext cx="8229600" cy="4876800"/>
          </a:xfrm>
        </p:spPr>
        <p:txBody>
          <a:bodyPr>
            <a:normAutofit fontScale="92500" lnSpcReduction="10000"/>
          </a:bodyPr>
          <a:lstStyle/>
          <a:p>
            <a:r>
              <a:rPr lang="en-US" sz="2800" dirty="0"/>
              <a:t>The harmful physical and emotional responses that can happen when there is a conflict between job demands on the employee and the amount of control an employee has over meeting these demands.</a:t>
            </a:r>
          </a:p>
          <a:p>
            <a:endParaRPr lang="en-US" sz="2800" dirty="0"/>
          </a:p>
          <a:p>
            <a:r>
              <a:rPr lang="en-US" sz="2800" dirty="0"/>
              <a:t>Can have many origins or come from one single event or person.</a:t>
            </a:r>
          </a:p>
          <a:p>
            <a:pPr marL="0" indent="0">
              <a:buNone/>
            </a:pPr>
            <a:endParaRPr lang="en-US" sz="2800" dirty="0"/>
          </a:p>
          <a:p>
            <a:r>
              <a:rPr lang="en-US" sz="2800" dirty="0"/>
              <a:t>It can impact on both employees and employers alike</a:t>
            </a:r>
            <a:br>
              <a:rPr lang="en-US" dirty="0"/>
            </a:br>
            <a:endParaRPr lang="en-US" dirty="0"/>
          </a:p>
        </p:txBody>
      </p:sp>
    </p:spTree>
    <p:extLst>
      <p:ext uri="{BB962C8B-B14F-4D97-AF65-F5344CB8AC3E}">
        <p14:creationId xmlns:p14="http://schemas.microsoft.com/office/powerpoint/2010/main" val="350358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09600"/>
          </a:xfrm>
        </p:spPr>
        <p:txBody>
          <a:bodyPr/>
          <a:lstStyle/>
          <a:p>
            <a:pPr algn="ctr"/>
            <a:r>
              <a:rPr lang="en-US" b="1" dirty="0"/>
              <a:t>Workplace Stress</a:t>
            </a:r>
          </a:p>
        </p:txBody>
      </p:sp>
      <p:sp>
        <p:nvSpPr>
          <p:cNvPr id="3" name="Content Placeholder 2"/>
          <p:cNvSpPr>
            <a:spLocks noGrp="1"/>
          </p:cNvSpPr>
          <p:nvPr>
            <p:ph idx="1"/>
          </p:nvPr>
        </p:nvSpPr>
        <p:spPr>
          <a:xfrm>
            <a:off x="1905000" y="2019300"/>
            <a:ext cx="5334000" cy="2819400"/>
          </a:xfrm>
        </p:spPr>
        <p:txBody>
          <a:bodyPr/>
          <a:lstStyle/>
          <a:p>
            <a:pPr marL="0" indent="0" algn="ctr">
              <a:buNone/>
            </a:pPr>
            <a:r>
              <a:rPr lang="en-US" sz="5400" dirty="0">
                <a:latin typeface="Jokerman" panose="04090605060D06020702" pitchFamily="82" charset="0"/>
              </a:rPr>
              <a:t>Examples of workplace stress</a:t>
            </a:r>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18</a:t>
            </a:fld>
            <a:endParaRPr lang="en-US" dirty="0"/>
          </a:p>
        </p:txBody>
      </p:sp>
    </p:spTree>
    <p:extLst>
      <p:ext uri="{BB962C8B-B14F-4D97-AF65-F5344CB8AC3E}">
        <p14:creationId xmlns:p14="http://schemas.microsoft.com/office/powerpoint/2010/main" val="2326693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pPr algn="ctr"/>
            <a:r>
              <a:rPr lang="en-US" sz="3200" b="1" kern="1200" dirty="0">
                <a:solidFill>
                  <a:srgbClr val="0047BA"/>
                </a:solidFill>
                <a:latin typeface="+mn-lt"/>
              </a:rPr>
              <a:t>Common Workplace Stress Sources</a:t>
            </a:r>
            <a:endParaRPr lang="en-US" sz="3200" b="1" dirty="0">
              <a:solidFill>
                <a:srgbClr val="0047BA"/>
              </a:solidFill>
              <a:latin typeface="+mn-lt"/>
            </a:endParaRPr>
          </a:p>
        </p:txBody>
      </p:sp>
      <p:sp>
        <p:nvSpPr>
          <p:cNvPr id="3" name="Content Placeholder 2"/>
          <p:cNvSpPr>
            <a:spLocks noGrp="1"/>
          </p:cNvSpPr>
          <p:nvPr>
            <p:ph idx="1"/>
          </p:nvPr>
        </p:nvSpPr>
        <p:spPr>
          <a:xfrm>
            <a:off x="228600" y="914400"/>
            <a:ext cx="4800600" cy="5181600"/>
          </a:xfrm>
        </p:spPr>
        <p:txBody>
          <a:bodyPr/>
          <a:lstStyle/>
          <a:p>
            <a:pPr fontAlgn="auto">
              <a:spcAft>
                <a:spcPts val="0"/>
              </a:spcAft>
              <a:buClrTx/>
              <a:buFont typeface="Courier New" panose="02070309020205020404" pitchFamily="49" charset="0"/>
              <a:buChar char="o"/>
            </a:pPr>
            <a:r>
              <a:rPr lang="en-US" sz="2000" kern="1200" dirty="0">
                <a:solidFill>
                  <a:srgbClr val="444444"/>
                </a:solidFill>
                <a:latin typeface="Source Sans Pro"/>
              </a:rPr>
              <a:t>Having a heavy workload </a:t>
            </a:r>
          </a:p>
          <a:p>
            <a:pPr lvl="0" fontAlgn="auto">
              <a:spcAft>
                <a:spcPts val="0"/>
              </a:spcAft>
              <a:buClrTx/>
              <a:buFont typeface="Courier New" panose="02070309020205020404" pitchFamily="49" charset="0"/>
              <a:buChar char="o"/>
            </a:pPr>
            <a:r>
              <a:rPr lang="en-US" sz="2000" kern="1200" dirty="0">
                <a:solidFill>
                  <a:srgbClr val="444444"/>
                </a:solidFill>
                <a:latin typeface="Source Sans Pro"/>
              </a:rPr>
              <a:t>Too much responsibility</a:t>
            </a:r>
          </a:p>
          <a:p>
            <a:pPr lvl="0" fontAlgn="auto">
              <a:spcAft>
                <a:spcPts val="0"/>
              </a:spcAft>
              <a:buClrTx/>
              <a:buFont typeface="Courier New" panose="02070309020205020404" pitchFamily="49" charset="0"/>
              <a:buChar char="o"/>
            </a:pPr>
            <a:r>
              <a:rPr lang="en-US" sz="2000" kern="1200" dirty="0">
                <a:solidFill>
                  <a:srgbClr val="444444"/>
                </a:solidFill>
                <a:latin typeface="Source Sans Pro"/>
              </a:rPr>
              <a:t>Working long hours</a:t>
            </a:r>
          </a:p>
          <a:p>
            <a:pPr lvl="0" fontAlgn="auto">
              <a:spcAft>
                <a:spcPts val="0"/>
              </a:spcAft>
              <a:buClrTx/>
              <a:buFont typeface="Courier New" panose="02070309020205020404" pitchFamily="49" charset="0"/>
              <a:buChar char="o"/>
            </a:pPr>
            <a:r>
              <a:rPr lang="en-US" sz="2000" kern="1200" dirty="0">
                <a:solidFill>
                  <a:srgbClr val="444444"/>
                </a:solidFill>
                <a:latin typeface="Source Sans Pro"/>
              </a:rPr>
              <a:t>Poor supervision </a:t>
            </a:r>
          </a:p>
          <a:p>
            <a:pPr lvl="0" fontAlgn="auto">
              <a:spcAft>
                <a:spcPts val="0"/>
              </a:spcAft>
              <a:buClrTx/>
              <a:buFont typeface="Courier New" panose="02070309020205020404" pitchFamily="49" charset="0"/>
              <a:buChar char="o"/>
            </a:pPr>
            <a:r>
              <a:rPr lang="en-US" sz="2000" kern="1200" dirty="0">
                <a:solidFill>
                  <a:srgbClr val="444444"/>
                </a:solidFill>
                <a:latin typeface="Source Sans Pro"/>
              </a:rPr>
              <a:t>Lack of administrative support</a:t>
            </a:r>
          </a:p>
          <a:p>
            <a:pPr lvl="0" fontAlgn="auto">
              <a:spcAft>
                <a:spcPts val="0"/>
              </a:spcAft>
              <a:buClrTx/>
              <a:buFont typeface="Courier New" panose="02070309020205020404" pitchFamily="49" charset="0"/>
              <a:buChar char="o"/>
            </a:pPr>
            <a:r>
              <a:rPr lang="en-US" sz="2000" kern="1200" dirty="0">
                <a:solidFill>
                  <a:srgbClr val="444444"/>
                </a:solidFill>
                <a:latin typeface="Source Sans Pro"/>
              </a:rPr>
              <a:t>Unclear expectations of your work</a:t>
            </a:r>
          </a:p>
          <a:p>
            <a:pPr lvl="0" fontAlgn="auto">
              <a:spcAft>
                <a:spcPts val="0"/>
              </a:spcAft>
              <a:buClrTx/>
              <a:buFont typeface="Courier New" panose="02070309020205020404" pitchFamily="49" charset="0"/>
              <a:buChar char="o"/>
            </a:pPr>
            <a:r>
              <a:rPr lang="en-US" sz="2000" kern="1200" dirty="0">
                <a:solidFill>
                  <a:srgbClr val="444444"/>
                </a:solidFill>
                <a:latin typeface="Source Sans Pro"/>
              </a:rPr>
              <a:t>No say in the decision-making process</a:t>
            </a:r>
          </a:p>
          <a:p>
            <a:pPr lvl="0" fontAlgn="auto">
              <a:spcAft>
                <a:spcPts val="0"/>
              </a:spcAft>
              <a:buClrTx/>
              <a:buFont typeface="Courier New" panose="02070309020205020404" pitchFamily="49" charset="0"/>
              <a:buChar char="o"/>
            </a:pPr>
            <a:r>
              <a:rPr lang="en-US" sz="2000" kern="1200" dirty="0">
                <a:solidFill>
                  <a:srgbClr val="444444"/>
                </a:solidFill>
                <a:latin typeface="Source Sans Pro"/>
              </a:rPr>
              <a:t>Working under dangerous conditions</a:t>
            </a:r>
          </a:p>
          <a:p>
            <a:pPr lvl="0" fontAlgn="auto">
              <a:spcAft>
                <a:spcPts val="0"/>
              </a:spcAft>
              <a:buClrTx/>
              <a:buFont typeface="Courier New" panose="02070309020205020404" pitchFamily="49" charset="0"/>
              <a:buChar char="o"/>
            </a:pPr>
            <a:r>
              <a:rPr lang="en-US" sz="2000" kern="1200" dirty="0">
                <a:solidFill>
                  <a:srgbClr val="444444"/>
                </a:solidFill>
                <a:latin typeface="Source Sans Pro"/>
              </a:rPr>
              <a:t>Being unhappy with your job</a:t>
            </a:r>
          </a:p>
          <a:p>
            <a:pPr lvl="0" fontAlgn="auto">
              <a:spcAft>
                <a:spcPts val="0"/>
              </a:spcAft>
              <a:buClrTx/>
              <a:buFont typeface="Courier New" panose="02070309020205020404" pitchFamily="49" charset="0"/>
              <a:buChar char="o"/>
            </a:pPr>
            <a:r>
              <a:rPr lang="en-US" sz="2000" kern="1200" dirty="0">
                <a:solidFill>
                  <a:srgbClr val="444444"/>
                </a:solidFill>
                <a:latin typeface="Source Sans Pro"/>
              </a:rPr>
              <a:t>Sexual harassment</a:t>
            </a:r>
          </a:p>
          <a:p>
            <a:pPr lvl="0" fontAlgn="auto">
              <a:spcAft>
                <a:spcPts val="0"/>
              </a:spcAft>
              <a:buClrTx/>
              <a:buFont typeface="Courier New" panose="02070309020205020404" pitchFamily="49" charset="0"/>
              <a:buChar char="o"/>
            </a:pPr>
            <a:r>
              <a:rPr lang="en-US" sz="2000" kern="1200" dirty="0">
                <a:solidFill>
                  <a:srgbClr val="444444"/>
                </a:solidFill>
                <a:latin typeface="Source Sans Pro"/>
              </a:rPr>
              <a:t>Workplace bullying</a:t>
            </a:r>
          </a:p>
          <a:p>
            <a:pPr lvl="0" fontAlgn="auto">
              <a:spcAft>
                <a:spcPts val="0"/>
              </a:spcAft>
              <a:buClrTx/>
              <a:buFont typeface="Courier New" panose="02070309020205020404" pitchFamily="49" charset="0"/>
              <a:buChar char="o"/>
            </a:pPr>
            <a:r>
              <a:rPr lang="en-US" sz="2000" kern="1200" dirty="0">
                <a:solidFill>
                  <a:srgbClr val="444444"/>
                </a:solidFill>
                <a:latin typeface="Source Sans Pro"/>
              </a:rPr>
              <a:t>Unsafe environment</a:t>
            </a:r>
          </a:p>
          <a:p>
            <a:pPr lvl="0" fontAlgn="auto">
              <a:spcAft>
                <a:spcPts val="0"/>
              </a:spcAft>
              <a:buClrTx/>
              <a:buFont typeface="Courier New" panose="02070309020205020404" pitchFamily="49" charset="0"/>
              <a:buChar char="o"/>
            </a:pPr>
            <a:r>
              <a:rPr lang="en-US" sz="2000" kern="1200" dirty="0">
                <a:solidFill>
                  <a:srgbClr val="444444"/>
                </a:solidFill>
                <a:latin typeface="Source Sans Pro"/>
              </a:rPr>
              <a:t>Low morale</a:t>
            </a:r>
          </a:p>
          <a:p>
            <a:endParaRPr lang="en-US" dirty="0"/>
          </a:p>
        </p:txBody>
      </p:sp>
      <p:sp>
        <p:nvSpPr>
          <p:cNvPr id="4" name="Slide Number Placeholder 3"/>
          <p:cNvSpPr>
            <a:spLocks noGrp="1"/>
          </p:cNvSpPr>
          <p:nvPr>
            <p:ph type="sldNum" sz="quarter" idx="11"/>
          </p:nvPr>
        </p:nvSpPr>
        <p:spPr/>
        <p:txBody>
          <a:bodyPr/>
          <a:lstStyle/>
          <a:p>
            <a:fld id="{38B97948-E5EB-448E-9246-C51A1E3AFBBC}" type="slidenum">
              <a:rPr lang="en-US" smtClean="0">
                <a:solidFill>
                  <a:srgbClr val="FFFFFF"/>
                </a:solidFill>
              </a:rPr>
              <a:pPr/>
              <a:t>19</a:t>
            </a:fld>
            <a:endParaRPr lang="en-US" dirty="0">
              <a:solidFill>
                <a:srgbClr val="FFFFFF"/>
              </a:solidFill>
            </a:endParaRPr>
          </a:p>
        </p:txBody>
      </p:sp>
      <p:pic>
        <p:nvPicPr>
          <p:cNvPr id="5" name="Picture 4" descr="Image result for stress in the workplace"/>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371600"/>
            <a:ext cx="3657600" cy="2438400"/>
          </a:xfrm>
          <a:prstGeom prst="rect">
            <a:avLst/>
          </a:prstGeom>
          <a:noFill/>
          <a:ln>
            <a:noFill/>
          </a:ln>
        </p:spPr>
      </p:pic>
    </p:spTree>
    <p:extLst>
      <p:ext uri="{BB962C8B-B14F-4D97-AF65-F5344CB8AC3E}">
        <p14:creationId xmlns:p14="http://schemas.microsoft.com/office/powerpoint/2010/main" val="1470303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685800"/>
            <a:ext cx="9144000" cy="4724400"/>
          </a:xfrm>
        </p:spPr>
        <p:txBody>
          <a:bodyPr/>
          <a:lstStyle/>
          <a:p>
            <a:pPr marL="0" indent="0" algn="ctr">
              <a:buNone/>
            </a:pPr>
            <a:r>
              <a:rPr lang="en-US" sz="2700" dirty="0"/>
              <a:t>When you learn to recognize what is causing your stress and take steps to minimize the effects of stress you can practice self care and use strategies to take good care of yourself so that:</a:t>
            </a:r>
          </a:p>
          <a:p>
            <a:pPr marL="0" indent="0" algn="ctr">
              <a:buNone/>
            </a:pPr>
            <a:endParaRPr lang="en-US" sz="2700" dirty="0"/>
          </a:p>
          <a:p>
            <a:pPr lvl="1">
              <a:buFont typeface="Wingdings" panose="05000000000000000000" pitchFamily="2" charset="2"/>
              <a:buChar char="v"/>
            </a:pPr>
            <a:r>
              <a:rPr lang="en-US" sz="2600" dirty="0"/>
              <a:t>You health improves</a:t>
            </a:r>
          </a:p>
          <a:p>
            <a:pPr lvl="1">
              <a:buFont typeface="Wingdings" panose="05000000000000000000" pitchFamily="2" charset="2"/>
              <a:buChar char="v"/>
            </a:pPr>
            <a:r>
              <a:rPr lang="en-US" sz="2600" dirty="0"/>
              <a:t>Your relationships improve </a:t>
            </a:r>
          </a:p>
          <a:p>
            <a:pPr lvl="1">
              <a:buFont typeface="Wingdings" panose="05000000000000000000" pitchFamily="2" charset="2"/>
              <a:buChar char="v"/>
            </a:pPr>
            <a:r>
              <a:rPr lang="en-US" sz="2600" dirty="0"/>
              <a:t>Your interactions improve</a:t>
            </a:r>
          </a:p>
          <a:p>
            <a:endParaRPr lang="en-US" dirty="0"/>
          </a:p>
        </p:txBody>
      </p:sp>
      <p:sp>
        <p:nvSpPr>
          <p:cNvPr id="4" name="Slide Number Placeholder 5"/>
          <p:cNvSpPr>
            <a:spLocks noGrp="1"/>
          </p:cNvSpPr>
          <p:nvPr>
            <p:ph type="sldNum" sz="quarter" idx="11"/>
          </p:nvPr>
        </p:nvSpPr>
        <p:spPr>
          <a:prstGeom prst="rect">
            <a:avLst/>
          </a:prstGeom>
        </p:spPr>
        <p:txBody>
          <a:bodyPr/>
          <a:lstStyle/>
          <a:p>
            <a:fld id="{1DA7BDE5-6886-41DD-B7B5-5E69C518DA90}" type="slidenum">
              <a:rPr lang="en-US"/>
              <a:pPr/>
              <a:t>2</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2590800"/>
            <a:ext cx="2070862" cy="2362200"/>
          </a:xfrm>
          <a:prstGeom prst="rect">
            <a:avLst/>
          </a:prstGeom>
        </p:spPr>
      </p:pic>
    </p:spTree>
    <p:extLst>
      <p:ext uri="{BB962C8B-B14F-4D97-AF65-F5344CB8AC3E}">
        <p14:creationId xmlns:p14="http://schemas.microsoft.com/office/powerpoint/2010/main" val="3641573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txBody>
          <a:bodyPr/>
          <a:lstStyle/>
          <a:p>
            <a:pPr algn="ctr"/>
            <a:r>
              <a:rPr lang="en-US" b="1" dirty="0">
                <a:solidFill>
                  <a:srgbClr val="0047BA"/>
                </a:solidFill>
              </a:rPr>
              <a:t>Effects of Stress</a:t>
            </a:r>
          </a:p>
        </p:txBody>
      </p:sp>
      <p:sp>
        <p:nvSpPr>
          <p:cNvPr id="3" name="Content Placeholder 2"/>
          <p:cNvSpPr>
            <a:spLocks noGrp="1"/>
          </p:cNvSpPr>
          <p:nvPr>
            <p:ph idx="1"/>
          </p:nvPr>
        </p:nvSpPr>
        <p:spPr>
          <a:xfrm>
            <a:off x="381000" y="1295400"/>
            <a:ext cx="3276600" cy="3657600"/>
          </a:xfrm>
        </p:spPr>
        <p:txBody>
          <a:bodyPr/>
          <a:lstStyle/>
          <a:p>
            <a:pPr marL="0" lvl="0" indent="0" algn="ctr" fontAlgn="auto">
              <a:spcAft>
                <a:spcPts val="0"/>
              </a:spcAft>
              <a:buClrTx/>
              <a:buNone/>
            </a:pPr>
            <a:r>
              <a:rPr lang="en-US" sz="3600" kern="1200" dirty="0">
                <a:solidFill>
                  <a:prstClr val="black"/>
                </a:solidFill>
                <a:latin typeface="AR CENA" panose="02000000000000000000" pitchFamily="2" charset="0"/>
              </a:rPr>
              <a:t>How does stress affect your:</a:t>
            </a:r>
            <a:br>
              <a:rPr lang="en-US" sz="3600" kern="1200" dirty="0">
                <a:solidFill>
                  <a:prstClr val="black"/>
                </a:solidFill>
                <a:latin typeface="AR CENA" panose="02000000000000000000" pitchFamily="2" charset="0"/>
              </a:rPr>
            </a:br>
            <a:r>
              <a:rPr lang="en-US" sz="3600" kern="1200" dirty="0">
                <a:solidFill>
                  <a:prstClr val="black"/>
                </a:solidFill>
                <a:latin typeface="AR CENA" panose="02000000000000000000" pitchFamily="2" charset="0"/>
              </a:rPr>
              <a:t>1. Mind </a:t>
            </a:r>
          </a:p>
          <a:p>
            <a:pPr marL="0" lvl="0" indent="0" algn="ctr" fontAlgn="auto">
              <a:spcAft>
                <a:spcPts val="0"/>
              </a:spcAft>
              <a:buClrTx/>
              <a:buNone/>
            </a:pPr>
            <a:r>
              <a:rPr lang="en-US" sz="3600" kern="1200" dirty="0">
                <a:solidFill>
                  <a:prstClr val="black"/>
                </a:solidFill>
                <a:latin typeface="AR CENA" panose="02000000000000000000" pitchFamily="2" charset="0"/>
              </a:rPr>
              <a:t>2. Body </a:t>
            </a:r>
          </a:p>
          <a:p>
            <a:pPr marL="0" lvl="0" indent="0" algn="ctr" fontAlgn="auto">
              <a:spcAft>
                <a:spcPts val="0"/>
              </a:spcAft>
              <a:buClrTx/>
              <a:buNone/>
            </a:pPr>
            <a:r>
              <a:rPr lang="en-US" sz="3600" kern="1200" dirty="0">
                <a:solidFill>
                  <a:prstClr val="black"/>
                </a:solidFill>
                <a:latin typeface="AR CENA" panose="02000000000000000000" pitchFamily="2" charset="0"/>
              </a:rPr>
              <a:t>3. Emotions  </a:t>
            </a:r>
          </a:p>
          <a:p>
            <a:pPr marL="0" lvl="0" indent="0" algn="ctr" fontAlgn="auto">
              <a:spcAft>
                <a:spcPts val="0"/>
              </a:spcAft>
              <a:buClrTx/>
              <a:buNone/>
            </a:pPr>
            <a:r>
              <a:rPr lang="en-US" sz="3600" kern="1200" dirty="0">
                <a:solidFill>
                  <a:prstClr val="black"/>
                </a:solidFill>
                <a:latin typeface="AR CENA" panose="02000000000000000000" pitchFamily="2" charset="0"/>
              </a:rPr>
              <a:t>4. Behavior</a:t>
            </a:r>
          </a:p>
          <a:p>
            <a:endParaRPr lang="en-US" dirty="0"/>
          </a:p>
          <a:p>
            <a:endParaRPr lang="en-US" dirty="0"/>
          </a:p>
        </p:txBody>
      </p:sp>
      <p:sp>
        <p:nvSpPr>
          <p:cNvPr id="4" name="Slide Number Placeholder 3"/>
          <p:cNvSpPr>
            <a:spLocks noGrp="1"/>
          </p:cNvSpPr>
          <p:nvPr>
            <p:ph type="sldNum" sz="quarter" idx="11"/>
          </p:nvPr>
        </p:nvSpPr>
        <p:spPr/>
        <p:txBody>
          <a:bodyPr/>
          <a:lstStyle/>
          <a:p>
            <a:fld id="{38B97948-E5EB-448E-9246-C51A1E3AFBBC}" type="slidenum">
              <a:rPr lang="en-US" smtClean="0">
                <a:solidFill>
                  <a:srgbClr val="FFFFFF"/>
                </a:solidFill>
              </a:rPr>
              <a:pPr/>
              <a:t>20</a:t>
            </a:fld>
            <a:endParaRPr lang="en-US" dirty="0">
              <a:solidFill>
                <a:srgbClr val="FFFFFF"/>
              </a:solidFill>
            </a:endParaRPr>
          </a:p>
        </p:txBody>
      </p:sp>
      <p:pic>
        <p:nvPicPr>
          <p:cNvPr id="5" name="Picture 4"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752600"/>
            <a:ext cx="4800600" cy="3200400"/>
          </a:xfrm>
          <a:prstGeom prst="rect">
            <a:avLst/>
          </a:prstGeom>
          <a:noFill/>
          <a:ln>
            <a:noFill/>
          </a:ln>
        </p:spPr>
      </p:pic>
    </p:spTree>
    <p:extLst>
      <p:ext uri="{BB962C8B-B14F-4D97-AF65-F5344CB8AC3E}">
        <p14:creationId xmlns:p14="http://schemas.microsoft.com/office/powerpoint/2010/main" val="3541390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txBody>
          <a:bodyPr/>
          <a:lstStyle/>
          <a:p>
            <a:pPr algn="ctr"/>
            <a:r>
              <a:rPr lang="en-US" b="1" dirty="0">
                <a:solidFill>
                  <a:srgbClr val="0047BA"/>
                </a:solidFill>
              </a:rPr>
              <a:t>Mental Effects of Stress</a:t>
            </a:r>
          </a:p>
        </p:txBody>
      </p:sp>
      <p:sp>
        <p:nvSpPr>
          <p:cNvPr id="3" name="Content Placeholder 2"/>
          <p:cNvSpPr>
            <a:spLocks noGrp="1"/>
          </p:cNvSpPr>
          <p:nvPr>
            <p:ph idx="1"/>
          </p:nvPr>
        </p:nvSpPr>
        <p:spPr>
          <a:xfrm>
            <a:off x="4191000" y="1752600"/>
            <a:ext cx="3962400" cy="3276600"/>
          </a:xfrm>
        </p:spPr>
        <p:txBody>
          <a:bodyPr/>
          <a:lstStyle/>
          <a:p>
            <a:r>
              <a:rPr lang="en-US" dirty="0"/>
              <a:t>Worrying</a:t>
            </a:r>
          </a:p>
          <a:p>
            <a:r>
              <a:rPr lang="en-US" dirty="0"/>
              <a:t>Nightmares</a:t>
            </a:r>
          </a:p>
          <a:p>
            <a:r>
              <a:rPr lang="en-US" dirty="0"/>
              <a:t>Muddled thinking</a:t>
            </a:r>
          </a:p>
          <a:p>
            <a:r>
              <a:rPr lang="en-US" dirty="0"/>
              <a:t>Indecision</a:t>
            </a:r>
          </a:p>
          <a:p>
            <a:r>
              <a:rPr lang="en-US" dirty="0"/>
              <a:t>Negativity </a:t>
            </a:r>
          </a:p>
          <a:p>
            <a:r>
              <a:rPr lang="en-US" dirty="0"/>
              <a:t>Hasty Decisions</a:t>
            </a:r>
          </a:p>
          <a:p>
            <a:endParaRPr lang="en-US" dirty="0"/>
          </a:p>
          <a:p>
            <a:endParaRPr lang="en-US" dirty="0"/>
          </a:p>
        </p:txBody>
      </p:sp>
      <p:sp>
        <p:nvSpPr>
          <p:cNvPr id="4" name="Slide Number Placeholder 3"/>
          <p:cNvSpPr>
            <a:spLocks noGrp="1"/>
          </p:cNvSpPr>
          <p:nvPr>
            <p:ph type="sldNum" sz="quarter" idx="11"/>
          </p:nvPr>
        </p:nvSpPr>
        <p:spPr/>
        <p:txBody>
          <a:bodyPr/>
          <a:lstStyle/>
          <a:p>
            <a:fld id="{38B97948-E5EB-448E-9246-C51A1E3AFBBC}" type="slidenum">
              <a:rPr lang="en-US" smtClean="0">
                <a:solidFill>
                  <a:srgbClr val="FFFFFF"/>
                </a:solidFill>
              </a:rPr>
              <a:pPr/>
              <a:t>21</a:t>
            </a:fld>
            <a:endParaRPr lang="en-US" dirty="0">
              <a:solidFill>
                <a:srgbClr val="FFFFFF"/>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9408" r="39351"/>
          <a:stretch/>
        </p:blipFill>
        <p:spPr>
          <a:xfrm>
            <a:off x="838200" y="1447800"/>
            <a:ext cx="3108960" cy="3990975"/>
          </a:xfrm>
          <a:prstGeom prst="rect">
            <a:avLst/>
          </a:prstGeom>
        </p:spPr>
      </p:pic>
    </p:spTree>
    <p:extLst>
      <p:ext uri="{BB962C8B-B14F-4D97-AF65-F5344CB8AC3E}">
        <p14:creationId xmlns:p14="http://schemas.microsoft.com/office/powerpoint/2010/main" val="4140919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pPr algn="ctr"/>
            <a:r>
              <a:rPr lang="en-US" b="1" dirty="0"/>
              <a:t>Emotional Effects of Stress</a:t>
            </a:r>
          </a:p>
        </p:txBody>
      </p:sp>
      <p:sp>
        <p:nvSpPr>
          <p:cNvPr id="3" name="Content Placeholder 2"/>
          <p:cNvSpPr>
            <a:spLocks noGrp="1"/>
          </p:cNvSpPr>
          <p:nvPr>
            <p:ph idx="1"/>
          </p:nvPr>
        </p:nvSpPr>
        <p:spPr>
          <a:xfrm>
            <a:off x="381000" y="1219200"/>
            <a:ext cx="7315200" cy="4876800"/>
          </a:xfrm>
        </p:spPr>
        <p:txBody>
          <a:bodyPr/>
          <a:lstStyle/>
          <a:p>
            <a:r>
              <a:rPr lang="en-US" sz="2000" dirty="0"/>
              <a:t>Anxiety</a:t>
            </a:r>
          </a:p>
          <a:p>
            <a:r>
              <a:rPr lang="en-US" sz="2000" dirty="0"/>
              <a:t>Restlessness</a:t>
            </a:r>
          </a:p>
          <a:p>
            <a:r>
              <a:rPr lang="en-US" sz="2000" dirty="0"/>
              <a:t>Lack of motivation or focus</a:t>
            </a:r>
          </a:p>
          <a:p>
            <a:r>
              <a:rPr lang="en-US" sz="2000" dirty="0"/>
              <a:t>Feeling overwhelmed</a:t>
            </a:r>
          </a:p>
          <a:p>
            <a:r>
              <a:rPr lang="en-US" sz="2000" dirty="0"/>
              <a:t>Irritability or anger</a:t>
            </a:r>
          </a:p>
          <a:p>
            <a:r>
              <a:rPr lang="en-US" sz="2000" dirty="0"/>
              <a:t>Sadness or depression</a:t>
            </a:r>
          </a:p>
          <a:p>
            <a:r>
              <a:rPr lang="en-US" sz="2000" dirty="0"/>
              <a:t>Sensitivity, increased nervousness and worry, tears </a:t>
            </a:r>
          </a:p>
          <a:p>
            <a:r>
              <a:rPr lang="en-US" sz="2000" dirty="0"/>
              <a:t>Agitation  </a:t>
            </a:r>
          </a:p>
          <a:p>
            <a:r>
              <a:rPr lang="en-US" sz="2000" dirty="0"/>
              <a:t>Irritation </a:t>
            </a:r>
          </a:p>
          <a:p>
            <a:r>
              <a:rPr lang="en-US" sz="2000" dirty="0"/>
              <a:t>Sadness</a:t>
            </a:r>
          </a:p>
          <a:p>
            <a:r>
              <a:rPr lang="en-US" sz="2000" dirty="0"/>
              <a:t>Drop in libido </a:t>
            </a:r>
          </a:p>
          <a:p>
            <a:r>
              <a:rPr lang="en-US" sz="2000" dirty="0"/>
              <a:t>Poor self esteem </a:t>
            </a:r>
          </a:p>
          <a:p>
            <a:r>
              <a:rPr lang="en-US" sz="2000" dirty="0"/>
              <a:t>Other?</a:t>
            </a:r>
          </a:p>
          <a:p>
            <a:endParaRPr lang="en-US" dirty="0"/>
          </a:p>
          <a:p>
            <a:endParaRPr lang="en-US" dirty="0"/>
          </a:p>
        </p:txBody>
      </p:sp>
      <p:sp>
        <p:nvSpPr>
          <p:cNvPr id="4" name="Slide Number Placeholder 3"/>
          <p:cNvSpPr>
            <a:spLocks noGrp="1"/>
          </p:cNvSpPr>
          <p:nvPr>
            <p:ph type="sldNum" sz="quarter" idx="11"/>
          </p:nvPr>
        </p:nvSpPr>
        <p:spPr/>
        <p:txBody>
          <a:bodyPr/>
          <a:lstStyle/>
          <a:p>
            <a:fld id="{38B97948-E5EB-448E-9246-C51A1E3AFBBC}" type="slidenum">
              <a:rPr lang="en-US" smtClean="0">
                <a:solidFill>
                  <a:srgbClr val="FFFFFF"/>
                </a:solidFill>
              </a:rPr>
              <a:pPr/>
              <a:t>22</a:t>
            </a:fld>
            <a:endParaRPr lang="en-US" dirty="0">
              <a:solidFill>
                <a:srgbClr val="FFFFFF"/>
              </a:solidFill>
            </a:endParaRPr>
          </a:p>
        </p:txBody>
      </p:sp>
    </p:spTree>
    <p:extLst>
      <p:ext uri="{BB962C8B-B14F-4D97-AF65-F5344CB8AC3E}">
        <p14:creationId xmlns:p14="http://schemas.microsoft.com/office/powerpoint/2010/main" val="2356134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838200"/>
          </a:xfrm>
        </p:spPr>
        <p:txBody>
          <a:bodyPr/>
          <a:lstStyle/>
          <a:p>
            <a:r>
              <a:rPr lang="en-US" b="1" dirty="0">
                <a:solidFill>
                  <a:srgbClr val="0047BA"/>
                </a:solidFill>
              </a:rPr>
              <a:t>Behavioral Effects of Stress</a:t>
            </a:r>
          </a:p>
        </p:txBody>
      </p:sp>
      <p:sp>
        <p:nvSpPr>
          <p:cNvPr id="3" name="Content Placeholder 2"/>
          <p:cNvSpPr>
            <a:spLocks noGrp="1"/>
          </p:cNvSpPr>
          <p:nvPr>
            <p:ph idx="1"/>
          </p:nvPr>
        </p:nvSpPr>
        <p:spPr>
          <a:xfrm>
            <a:off x="228600" y="1295400"/>
            <a:ext cx="7467600" cy="5029200"/>
          </a:xfrm>
        </p:spPr>
        <p:txBody>
          <a:bodyPr/>
          <a:lstStyle/>
          <a:p>
            <a:pPr marL="0" indent="0">
              <a:buNone/>
            </a:pPr>
            <a:endParaRPr lang="en-US" sz="1800" dirty="0"/>
          </a:p>
          <a:p>
            <a:r>
              <a:rPr lang="en-US" sz="1800" dirty="0"/>
              <a:t>Angry outbursts</a:t>
            </a:r>
          </a:p>
          <a:p>
            <a:r>
              <a:rPr lang="en-US" sz="1800" dirty="0"/>
              <a:t>Drug or alcohol abuse</a:t>
            </a:r>
          </a:p>
          <a:p>
            <a:r>
              <a:rPr lang="en-US" sz="1800" dirty="0"/>
              <a:t>Tobacco use</a:t>
            </a:r>
          </a:p>
          <a:p>
            <a:r>
              <a:rPr lang="en-US" sz="1800" dirty="0"/>
              <a:t>Social withdrawal</a:t>
            </a:r>
          </a:p>
          <a:p>
            <a:r>
              <a:rPr lang="en-US" sz="1800" dirty="0"/>
              <a:t>Exercising less often</a:t>
            </a:r>
          </a:p>
          <a:p>
            <a:r>
              <a:rPr lang="en-US" sz="1800" dirty="0"/>
              <a:t>More difficulty in relationships</a:t>
            </a:r>
          </a:p>
          <a:p>
            <a:r>
              <a:rPr lang="en-US" sz="1800" dirty="0"/>
              <a:t>Absenteeism </a:t>
            </a:r>
          </a:p>
          <a:p>
            <a:r>
              <a:rPr lang="en-US" sz="1800" dirty="0"/>
              <a:t>Abuse of TV </a:t>
            </a:r>
          </a:p>
          <a:p>
            <a:r>
              <a:rPr lang="en-US" sz="1800" dirty="0"/>
              <a:t>Increased consumption of tobacco, caffeine, sugar, chocolate , alcohol and drugs</a:t>
            </a:r>
          </a:p>
          <a:p>
            <a:r>
              <a:rPr lang="en-US" sz="1800" dirty="0"/>
              <a:t>Avoiding certain situations</a:t>
            </a:r>
          </a:p>
          <a:p>
            <a:r>
              <a:rPr lang="en-US" sz="1800" dirty="0"/>
              <a:t>Other?</a:t>
            </a:r>
          </a:p>
          <a:p>
            <a:pPr marL="0" indent="0">
              <a:buNone/>
            </a:pPr>
            <a:endParaRPr lang="en-US" dirty="0"/>
          </a:p>
          <a:p>
            <a:endParaRPr lang="en-US" dirty="0"/>
          </a:p>
        </p:txBody>
      </p:sp>
      <p:sp>
        <p:nvSpPr>
          <p:cNvPr id="4" name="Slide Number Placeholder 3"/>
          <p:cNvSpPr>
            <a:spLocks noGrp="1"/>
          </p:cNvSpPr>
          <p:nvPr>
            <p:ph type="sldNum" sz="quarter" idx="11"/>
          </p:nvPr>
        </p:nvSpPr>
        <p:spPr/>
        <p:txBody>
          <a:bodyPr/>
          <a:lstStyle/>
          <a:p>
            <a:fld id="{38B97948-E5EB-448E-9246-C51A1E3AFBBC}" type="slidenum">
              <a:rPr lang="en-US" smtClean="0">
                <a:solidFill>
                  <a:srgbClr val="FFFFFF"/>
                </a:solidFill>
              </a:rPr>
              <a:pPr/>
              <a:t>23</a:t>
            </a:fld>
            <a:endParaRPr lang="en-US" dirty="0">
              <a:solidFill>
                <a:srgbClr val="FFFFFF"/>
              </a:solidFill>
            </a:endParaRPr>
          </a:p>
        </p:txBody>
      </p:sp>
    </p:spTree>
    <p:extLst>
      <p:ext uri="{BB962C8B-B14F-4D97-AF65-F5344CB8AC3E}">
        <p14:creationId xmlns:p14="http://schemas.microsoft.com/office/powerpoint/2010/main" val="2543850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609600"/>
            <a:ext cx="5334000" cy="5486400"/>
          </a:xfrm>
          <a:prstGeom prst="rect">
            <a:avLst/>
          </a:prstGeom>
        </p:spPr>
      </p:pic>
      <p:sp>
        <p:nvSpPr>
          <p:cNvPr id="2" name="Title 1"/>
          <p:cNvSpPr>
            <a:spLocks noGrp="1"/>
          </p:cNvSpPr>
          <p:nvPr>
            <p:ph type="title"/>
          </p:nvPr>
        </p:nvSpPr>
        <p:spPr>
          <a:xfrm>
            <a:off x="0" y="15433"/>
            <a:ext cx="9144000" cy="762000"/>
          </a:xfrm>
        </p:spPr>
        <p:txBody>
          <a:bodyPr/>
          <a:lstStyle/>
          <a:p>
            <a:pPr algn="ctr"/>
            <a:r>
              <a:rPr lang="en-US" b="1" dirty="0"/>
              <a:t>Physical Effects of Stress</a:t>
            </a:r>
          </a:p>
        </p:txBody>
      </p:sp>
      <p:sp>
        <p:nvSpPr>
          <p:cNvPr id="3" name="Content Placeholder 2"/>
          <p:cNvSpPr>
            <a:spLocks noGrp="1"/>
          </p:cNvSpPr>
          <p:nvPr>
            <p:ph idx="1"/>
          </p:nvPr>
        </p:nvSpPr>
        <p:spPr>
          <a:xfrm>
            <a:off x="3858" y="990600"/>
            <a:ext cx="4491942" cy="4724400"/>
          </a:xfrm>
        </p:spPr>
        <p:txBody>
          <a:bodyPr/>
          <a:lstStyle/>
          <a:p>
            <a:r>
              <a:rPr lang="en-US" dirty="0"/>
              <a:t>Headache</a:t>
            </a:r>
          </a:p>
          <a:p>
            <a:r>
              <a:rPr lang="en-US" dirty="0"/>
              <a:t>Muscle tension or pain</a:t>
            </a:r>
          </a:p>
          <a:p>
            <a:r>
              <a:rPr lang="en-US" dirty="0"/>
              <a:t>Chest pain</a:t>
            </a:r>
          </a:p>
          <a:p>
            <a:r>
              <a:rPr lang="en-US" dirty="0"/>
              <a:t>Fatigue</a:t>
            </a:r>
          </a:p>
          <a:p>
            <a:r>
              <a:rPr lang="en-US" dirty="0"/>
              <a:t>Change in sex drive</a:t>
            </a:r>
          </a:p>
          <a:p>
            <a:r>
              <a:rPr lang="en-US" dirty="0"/>
              <a:t>Stomach upset</a:t>
            </a:r>
          </a:p>
          <a:p>
            <a:r>
              <a:rPr lang="en-US" dirty="0"/>
              <a:t>Sleep problems</a:t>
            </a:r>
          </a:p>
          <a:p>
            <a:r>
              <a:rPr lang="en-US" dirty="0"/>
              <a:t>Other?</a:t>
            </a:r>
          </a:p>
          <a:p>
            <a:endParaRPr lang="en-US" dirty="0"/>
          </a:p>
        </p:txBody>
      </p:sp>
      <p:sp>
        <p:nvSpPr>
          <p:cNvPr id="4" name="Slide Number Placeholder 3"/>
          <p:cNvSpPr>
            <a:spLocks noGrp="1"/>
          </p:cNvSpPr>
          <p:nvPr>
            <p:ph type="sldNum" sz="quarter" idx="11"/>
          </p:nvPr>
        </p:nvSpPr>
        <p:spPr/>
        <p:txBody>
          <a:bodyPr/>
          <a:lstStyle/>
          <a:p>
            <a:fld id="{38B97948-E5EB-448E-9246-C51A1E3AFBBC}" type="slidenum">
              <a:rPr lang="en-US" smtClean="0">
                <a:solidFill>
                  <a:srgbClr val="FFFFFF"/>
                </a:solidFill>
              </a:rPr>
              <a:pPr/>
              <a:t>24</a:t>
            </a:fld>
            <a:endParaRPr lang="en-US" dirty="0">
              <a:solidFill>
                <a:srgbClr val="FFFFFF"/>
              </a:solidFill>
            </a:endParaRPr>
          </a:p>
        </p:txBody>
      </p:sp>
    </p:spTree>
    <p:extLst>
      <p:ext uri="{BB962C8B-B14F-4D97-AF65-F5344CB8AC3E}">
        <p14:creationId xmlns:p14="http://schemas.microsoft.com/office/powerpoint/2010/main" val="3652148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131D167-9215-4924-8065-365FC3D7DE7E}" type="slidenum">
              <a:rPr lang="en-US" smtClean="0"/>
              <a:pPr>
                <a:defRPr/>
              </a:pPr>
              <a:t>25</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28600"/>
            <a:ext cx="7239000" cy="5429250"/>
          </a:xfrm>
          <a:prstGeom prst="rect">
            <a:avLst/>
          </a:prstGeom>
        </p:spPr>
      </p:pic>
    </p:spTree>
    <p:extLst>
      <p:ext uri="{BB962C8B-B14F-4D97-AF65-F5344CB8AC3E}">
        <p14:creationId xmlns:p14="http://schemas.microsoft.com/office/powerpoint/2010/main" val="59549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lgn="ctr"/>
            <a:r>
              <a:rPr lang="en-US" sz="3200" b="1" dirty="0">
                <a:latin typeface="+mn-lt"/>
              </a:rPr>
              <a:t>Effects of Chronic Stress on the Brain </a:t>
            </a:r>
          </a:p>
        </p:txBody>
      </p:sp>
      <p:sp>
        <p:nvSpPr>
          <p:cNvPr id="3" name="Content Placeholder 2"/>
          <p:cNvSpPr>
            <a:spLocks noGrp="1"/>
          </p:cNvSpPr>
          <p:nvPr>
            <p:ph idx="1"/>
          </p:nvPr>
        </p:nvSpPr>
        <p:spPr>
          <a:xfrm>
            <a:off x="914400" y="1295400"/>
            <a:ext cx="7391400" cy="3810000"/>
          </a:xfrm>
        </p:spPr>
        <p:txBody>
          <a:bodyPr/>
          <a:lstStyle/>
          <a:p>
            <a:r>
              <a:rPr lang="en-US" sz="2000" dirty="0"/>
              <a:t>makes you forgetful and emotional</a:t>
            </a:r>
          </a:p>
          <a:p>
            <a:r>
              <a:rPr lang="en-US" sz="2000" dirty="0"/>
              <a:t>creates a vicious cycle of fear and anxiety</a:t>
            </a:r>
          </a:p>
          <a:p>
            <a:r>
              <a:rPr lang="en-US" sz="2000" dirty="0"/>
              <a:t>depletes critical brain chemicals causing depression</a:t>
            </a:r>
          </a:p>
          <a:p>
            <a:pPr lvl="1"/>
            <a:r>
              <a:rPr lang="en-US" sz="2000" dirty="0"/>
              <a:t>puts you at greater risk for mental illnesses of all kinds</a:t>
            </a:r>
          </a:p>
          <a:p>
            <a:r>
              <a:rPr lang="en-US" sz="2000" dirty="0"/>
              <a:t>halts the production of new brain cells</a:t>
            </a:r>
            <a:endParaRPr lang="en-US" sz="2000" b="1" dirty="0"/>
          </a:p>
          <a:p>
            <a:r>
              <a:rPr lang="en-US" sz="2000" dirty="0"/>
              <a:t>creates free radicals that kill brain cells</a:t>
            </a:r>
          </a:p>
          <a:p>
            <a:pPr lvl="1"/>
            <a:r>
              <a:rPr lang="en-US" sz="2000" dirty="0"/>
              <a:t>lets toxins into your brain</a:t>
            </a:r>
          </a:p>
          <a:p>
            <a:pPr lvl="1"/>
            <a:r>
              <a:rPr lang="en-US" sz="2000" dirty="0"/>
              <a:t>shrinks your brain</a:t>
            </a:r>
          </a:p>
          <a:p>
            <a:pPr lvl="1"/>
            <a:r>
              <a:rPr lang="en-US" sz="2000" dirty="0"/>
              <a:t>increases your risk of dementia and Alzheimer’s</a:t>
            </a:r>
          </a:p>
          <a:p>
            <a:pPr marL="0" indent="0">
              <a:buNone/>
            </a:pPr>
            <a:endParaRPr lang="en-US" sz="2000" b="1" dirty="0"/>
          </a:p>
          <a:p>
            <a:pPr marL="514350" indent="-514350">
              <a:buFontTx/>
              <a:buAutoNum type="arabicPeriod"/>
            </a:pPr>
            <a:endParaRPr lang="en-US" b="1" dirty="0"/>
          </a:p>
          <a:p>
            <a:pPr marL="514350" indent="-514350">
              <a:buFontTx/>
              <a:buAutoNum type="arabicPeriod"/>
            </a:pPr>
            <a:endParaRPr lang="en-US" dirty="0"/>
          </a:p>
          <a:p>
            <a:pPr marL="514350" indent="-514350">
              <a:buAutoNum type="arabicPeriod"/>
            </a:pPr>
            <a:endParaRPr lang="en-US" b="1" dirty="0"/>
          </a:p>
          <a:p>
            <a:pPr marL="0" indent="0">
              <a:buNone/>
            </a:pPr>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fld id="{38B97948-E5EB-448E-9246-C51A1E3AFBBC}" type="slidenum">
              <a:rPr lang="en-US" smtClean="0">
                <a:solidFill>
                  <a:srgbClr val="FFFFFF"/>
                </a:solidFill>
              </a:rPr>
              <a:pPr/>
              <a:t>26</a:t>
            </a:fld>
            <a:endParaRPr lang="en-US" dirty="0">
              <a:solidFill>
                <a:srgbClr val="FFFFFF"/>
              </a:solidFill>
            </a:endParaRPr>
          </a:p>
        </p:txBody>
      </p:sp>
    </p:spTree>
    <p:extLst>
      <p:ext uri="{BB962C8B-B14F-4D97-AF65-F5344CB8AC3E}">
        <p14:creationId xmlns:p14="http://schemas.microsoft.com/office/powerpoint/2010/main" val="2088655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7623D19A-0394-41C5-9686-601C110D0278}" type="slidenum">
              <a:rPr lang="en-US" smtClean="0">
                <a:solidFill>
                  <a:srgbClr val="FFFFFF"/>
                </a:solidFill>
              </a:rPr>
              <a:pPr/>
              <a:t>27</a:t>
            </a:fld>
            <a:endParaRPr lang="en-US" dirty="0">
              <a:solidFill>
                <a:srgbClr val="FFFFFF"/>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33401"/>
            <a:ext cx="8382000" cy="5334000"/>
          </a:xfrm>
          <a:prstGeom prst="rect">
            <a:avLst/>
          </a:prstGeom>
        </p:spPr>
      </p:pic>
    </p:spTree>
    <p:extLst>
      <p:ext uri="{BB962C8B-B14F-4D97-AF65-F5344CB8AC3E}">
        <p14:creationId xmlns:p14="http://schemas.microsoft.com/office/powerpoint/2010/main" val="3796724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131D167-9215-4924-8065-365FC3D7DE7E}" type="slidenum">
              <a:rPr lang="en-US" smtClean="0"/>
              <a:pPr>
                <a:defRPr/>
              </a:pPr>
              <a:t>28</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9067800" cy="5429250"/>
          </a:xfrm>
          <a:prstGeom prst="rect">
            <a:avLst/>
          </a:prstGeom>
        </p:spPr>
      </p:pic>
    </p:spTree>
    <p:extLst>
      <p:ext uri="{BB962C8B-B14F-4D97-AF65-F5344CB8AC3E}">
        <p14:creationId xmlns:p14="http://schemas.microsoft.com/office/powerpoint/2010/main" val="1014317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pPr algn="ctr"/>
            <a:r>
              <a:rPr lang="en-US" sz="3600" b="1" kern="1200" dirty="0">
                <a:solidFill>
                  <a:schemeClr val="accent2">
                    <a:lumMod val="75000"/>
                    <a:lumOff val="25000"/>
                  </a:schemeClr>
                </a:solidFill>
              </a:rPr>
              <a:t>How does stress effect the brain?</a:t>
            </a:r>
            <a:endParaRPr lang="en-US" sz="3600" b="1" dirty="0">
              <a:solidFill>
                <a:schemeClr val="accent2">
                  <a:lumMod val="75000"/>
                  <a:lumOff val="25000"/>
                </a:schemeClr>
              </a:solidFill>
            </a:endParaRPr>
          </a:p>
        </p:txBody>
      </p:sp>
      <p:sp>
        <p:nvSpPr>
          <p:cNvPr id="3" name="Content Placeholder 2"/>
          <p:cNvSpPr>
            <a:spLocks noGrp="1"/>
          </p:cNvSpPr>
          <p:nvPr>
            <p:ph idx="1"/>
          </p:nvPr>
        </p:nvSpPr>
        <p:spPr>
          <a:xfrm>
            <a:off x="228600" y="1295400"/>
            <a:ext cx="7467600" cy="5029200"/>
          </a:xfrm>
        </p:spPr>
        <p:txBody>
          <a:bodyPr/>
          <a:lstStyle/>
          <a:p>
            <a:pPr marL="0" indent="0">
              <a:buNone/>
            </a:pPr>
            <a:endParaRPr lang="en-US" sz="1800" dirty="0"/>
          </a:p>
          <a:p>
            <a:endParaRPr lang="en-US" sz="1800" dirty="0"/>
          </a:p>
          <a:p>
            <a:pPr marL="0" indent="0">
              <a:buNone/>
            </a:pPr>
            <a:endParaRPr lang="en-US" dirty="0"/>
          </a:p>
          <a:p>
            <a:endParaRPr lang="en-US" dirty="0"/>
          </a:p>
        </p:txBody>
      </p:sp>
      <p:sp>
        <p:nvSpPr>
          <p:cNvPr id="4" name="Slide Number Placeholder 3"/>
          <p:cNvSpPr>
            <a:spLocks noGrp="1"/>
          </p:cNvSpPr>
          <p:nvPr>
            <p:ph type="sldNum" sz="quarter" idx="11"/>
          </p:nvPr>
        </p:nvSpPr>
        <p:spPr/>
        <p:txBody>
          <a:bodyPr/>
          <a:lstStyle/>
          <a:p>
            <a:fld id="{38B97948-E5EB-448E-9246-C51A1E3AFBBC}" type="slidenum">
              <a:rPr lang="en-US" smtClean="0">
                <a:solidFill>
                  <a:srgbClr val="FFFFFF"/>
                </a:solidFill>
              </a:rPr>
              <a:pPr/>
              <a:t>29</a:t>
            </a:fld>
            <a:endParaRPr lang="en-US" dirty="0">
              <a:solidFill>
                <a:srgbClr val="FFFFFF"/>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143000"/>
            <a:ext cx="8686800" cy="4495800"/>
          </a:xfrm>
          <a:prstGeom prst="rect">
            <a:avLst/>
          </a:prstGeom>
        </p:spPr>
      </p:pic>
    </p:spTree>
    <p:extLst>
      <p:ext uri="{BB962C8B-B14F-4D97-AF65-F5344CB8AC3E}">
        <p14:creationId xmlns:p14="http://schemas.microsoft.com/office/powerpoint/2010/main" val="1531716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131D167-9215-4924-8065-365FC3D7DE7E}" type="slidenum">
              <a:rPr lang="en-US" smtClean="0"/>
              <a:pPr>
                <a:defRPr/>
              </a:pPr>
              <a:t>3</a:t>
            </a:fld>
            <a:endParaRPr lang="en-US" dirty="0"/>
          </a:p>
        </p:txBody>
      </p:sp>
      <p:sp>
        <p:nvSpPr>
          <p:cNvPr id="3" name="TextBox 2"/>
          <p:cNvSpPr txBox="1"/>
          <p:nvPr/>
        </p:nvSpPr>
        <p:spPr>
          <a:xfrm>
            <a:off x="457200" y="609600"/>
            <a:ext cx="8153400" cy="6001643"/>
          </a:xfrm>
          <a:prstGeom prst="rect">
            <a:avLst/>
          </a:prstGeom>
          <a:noFill/>
        </p:spPr>
        <p:txBody>
          <a:bodyPr wrap="square" rtlCol="0">
            <a:spAutoFit/>
          </a:bodyPr>
          <a:lstStyle/>
          <a:p>
            <a:r>
              <a:rPr lang="en-US" sz="2400" dirty="0"/>
              <a:t>Think about all of your responsibilities:</a:t>
            </a:r>
          </a:p>
          <a:p>
            <a:endParaRPr lang="en-US" sz="2400" dirty="0"/>
          </a:p>
          <a:p>
            <a:r>
              <a:rPr lang="en-US" sz="2400" dirty="0"/>
              <a:t>What are your responsibilities:</a:t>
            </a:r>
          </a:p>
          <a:p>
            <a:endParaRPr lang="en-US" sz="2400" dirty="0"/>
          </a:p>
          <a:p>
            <a:r>
              <a:rPr lang="en-US" sz="2400" dirty="0"/>
              <a:t>Daily?</a:t>
            </a:r>
          </a:p>
          <a:p>
            <a:endParaRPr lang="en-US" sz="2400" dirty="0"/>
          </a:p>
          <a:p>
            <a:r>
              <a:rPr lang="en-US" sz="2400" dirty="0"/>
              <a:t>Weekly?</a:t>
            </a:r>
          </a:p>
          <a:p>
            <a:endParaRPr lang="en-US" sz="2400" dirty="0"/>
          </a:p>
          <a:p>
            <a:r>
              <a:rPr lang="en-US" sz="2400" dirty="0"/>
              <a:t>Monthly?</a:t>
            </a:r>
          </a:p>
          <a:p>
            <a:endParaRPr lang="en-US" sz="2400" dirty="0"/>
          </a:p>
          <a:p>
            <a:endParaRPr lang="en-US" sz="2400" dirty="0"/>
          </a:p>
          <a:p>
            <a:r>
              <a:rPr lang="en-US" sz="2400" dirty="0"/>
              <a:t>On a piece of paper write down three of your responsibilities that fall under each category.</a:t>
            </a:r>
          </a:p>
          <a:p>
            <a:r>
              <a:rPr lang="en-US" dirty="0"/>
              <a:t> </a:t>
            </a:r>
          </a:p>
          <a:p>
            <a:endParaRPr lang="en-US" dirty="0"/>
          </a:p>
          <a:p>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52834">
            <a:off x="3347069" y="2112516"/>
            <a:ext cx="2757526" cy="2054190"/>
          </a:xfrm>
          <a:prstGeom prst="rect">
            <a:avLst/>
          </a:prstGeom>
        </p:spPr>
      </p:pic>
    </p:spTree>
    <p:extLst>
      <p:ext uri="{BB962C8B-B14F-4D97-AF65-F5344CB8AC3E}">
        <p14:creationId xmlns:p14="http://schemas.microsoft.com/office/powerpoint/2010/main" val="3287244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30</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5076423" cy="28956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143000"/>
            <a:ext cx="3352800" cy="3352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3352800"/>
            <a:ext cx="5029200" cy="2438400"/>
          </a:xfrm>
          <a:prstGeom prst="rect">
            <a:avLst/>
          </a:prstGeom>
        </p:spPr>
      </p:pic>
    </p:spTree>
    <p:extLst>
      <p:ext uri="{BB962C8B-B14F-4D97-AF65-F5344CB8AC3E}">
        <p14:creationId xmlns:p14="http://schemas.microsoft.com/office/powerpoint/2010/main" val="456580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131D167-9215-4924-8065-365FC3D7DE7E}" type="slidenum">
              <a:rPr lang="en-US" smtClean="0"/>
              <a:pPr>
                <a:defRPr/>
              </a:pPr>
              <a:t>31</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534400" cy="6096000"/>
          </a:xfrm>
          <a:prstGeom prst="rect">
            <a:avLst/>
          </a:prstGeom>
        </p:spPr>
      </p:pic>
    </p:spTree>
    <p:extLst>
      <p:ext uri="{BB962C8B-B14F-4D97-AF65-F5344CB8AC3E}">
        <p14:creationId xmlns:p14="http://schemas.microsoft.com/office/powerpoint/2010/main" val="1351353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pPr algn="ctr"/>
            <a:r>
              <a:rPr lang="en-US" b="1" dirty="0">
                <a:solidFill>
                  <a:srgbClr val="0047BA"/>
                </a:solidFill>
              </a:rPr>
              <a:t>How do we minimize stress?</a:t>
            </a:r>
            <a:br>
              <a:rPr lang="en-US" b="1" dirty="0">
                <a:solidFill>
                  <a:srgbClr val="0047BA"/>
                </a:solidFill>
              </a:rPr>
            </a:br>
            <a:endParaRPr lang="en-US" b="1" dirty="0">
              <a:solidFill>
                <a:srgbClr val="0047BA"/>
              </a:solidFill>
            </a:endParaRPr>
          </a:p>
        </p:txBody>
      </p:sp>
      <p:sp>
        <p:nvSpPr>
          <p:cNvPr id="3" name="Content Placeholder 2"/>
          <p:cNvSpPr>
            <a:spLocks noGrp="1"/>
          </p:cNvSpPr>
          <p:nvPr>
            <p:ph idx="1"/>
          </p:nvPr>
        </p:nvSpPr>
        <p:spPr>
          <a:xfrm>
            <a:off x="533400" y="1143000"/>
            <a:ext cx="3276600" cy="4724400"/>
          </a:xfrm>
        </p:spPr>
        <p:txBody>
          <a:bodyPr/>
          <a:lstStyle/>
          <a:p>
            <a:pPr marL="514350" indent="-514350">
              <a:buClr>
                <a:schemeClr val="tx2">
                  <a:lumMod val="75000"/>
                </a:schemeClr>
              </a:buClr>
              <a:buAutoNum type="arabicPeriod"/>
            </a:pPr>
            <a:r>
              <a:rPr lang="en-US" dirty="0">
                <a:solidFill>
                  <a:schemeClr val="tx2">
                    <a:lumMod val="75000"/>
                  </a:schemeClr>
                </a:solidFill>
              </a:rPr>
              <a:t>Control</a:t>
            </a:r>
          </a:p>
          <a:p>
            <a:pPr marL="0" indent="0">
              <a:buNone/>
            </a:pPr>
            <a:endParaRPr lang="en-US" dirty="0">
              <a:solidFill>
                <a:schemeClr val="tx2">
                  <a:lumMod val="75000"/>
                </a:schemeClr>
              </a:solidFill>
            </a:endParaRPr>
          </a:p>
          <a:p>
            <a:pPr marL="0" indent="0">
              <a:buNone/>
            </a:pPr>
            <a:r>
              <a:rPr lang="en-US" dirty="0">
                <a:solidFill>
                  <a:schemeClr val="tx2">
                    <a:lumMod val="75000"/>
                  </a:schemeClr>
                </a:solidFill>
              </a:rPr>
              <a:t>2. Coping strategies</a:t>
            </a:r>
          </a:p>
          <a:p>
            <a:pPr marL="0" indent="0">
              <a:buNone/>
            </a:pPr>
            <a:endParaRPr lang="en-US" dirty="0">
              <a:solidFill>
                <a:schemeClr val="tx2">
                  <a:lumMod val="75000"/>
                </a:schemeClr>
              </a:solidFill>
            </a:endParaRPr>
          </a:p>
          <a:p>
            <a:pPr marL="0" indent="0">
              <a:buNone/>
            </a:pPr>
            <a:r>
              <a:rPr lang="en-US" dirty="0">
                <a:solidFill>
                  <a:schemeClr val="tx2">
                    <a:lumMod val="75000"/>
                  </a:schemeClr>
                </a:solidFill>
              </a:rPr>
              <a:t>3. Good Work-life Balance</a:t>
            </a:r>
          </a:p>
          <a:p>
            <a:pPr marL="0" indent="0">
              <a:buNone/>
            </a:pPr>
            <a:endParaRPr lang="en-US" dirty="0">
              <a:solidFill>
                <a:schemeClr val="tx2">
                  <a:lumMod val="75000"/>
                </a:schemeClr>
              </a:solidFill>
            </a:endParaRPr>
          </a:p>
          <a:p>
            <a:pPr marL="0" indent="0">
              <a:buNone/>
            </a:pPr>
            <a:r>
              <a:rPr lang="en-US" dirty="0">
                <a:solidFill>
                  <a:schemeClr val="tx2">
                    <a:lumMod val="75000"/>
                  </a:schemeClr>
                </a:solidFill>
              </a:rPr>
              <a:t>4. Self-Care </a:t>
            </a:r>
          </a:p>
          <a:p>
            <a:endParaRPr lang="en-US" dirty="0"/>
          </a:p>
          <a:p>
            <a:endParaRPr lang="en-US" dirty="0"/>
          </a:p>
          <a:p>
            <a:endParaRPr lang="en-US" dirty="0"/>
          </a:p>
          <a:p>
            <a:pPr marL="0" indent="0" algn="ctr">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fld id="{38B97948-E5EB-448E-9246-C51A1E3AFBBC}" type="slidenum">
              <a:rPr lang="en-US" smtClean="0">
                <a:solidFill>
                  <a:srgbClr val="FFFFFF"/>
                </a:solidFill>
              </a:rPr>
              <a:pPr/>
              <a:t>32</a:t>
            </a:fld>
            <a:endParaRPr lang="en-US" dirty="0">
              <a:solidFill>
                <a:srgbClr val="FFFFFF"/>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1676400"/>
            <a:ext cx="4572000" cy="3330498"/>
          </a:xfrm>
          <a:prstGeom prst="rect">
            <a:avLst/>
          </a:prstGeom>
        </p:spPr>
      </p:pic>
    </p:spTree>
    <p:extLst>
      <p:ext uri="{BB962C8B-B14F-4D97-AF65-F5344CB8AC3E}">
        <p14:creationId xmlns:p14="http://schemas.microsoft.com/office/powerpoint/2010/main" val="1390922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pPr algn="ctr"/>
            <a:r>
              <a:rPr lang="en-US" sz="3600" b="1" dirty="0"/>
              <a:t>Control: How much do you have?</a:t>
            </a:r>
          </a:p>
        </p:txBody>
      </p:sp>
      <p:sp>
        <p:nvSpPr>
          <p:cNvPr id="3" name="Content Placeholder 2"/>
          <p:cNvSpPr>
            <a:spLocks noGrp="1"/>
          </p:cNvSpPr>
          <p:nvPr>
            <p:ph idx="1"/>
          </p:nvPr>
        </p:nvSpPr>
        <p:spPr>
          <a:xfrm>
            <a:off x="304800" y="914400"/>
            <a:ext cx="7391400" cy="5715000"/>
          </a:xfrm>
        </p:spPr>
        <p:txBody>
          <a:bodyPr/>
          <a:lstStyle/>
          <a:p>
            <a:pPr marL="0" indent="0">
              <a:buNone/>
            </a:pPr>
            <a:r>
              <a:rPr lang="en-US" sz="1800" b="1" u="sng"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Perceived control: </a:t>
            </a:r>
            <a:br>
              <a:rPr lang="en-US" sz="1800" b="1" dirty="0">
                <a:solidFill>
                  <a:srgbClr val="2C2D30"/>
                </a:solidFill>
                <a:latin typeface="Verdana" panose="020B0604030504040204" pitchFamily="34" charset="0"/>
                <a:ea typeface="Verdana" panose="020B0604030504040204" pitchFamily="34" charset="0"/>
                <a:cs typeface="Verdana" panose="020B0604030504040204" pitchFamily="34" charset="0"/>
              </a:rPr>
            </a:br>
            <a:r>
              <a:rPr lang="en-US" sz="1800" kern="1200" dirty="0">
                <a:solidFill>
                  <a:srgbClr val="2C2D30"/>
                </a:solidFill>
                <a:latin typeface="Verdana" panose="020B0604030504040204" pitchFamily="34" charset="0"/>
                <a:ea typeface="Verdana" panose="020B0604030504040204" pitchFamily="34" charset="0"/>
                <a:cs typeface="Verdana" panose="020B0604030504040204" pitchFamily="34" charset="0"/>
              </a:rPr>
              <a:t>“the </a:t>
            </a:r>
            <a:r>
              <a:rPr lang="en-US" sz="1800" kern="1200" dirty="0">
                <a:solidFill>
                  <a:srgbClr val="2C2D30"/>
                </a:solidFill>
                <a:latin typeface="Verdana" panose="020B0604030504040204" pitchFamily="34" charset="0"/>
                <a:ea typeface="Verdana" panose="020B0604030504040204" pitchFamily="34" charset="0"/>
                <a:cs typeface="Verdana" panose="020B0604030504040204" pitchFamily="34" charset="0"/>
                <a:hlinkClick r:id="rId3" tooltip="Psychology Today looks at belief"/>
              </a:rPr>
              <a:t>belief</a:t>
            </a:r>
            <a:r>
              <a:rPr lang="en-US" sz="1800" kern="1200" dirty="0">
                <a:solidFill>
                  <a:srgbClr val="2C2D30"/>
                </a:solidFill>
                <a:latin typeface="Verdana" panose="020B0604030504040204" pitchFamily="34" charset="0"/>
                <a:ea typeface="Verdana" panose="020B0604030504040204" pitchFamily="34" charset="0"/>
                <a:cs typeface="Verdana" panose="020B0604030504040204" pitchFamily="34" charset="0"/>
              </a:rPr>
              <a:t> that one has the ability to make a difference in the course or the consequences of some event or experience</a:t>
            </a:r>
          </a:p>
          <a:p>
            <a:pPr marL="0" indent="0">
              <a:buNone/>
            </a:pPr>
            <a:endParaRPr lang="en-US" sz="1800" b="1" u="sng" kern="12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1800" b="1" u="sng" dirty="0">
                <a:solidFill>
                  <a:schemeClr val="tx2">
                    <a:lumMod val="75000"/>
                  </a:schemeClr>
                </a:solidFill>
              </a:rPr>
              <a:t>Self-efficacy: </a:t>
            </a:r>
            <a:br>
              <a:rPr lang="en-US" sz="1800" dirty="0"/>
            </a:br>
            <a:r>
              <a:rPr lang="en-US" sz="1800" dirty="0"/>
              <a:t>People's </a:t>
            </a:r>
            <a:r>
              <a:rPr lang="en-US" sz="1800" b="1" dirty="0"/>
              <a:t>internal beliefs about their ability to have an impact on events that affect their lives</a:t>
            </a:r>
            <a:r>
              <a:rPr lang="en-US" sz="1800" dirty="0"/>
              <a:t>. Your self-efficacy is your belief in your own </a:t>
            </a:r>
            <a:r>
              <a:rPr lang="en-US" sz="1800" b="1" dirty="0"/>
              <a:t>effectiveness as a person</a:t>
            </a:r>
            <a:r>
              <a:rPr lang="en-US" sz="1800" dirty="0"/>
              <a:t>, both generally in terms of managing your life, and specifically with regard to competently dealing with individual tasks. In the context of stress, self-efficacy describes </a:t>
            </a:r>
            <a:r>
              <a:rPr lang="en-US" sz="1800" b="1" dirty="0"/>
              <a:t>your beliefs about your ability to handle stressful situations</a:t>
            </a:r>
            <a:r>
              <a:rPr lang="en-US" sz="1800" dirty="0"/>
              <a:t>. </a:t>
            </a:r>
            <a:endParaRPr lang="en-US" sz="1800" kern="1200" dirty="0">
              <a:solidFill>
                <a:srgbClr val="2C2D30"/>
              </a:solidFill>
              <a:latin typeface="Verdana" panose="020B0604030504040204" pitchFamily="34" charset="0"/>
              <a:ea typeface="Verdana" panose="020B0604030504040204" pitchFamily="34" charset="0"/>
              <a:cs typeface="Verdana" panose="020B0604030504040204" pitchFamily="34" charset="0"/>
            </a:endParaRPr>
          </a:p>
          <a:p>
            <a:endParaRPr lang="en-US" sz="1800" kern="1200" dirty="0">
              <a:solidFill>
                <a:srgbClr val="2C2D3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1800" b="1" u="sng" kern="12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Locus of control:</a:t>
            </a:r>
            <a:br>
              <a:rPr lang="en-US" sz="1800" b="1" kern="1200" dirty="0">
                <a:solidFill>
                  <a:srgbClr val="2C2D30"/>
                </a:solidFill>
                <a:latin typeface="Verdana" panose="020B0604030504040204" pitchFamily="34" charset="0"/>
                <a:ea typeface="Verdana" panose="020B0604030504040204" pitchFamily="34" charset="0"/>
                <a:cs typeface="Verdana" panose="020B0604030504040204" pitchFamily="34" charset="0"/>
              </a:rPr>
            </a:br>
            <a:r>
              <a:rPr lang="en-US" sz="1800" dirty="0"/>
              <a:t>The extent to which people feel that the have </a:t>
            </a:r>
            <a:r>
              <a:rPr lang="en-US" sz="1800" b="1" dirty="0"/>
              <a:t>control</a:t>
            </a:r>
            <a:r>
              <a:rPr lang="en-US" sz="1800" dirty="0"/>
              <a:t> over the events that influence their lives.</a:t>
            </a:r>
            <a:endParaRPr lang="en-US" sz="1800" b="1" kern="1200" dirty="0">
              <a:solidFill>
                <a:srgbClr val="2C2D30"/>
              </a:solidFill>
              <a:latin typeface="Verdana" panose="020B0604030504040204" pitchFamily="34" charset="0"/>
              <a:ea typeface="Verdana" panose="020B0604030504040204" pitchFamily="34" charset="0"/>
              <a:cs typeface="Verdana" panose="020B0604030504040204" pitchFamily="34" charset="0"/>
            </a:endParaRPr>
          </a:p>
          <a:p>
            <a:endParaRPr lang="en-US" sz="18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1"/>
          </p:nvPr>
        </p:nvSpPr>
        <p:spPr/>
        <p:txBody>
          <a:bodyPr/>
          <a:lstStyle/>
          <a:p>
            <a:fld id="{38B97948-E5EB-448E-9246-C51A1E3AFBBC}" type="slidenum">
              <a:rPr lang="en-US" smtClean="0">
                <a:solidFill>
                  <a:srgbClr val="FFFFFF"/>
                </a:solidFill>
              </a:rPr>
              <a:pPr/>
              <a:t>33</a:t>
            </a:fld>
            <a:endParaRPr lang="en-US" dirty="0">
              <a:solidFill>
                <a:srgbClr val="FFFFFF"/>
              </a:solidFill>
            </a:endParaRPr>
          </a:p>
        </p:txBody>
      </p:sp>
    </p:spTree>
    <p:extLst>
      <p:ext uri="{BB962C8B-B14F-4D97-AF65-F5344CB8AC3E}">
        <p14:creationId xmlns:p14="http://schemas.microsoft.com/office/powerpoint/2010/main" val="320816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131D167-9215-4924-8065-365FC3D7DE7E}" type="slidenum">
              <a:rPr lang="en-US" smtClean="0"/>
              <a:pPr>
                <a:defRPr/>
              </a:pPr>
              <a:t>34</a:t>
            </a:fld>
            <a:endParaRPr lang="en-US" dirty="0"/>
          </a:p>
        </p:txBody>
      </p:sp>
      <p:pic>
        <p:nvPicPr>
          <p:cNvPr id="3" name="Picture 2"/>
          <p:cNvPicPr>
            <a:picLocks noChangeAspect="1"/>
          </p:cNvPicPr>
          <p:nvPr/>
        </p:nvPicPr>
        <p:blipFill>
          <a:blip r:embed="rId2"/>
          <a:stretch>
            <a:fillRect/>
          </a:stretch>
        </p:blipFill>
        <p:spPr>
          <a:xfrm>
            <a:off x="228600" y="152400"/>
            <a:ext cx="8686800" cy="5562600"/>
          </a:xfrm>
          <a:prstGeom prst="rect">
            <a:avLst/>
          </a:prstGeom>
        </p:spPr>
      </p:pic>
    </p:spTree>
    <p:extLst>
      <p:ext uri="{BB962C8B-B14F-4D97-AF65-F5344CB8AC3E}">
        <p14:creationId xmlns:p14="http://schemas.microsoft.com/office/powerpoint/2010/main" val="2920480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131D167-9215-4924-8065-365FC3D7DE7E}" type="slidenum">
              <a:rPr lang="en-US" smtClean="0"/>
              <a:pPr>
                <a:defRPr/>
              </a:pPr>
              <a:t>35</a:t>
            </a:fld>
            <a:endParaRPr lang="en-US" dirty="0"/>
          </a:p>
        </p:txBody>
      </p:sp>
      <p:pic>
        <p:nvPicPr>
          <p:cNvPr id="3" name="Picture 2"/>
          <p:cNvPicPr>
            <a:picLocks noChangeAspect="1"/>
          </p:cNvPicPr>
          <p:nvPr/>
        </p:nvPicPr>
        <p:blipFill>
          <a:blip r:embed="rId2"/>
          <a:stretch>
            <a:fillRect/>
          </a:stretch>
        </p:blipFill>
        <p:spPr>
          <a:xfrm>
            <a:off x="533400" y="457200"/>
            <a:ext cx="8305800" cy="4876800"/>
          </a:xfrm>
          <a:prstGeom prst="rect">
            <a:avLst/>
          </a:prstGeom>
        </p:spPr>
      </p:pic>
    </p:spTree>
    <p:extLst>
      <p:ext uri="{BB962C8B-B14F-4D97-AF65-F5344CB8AC3E}">
        <p14:creationId xmlns:p14="http://schemas.microsoft.com/office/powerpoint/2010/main" val="721497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685800"/>
          </a:xfrm>
        </p:spPr>
        <p:txBody>
          <a:bodyPr/>
          <a:lstStyle/>
          <a:p>
            <a:pPr algn="ctr"/>
            <a:r>
              <a:rPr lang="en-US" b="1" dirty="0">
                <a:solidFill>
                  <a:srgbClr val="0047BA"/>
                </a:solidFill>
              </a:rPr>
              <a:t>External Locus of Control</a:t>
            </a:r>
            <a:br>
              <a:rPr lang="en-US" sz="3200" b="1" dirty="0">
                <a:solidFill>
                  <a:srgbClr val="222222"/>
                </a:solidFill>
                <a:latin typeface="FS Albert Extra Bold"/>
              </a:rPr>
            </a:br>
            <a:endParaRPr lang="en-US" sz="3200" b="1" dirty="0"/>
          </a:p>
        </p:txBody>
      </p:sp>
      <p:sp>
        <p:nvSpPr>
          <p:cNvPr id="3" name="Content Placeholder 2"/>
          <p:cNvSpPr>
            <a:spLocks noGrp="1"/>
          </p:cNvSpPr>
          <p:nvPr>
            <p:ph idx="1"/>
          </p:nvPr>
        </p:nvSpPr>
        <p:spPr>
          <a:xfrm>
            <a:off x="304800" y="990600"/>
            <a:ext cx="7391400" cy="5029200"/>
          </a:xfrm>
        </p:spPr>
        <p:txBody>
          <a:bodyPr/>
          <a:lstStyle/>
          <a:p>
            <a:pPr>
              <a:buFont typeface="Arial"/>
              <a:buChar char="•"/>
            </a:pPr>
            <a:r>
              <a:rPr lang="en-US" sz="2400" dirty="0">
                <a:solidFill>
                  <a:srgbClr val="222222"/>
                </a:solidFill>
                <a:latin typeface="Merriweather"/>
              </a:rPr>
              <a:t>Blame outside forces for their circumstances</a:t>
            </a:r>
          </a:p>
          <a:p>
            <a:pPr>
              <a:buFont typeface="Arial"/>
              <a:buChar char="•"/>
            </a:pPr>
            <a:endParaRPr lang="en-US" sz="2400" dirty="0">
              <a:solidFill>
                <a:srgbClr val="222222"/>
              </a:solidFill>
              <a:latin typeface="Merriweather"/>
            </a:endParaRPr>
          </a:p>
          <a:p>
            <a:pPr>
              <a:buFont typeface="Arial"/>
              <a:buChar char="•"/>
            </a:pPr>
            <a:r>
              <a:rPr lang="en-US" sz="2400" dirty="0">
                <a:solidFill>
                  <a:srgbClr val="222222"/>
                </a:solidFill>
                <a:latin typeface="Merriweather"/>
              </a:rPr>
              <a:t>Often credit luck or chance for any successes</a:t>
            </a:r>
          </a:p>
          <a:p>
            <a:pPr>
              <a:buFont typeface="Arial"/>
              <a:buChar char="•"/>
            </a:pPr>
            <a:endParaRPr lang="en-US" sz="2400" dirty="0">
              <a:solidFill>
                <a:srgbClr val="222222"/>
              </a:solidFill>
              <a:latin typeface="Merriweather"/>
            </a:endParaRPr>
          </a:p>
          <a:p>
            <a:pPr>
              <a:buFont typeface="Arial"/>
              <a:buChar char="•"/>
            </a:pPr>
            <a:r>
              <a:rPr lang="en-US" sz="2400" dirty="0">
                <a:solidFill>
                  <a:srgbClr val="222222"/>
                </a:solidFill>
                <a:latin typeface="Merriweather"/>
              </a:rPr>
              <a:t>Don't believe that they can change their situation through their own efforts</a:t>
            </a:r>
          </a:p>
          <a:p>
            <a:pPr>
              <a:buFont typeface="Arial"/>
              <a:buChar char="•"/>
            </a:pPr>
            <a:endParaRPr lang="en-US" sz="2400" dirty="0">
              <a:solidFill>
                <a:srgbClr val="222222"/>
              </a:solidFill>
              <a:latin typeface="Merriweather"/>
            </a:endParaRPr>
          </a:p>
          <a:p>
            <a:pPr>
              <a:buFont typeface="Arial"/>
              <a:buChar char="•"/>
            </a:pPr>
            <a:r>
              <a:rPr lang="en-US" sz="2400" dirty="0">
                <a:solidFill>
                  <a:srgbClr val="222222"/>
                </a:solidFill>
                <a:latin typeface="Merriweather"/>
              </a:rPr>
              <a:t>Frequently feel hopeless or powerless in the face of difficult situations</a:t>
            </a:r>
          </a:p>
          <a:p>
            <a:pPr marL="0" indent="0">
              <a:buNone/>
            </a:pPr>
            <a:endParaRPr lang="en-US" sz="2400" dirty="0">
              <a:solidFill>
                <a:srgbClr val="222222"/>
              </a:solidFill>
              <a:latin typeface="Merriweather"/>
            </a:endParaRPr>
          </a:p>
          <a:p>
            <a:pPr>
              <a:buFont typeface="Arial"/>
              <a:buChar char="•"/>
            </a:pPr>
            <a:r>
              <a:rPr lang="en-US" sz="2400" dirty="0">
                <a:solidFill>
                  <a:srgbClr val="222222"/>
                </a:solidFill>
                <a:latin typeface="Merriweather"/>
              </a:rPr>
              <a:t>Are more prone to experiencing learned helplessness.</a:t>
            </a:r>
          </a:p>
          <a:p>
            <a:endParaRPr lang="en-US" dirty="0"/>
          </a:p>
        </p:txBody>
      </p:sp>
      <p:sp>
        <p:nvSpPr>
          <p:cNvPr id="4" name="Slide Number Placeholder 3"/>
          <p:cNvSpPr>
            <a:spLocks noGrp="1"/>
          </p:cNvSpPr>
          <p:nvPr>
            <p:ph type="sldNum" sz="quarter" idx="11"/>
          </p:nvPr>
        </p:nvSpPr>
        <p:spPr/>
        <p:txBody>
          <a:bodyPr/>
          <a:lstStyle/>
          <a:p>
            <a:fld id="{38B97948-E5EB-448E-9246-C51A1E3AFBBC}" type="slidenum">
              <a:rPr lang="en-US" smtClean="0">
                <a:solidFill>
                  <a:srgbClr val="FFFFFF"/>
                </a:solidFill>
              </a:rPr>
              <a:pPr/>
              <a:t>36</a:t>
            </a:fld>
            <a:endParaRPr lang="en-US" dirty="0">
              <a:solidFill>
                <a:srgbClr val="FFFFFF"/>
              </a:solidFill>
            </a:endParaRPr>
          </a:p>
        </p:txBody>
      </p:sp>
    </p:spTree>
    <p:extLst>
      <p:ext uri="{BB962C8B-B14F-4D97-AF65-F5344CB8AC3E}">
        <p14:creationId xmlns:p14="http://schemas.microsoft.com/office/powerpoint/2010/main" val="426627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391400" cy="609600"/>
          </a:xfrm>
        </p:spPr>
        <p:txBody>
          <a:bodyPr/>
          <a:lstStyle/>
          <a:p>
            <a:pPr algn="ctr"/>
            <a:r>
              <a:rPr lang="en-US" b="1" dirty="0">
                <a:solidFill>
                  <a:srgbClr val="0047BA"/>
                </a:solidFill>
              </a:rPr>
              <a:t>Internal Locus of Control</a:t>
            </a:r>
            <a:br>
              <a:rPr lang="en-US" dirty="0">
                <a:solidFill>
                  <a:srgbClr val="222222"/>
                </a:solidFill>
                <a:latin typeface="FS Albert Extra Bold"/>
              </a:rPr>
            </a:br>
            <a:endParaRPr lang="en-US" dirty="0"/>
          </a:p>
        </p:txBody>
      </p:sp>
      <p:sp>
        <p:nvSpPr>
          <p:cNvPr id="3" name="Content Placeholder 2"/>
          <p:cNvSpPr>
            <a:spLocks noGrp="1"/>
          </p:cNvSpPr>
          <p:nvPr>
            <p:ph idx="1"/>
          </p:nvPr>
        </p:nvSpPr>
        <p:spPr>
          <a:xfrm>
            <a:off x="228600" y="685800"/>
            <a:ext cx="8229600" cy="4953000"/>
          </a:xfrm>
        </p:spPr>
        <p:txBody>
          <a:bodyPr/>
          <a:lstStyle/>
          <a:p>
            <a:pPr>
              <a:spcBef>
                <a:spcPts val="0"/>
              </a:spcBef>
              <a:buFont typeface="+mj-lt"/>
              <a:buAutoNum type="arabicPeriod"/>
            </a:pPr>
            <a:r>
              <a:rPr lang="en-US" sz="1800" b="1" dirty="0">
                <a:solidFill>
                  <a:srgbClr val="222222"/>
                </a:solidFill>
              </a:rPr>
              <a:t>Are more likely to take responsibility for their actions</a:t>
            </a:r>
          </a:p>
          <a:p>
            <a:pPr>
              <a:spcBef>
                <a:spcPts val="0"/>
              </a:spcBef>
              <a:buFont typeface="+mj-lt"/>
              <a:buAutoNum type="arabicPeriod"/>
            </a:pPr>
            <a:endParaRPr lang="en-US" sz="1800" b="1" dirty="0">
              <a:solidFill>
                <a:srgbClr val="222222"/>
              </a:solidFill>
            </a:endParaRPr>
          </a:p>
          <a:p>
            <a:pPr>
              <a:spcBef>
                <a:spcPts val="0"/>
              </a:spcBef>
              <a:buFont typeface="+mj-lt"/>
              <a:buAutoNum type="arabicPeriod"/>
            </a:pPr>
            <a:r>
              <a:rPr lang="en-US" sz="1800" b="1" dirty="0">
                <a:solidFill>
                  <a:srgbClr val="222222"/>
                </a:solidFill>
              </a:rPr>
              <a:t>Tend to be less influenced by the opinions of other people</a:t>
            </a:r>
          </a:p>
          <a:p>
            <a:pPr>
              <a:spcBef>
                <a:spcPts val="0"/>
              </a:spcBef>
              <a:buFont typeface="+mj-lt"/>
              <a:buAutoNum type="arabicPeriod"/>
            </a:pPr>
            <a:endParaRPr lang="en-US" sz="1800" b="1" dirty="0">
              <a:solidFill>
                <a:srgbClr val="222222"/>
              </a:solidFill>
            </a:endParaRPr>
          </a:p>
          <a:p>
            <a:pPr>
              <a:spcBef>
                <a:spcPts val="0"/>
              </a:spcBef>
              <a:buFont typeface="+mj-lt"/>
              <a:buAutoNum type="arabicPeriod"/>
            </a:pPr>
            <a:r>
              <a:rPr lang="en-US" sz="1800" b="1" dirty="0">
                <a:solidFill>
                  <a:srgbClr val="222222"/>
                </a:solidFill>
              </a:rPr>
              <a:t>Often do better at tasks when they are allowed to work at their own pace</a:t>
            </a:r>
          </a:p>
          <a:p>
            <a:pPr>
              <a:spcBef>
                <a:spcPts val="0"/>
              </a:spcBef>
              <a:buFont typeface="+mj-lt"/>
              <a:buAutoNum type="arabicPeriod"/>
            </a:pPr>
            <a:endParaRPr lang="en-US" sz="1800" b="1" dirty="0">
              <a:solidFill>
                <a:srgbClr val="222222"/>
              </a:solidFill>
            </a:endParaRPr>
          </a:p>
          <a:p>
            <a:pPr>
              <a:spcBef>
                <a:spcPts val="0"/>
              </a:spcBef>
              <a:buFont typeface="+mj-lt"/>
              <a:buAutoNum type="arabicPeriod"/>
            </a:pPr>
            <a:r>
              <a:rPr lang="en-US" sz="1800" b="1" dirty="0">
                <a:solidFill>
                  <a:srgbClr val="222222"/>
                </a:solidFill>
              </a:rPr>
              <a:t>Usually, have a strong sense of </a:t>
            </a:r>
            <a:r>
              <a:rPr lang="en-US" sz="1800" b="1" dirty="0">
                <a:solidFill>
                  <a:srgbClr val="0188B5"/>
                </a:solidFill>
                <a:hlinkClick r:id="rId2"/>
              </a:rPr>
              <a:t>self-efficacy</a:t>
            </a:r>
            <a:r>
              <a:rPr lang="en-US" sz="1800" b="1" dirty="0">
                <a:solidFill>
                  <a:srgbClr val="0188B5"/>
                </a:solidFill>
              </a:rPr>
              <a:t> </a:t>
            </a:r>
            <a:r>
              <a:rPr lang="en-US" sz="1800" b="1" dirty="0"/>
              <a:t>(an individual's belief in their innate ability to achieve goals.)</a:t>
            </a:r>
          </a:p>
          <a:p>
            <a:pPr>
              <a:spcBef>
                <a:spcPts val="0"/>
              </a:spcBef>
              <a:buFont typeface="+mj-lt"/>
              <a:buAutoNum type="arabicPeriod"/>
            </a:pPr>
            <a:endParaRPr lang="en-US" sz="1800" b="1" dirty="0">
              <a:solidFill>
                <a:srgbClr val="222222"/>
              </a:solidFill>
            </a:endParaRPr>
          </a:p>
          <a:p>
            <a:pPr>
              <a:spcBef>
                <a:spcPts val="0"/>
              </a:spcBef>
              <a:buFont typeface="+mj-lt"/>
              <a:buAutoNum type="arabicPeriod"/>
            </a:pPr>
            <a:r>
              <a:rPr lang="en-US" sz="1800" b="1" dirty="0">
                <a:solidFill>
                  <a:srgbClr val="222222"/>
                </a:solidFill>
              </a:rPr>
              <a:t>Tend to work hard to achieve the things they want</a:t>
            </a:r>
          </a:p>
          <a:p>
            <a:pPr>
              <a:spcBef>
                <a:spcPts val="0"/>
              </a:spcBef>
              <a:buFont typeface="+mj-lt"/>
              <a:buAutoNum type="arabicPeriod"/>
            </a:pPr>
            <a:endParaRPr lang="en-US" sz="1800" b="1" dirty="0">
              <a:solidFill>
                <a:srgbClr val="222222"/>
              </a:solidFill>
            </a:endParaRPr>
          </a:p>
          <a:p>
            <a:pPr>
              <a:spcBef>
                <a:spcPts val="0"/>
              </a:spcBef>
              <a:buFont typeface="+mj-lt"/>
              <a:buAutoNum type="arabicPeriod"/>
            </a:pPr>
            <a:r>
              <a:rPr lang="en-US" sz="1800" b="1" dirty="0">
                <a:solidFill>
                  <a:srgbClr val="222222"/>
                </a:solidFill>
              </a:rPr>
              <a:t>Feel confident in the face of challenges</a:t>
            </a:r>
          </a:p>
          <a:p>
            <a:pPr>
              <a:spcBef>
                <a:spcPts val="0"/>
              </a:spcBef>
              <a:buFont typeface="+mj-lt"/>
              <a:buAutoNum type="arabicPeriod"/>
            </a:pPr>
            <a:endParaRPr lang="en-US" sz="1800" b="1" dirty="0">
              <a:solidFill>
                <a:srgbClr val="222222"/>
              </a:solidFill>
            </a:endParaRPr>
          </a:p>
          <a:p>
            <a:pPr>
              <a:spcBef>
                <a:spcPts val="0"/>
              </a:spcBef>
              <a:buFont typeface="+mj-lt"/>
              <a:buAutoNum type="arabicPeriod"/>
            </a:pPr>
            <a:r>
              <a:rPr lang="en-US" sz="1800" b="1" dirty="0">
                <a:solidFill>
                  <a:srgbClr val="222222"/>
                </a:solidFill>
              </a:rPr>
              <a:t>Tend to be physically healthier</a:t>
            </a:r>
          </a:p>
          <a:p>
            <a:pPr>
              <a:spcBef>
                <a:spcPts val="0"/>
              </a:spcBef>
              <a:buFont typeface="+mj-lt"/>
              <a:buAutoNum type="arabicPeriod"/>
            </a:pPr>
            <a:endParaRPr lang="en-US" sz="1800" b="1" dirty="0">
              <a:solidFill>
                <a:srgbClr val="222222"/>
              </a:solidFill>
            </a:endParaRPr>
          </a:p>
          <a:p>
            <a:pPr>
              <a:spcBef>
                <a:spcPts val="0"/>
              </a:spcBef>
              <a:buFont typeface="+mj-lt"/>
              <a:buAutoNum type="arabicPeriod"/>
            </a:pPr>
            <a:r>
              <a:rPr lang="en-US" sz="1800" b="1" dirty="0">
                <a:solidFill>
                  <a:srgbClr val="222222"/>
                </a:solidFill>
              </a:rPr>
              <a:t>Report being happier and more independent</a:t>
            </a:r>
          </a:p>
          <a:p>
            <a:pPr>
              <a:spcBef>
                <a:spcPts val="0"/>
              </a:spcBef>
              <a:buFont typeface="+mj-lt"/>
              <a:buAutoNum type="arabicPeriod"/>
            </a:pPr>
            <a:endParaRPr lang="en-US" sz="1800" b="1" dirty="0">
              <a:solidFill>
                <a:srgbClr val="222222"/>
              </a:solidFill>
            </a:endParaRPr>
          </a:p>
          <a:p>
            <a:pPr>
              <a:spcBef>
                <a:spcPts val="0"/>
              </a:spcBef>
              <a:buFont typeface="+mj-lt"/>
              <a:buAutoNum type="arabicPeriod"/>
            </a:pPr>
            <a:r>
              <a:rPr lang="en-US" sz="1800" b="1" dirty="0">
                <a:solidFill>
                  <a:srgbClr val="222222"/>
                </a:solidFill>
              </a:rPr>
              <a:t>Often achieve greater success in the workplace</a:t>
            </a:r>
          </a:p>
          <a:p>
            <a:endParaRPr lang="en-US" dirty="0"/>
          </a:p>
        </p:txBody>
      </p:sp>
      <p:sp>
        <p:nvSpPr>
          <p:cNvPr id="4" name="Slide Number Placeholder 3"/>
          <p:cNvSpPr>
            <a:spLocks noGrp="1"/>
          </p:cNvSpPr>
          <p:nvPr>
            <p:ph type="sldNum" sz="quarter" idx="11"/>
          </p:nvPr>
        </p:nvSpPr>
        <p:spPr/>
        <p:txBody>
          <a:bodyPr/>
          <a:lstStyle/>
          <a:p>
            <a:fld id="{38B97948-E5EB-448E-9246-C51A1E3AFBBC}" type="slidenum">
              <a:rPr lang="en-US" smtClean="0">
                <a:solidFill>
                  <a:srgbClr val="FFFFFF"/>
                </a:solidFill>
              </a:rPr>
              <a:pPr/>
              <a:t>37</a:t>
            </a:fld>
            <a:endParaRPr lang="en-US" dirty="0">
              <a:solidFill>
                <a:srgbClr val="FFFFFF"/>
              </a:solidFill>
            </a:endParaRPr>
          </a:p>
        </p:txBody>
      </p:sp>
    </p:spTree>
    <p:extLst>
      <p:ext uri="{BB962C8B-B14F-4D97-AF65-F5344CB8AC3E}">
        <p14:creationId xmlns:p14="http://schemas.microsoft.com/office/powerpoint/2010/main" val="1750492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467600" cy="685800"/>
          </a:xfrm>
        </p:spPr>
        <p:txBody>
          <a:bodyPr/>
          <a:lstStyle/>
          <a:p>
            <a:pPr algn="ctr"/>
            <a:r>
              <a:rPr lang="en-US" b="1" dirty="0">
                <a:solidFill>
                  <a:srgbClr val="0047BA"/>
                </a:solidFill>
              </a:rPr>
              <a:t>Coping Strategies</a:t>
            </a:r>
          </a:p>
        </p:txBody>
      </p:sp>
      <p:sp>
        <p:nvSpPr>
          <p:cNvPr id="3" name="Content Placeholder 2"/>
          <p:cNvSpPr>
            <a:spLocks noGrp="1"/>
          </p:cNvSpPr>
          <p:nvPr>
            <p:ph idx="1"/>
          </p:nvPr>
        </p:nvSpPr>
        <p:spPr>
          <a:xfrm>
            <a:off x="609600" y="1371600"/>
            <a:ext cx="7391400" cy="3962400"/>
          </a:xfrm>
        </p:spPr>
        <p:txBody>
          <a:bodyPr/>
          <a:lstStyle/>
          <a:p>
            <a:pPr marL="0" lvl="0" indent="0" eaLnBrk="0" hangingPunct="0">
              <a:buClr>
                <a:srgbClr val="002B5E"/>
              </a:buClr>
              <a:buNone/>
            </a:pPr>
            <a:r>
              <a:rPr lang="en-US" sz="2000" i="1" dirty="0">
                <a:solidFill>
                  <a:srgbClr val="333333"/>
                </a:solidFill>
                <a:latin typeface="Georgia"/>
              </a:rPr>
              <a:t>“Coping refers to cognitive and behavioral efforts to manage (master, reduce, or tolerate) a troubled person-environment relationship.” (Folkman &amp; Lazarus, 1985, p. 152)</a:t>
            </a:r>
          </a:p>
          <a:p>
            <a:pPr marL="0" lvl="0" indent="0" eaLnBrk="0" hangingPunct="0">
              <a:buClr>
                <a:srgbClr val="002B5E"/>
              </a:buClr>
              <a:buNone/>
            </a:pPr>
            <a:endParaRPr lang="en-US" sz="2000" b="1" dirty="0">
              <a:solidFill>
                <a:srgbClr val="000000"/>
              </a:solidFill>
            </a:endParaRPr>
          </a:p>
          <a:p>
            <a:pPr marL="0" lvl="0" indent="0" eaLnBrk="0" hangingPunct="0">
              <a:buClr>
                <a:srgbClr val="002B5E"/>
              </a:buClr>
              <a:buNone/>
            </a:pPr>
            <a:r>
              <a:rPr lang="en-US" sz="2000" b="1" dirty="0">
                <a:solidFill>
                  <a:srgbClr val="000000"/>
                </a:solidFill>
              </a:rPr>
              <a:t>Problem-Focused Strategy</a:t>
            </a:r>
            <a:br>
              <a:rPr lang="en-US" sz="2000" dirty="0">
                <a:solidFill>
                  <a:srgbClr val="000000"/>
                </a:solidFill>
              </a:rPr>
            </a:br>
            <a:r>
              <a:rPr lang="en-US" sz="2000" dirty="0">
                <a:solidFill>
                  <a:srgbClr val="000000"/>
                </a:solidFill>
              </a:rPr>
              <a:t>focus on the problem itself, attempting to tackle the root cause of distress. </a:t>
            </a:r>
          </a:p>
          <a:p>
            <a:pPr marL="0" lvl="0" indent="0" eaLnBrk="0" hangingPunct="0">
              <a:buClr>
                <a:srgbClr val="002B5E"/>
              </a:buClr>
              <a:buNone/>
            </a:pPr>
            <a:endParaRPr lang="en-US" sz="2000" b="1" dirty="0">
              <a:solidFill>
                <a:srgbClr val="000000"/>
              </a:solidFill>
            </a:endParaRPr>
          </a:p>
          <a:p>
            <a:pPr marL="0" lvl="0" indent="0" eaLnBrk="0" hangingPunct="0">
              <a:buClr>
                <a:srgbClr val="002B5E"/>
              </a:buClr>
              <a:buNone/>
            </a:pPr>
            <a:r>
              <a:rPr lang="en-US" sz="2000" b="1" dirty="0">
                <a:solidFill>
                  <a:srgbClr val="000000"/>
                </a:solidFill>
              </a:rPr>
              <a:t>Emotion-Focused Strategy</a:t>
            </a:r>
            <a:br>
              <a:rPr lang="en-US" sz="2000" dirty="0">
                <a:solidFill>
                  <a:srgbClr val="000000"/>
                </a:solidFill>
              </a:rPr>
            </a:br>
            <a:r>
              <a:rPr lang="en-US" sz="2000" dirty="0">
                <a:solidFill>
                  <a:srgbClr val="000000"/>
                </a:solidFill>
              </a:rPr>
              <a:t>focus their energy on dealing with their feelings rather than the problem itself. </a:t>
            </a:r>
            <a:endParaRPr lang="en-US" sz="2000" dirty="0"/>
          </a:p>
        </p:txBody>
      </p:sp>
      <p:sp>
        <p:nvSpPr>
          <p:cNvPr id="4" name="Slide Number Placeholder 3"/>
          <p:cNvSpPr>
            <a:spLocks noGrp="1"/>
          </p:cNvSpPr>
          <p:nvPr>
            <p:ph type="sldNum" sz="quarter" idx="11"/>
          </p:nvPr>
        </p:nvSpPr>
        <p:spPr/>
        <p:txBody>
          <a:bodyPr/>
          <a:lstStyle/>
          <a:p>
            <a:fld id="{38B97948-E5EB-448E-9246-C51A1E3AFBBC}" type="slidenum">
              <a:rPr lang="en-US" smtClean="0">
                <a:solidFill>
                  <a:srgbClr val="FFFFFF"/>
                </a:solidFill>
              </a:rPr>
              <a:pPr/>
              <a:t>38</a:t>
            </a:fld>
            <a:endParaRPr lang="en-US" dirty="0">
              <a:solidFill>
                <a:srgbClr val="FFFFFF"/>
              </a:solidFill>
            </a:endParaRPr>
          </a:p>
        </p:txBody>
      </p:sp>
    </p:spTree>
    <p:extLst>
      <p:ext uri="{BB962C8B-B14F-4D97-AF65-F5344CB8AC3E}">
        <p14:creationId xmlns:p14="http://schemas.microsoft.com/office/powerpoint/2010/main" val="4084991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131D167-9215-4924-8065-365FC3D7DE7E}" type="slidenum">
              <a:rPr lang="en-US" smtClean="0"/>
              <a:pPr>
                <a:defRPr/>
              </a:pPr>
              <a:t>39</a:t>
            </a:fld>
            <a:endParaRPr lang="en-US" dirty="0"/>
          </a:p>
        </p:txBody>
      </p:sp>
      <p:pic>
        <p:nvPicPr>
          <p:cNvPr id="3" name="Picture 2"/>
          <p:cNvPicPr>
            <a:picLocks noChangeAspect="1"/>
          </p:cNvPicPr>
          <p:nvPr/>
        </p:nvPicPr>
        <p:blipFill>
          <a:blip r:embed="rId2"/>
          <a:stretch>
            <a:fillRect/>
          </a:stretch>
        </p:blipFill>
        <p:spPr>
          <a:xfrm>
            <a:off x="228600" y="152400"/>
            <a:ext cx="8686800" cy="5486400"/>
          </a:xfrm>
          <a:prstGeom prst="rect">
            <a:avLst/>
          </a:prstGeom>
        </p:spPr>
      </p:pic>
    </p:spTree>
    <p:extLst>
      <p:ext uri="{BB962C8B-B14F-4D97-AF65-F5344CB8AC3E}">
        <p14:creationId xmlns:p14="http://schemas.microsoft.com/office/powerpoint/2010/main" val="1575345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192"/>
            <a:ext cx="9067800" cy="902208"/>
          </a:xfrm>
        </p:spPr>
        <p:txBody>
          <a:bodyPr>
            <a:noAutofit/>
          </a:bodyPr>
          <a:lstStyle/>
          <a:p>
            <a:pPr algn="ctr"/>
            <a:r>
              <a:rPr lang="en-US" b="1" dirty="0">
                <a:solidFill>
                  <a:srgbClr val="0047BA"/>
                </a:solidFill>
              </a:rPr>
              <a:t>Stress</a:t>
            </a:r>
          </a:p>
        </p:txBody>
      </p:sp>
      <p:sp>
        <p:nvSpPr>
          <p:cNvPr id="3" name="Content Placeholder 2"/>
          <p:cNvSpPr>
            <a:spLocks noGrp="1"/>
          </p:cNvSpPr>
          <p:nvPr>
            <p:ph idx="1"/>
          </p:nvPr>
        </p:nvSpPr>
        <p:spPr>
          <a:xfrm>
            <a:off x="381000" y="1143000"/>
            <a:ext cx="8382000" cy="4648200"/>
          </a:xfrm>
        </p:spPr>
        <p:txBody>
          <a:bodyPr>
            <a:normAutofit fontScale="25000" lnSpcReduction="20000"/>
          </a:bodyPr>
          <a:lstStyle/>
          <a:p>
            <a:pPr marL="0" indent="0">
              <a:buNone/>
            </a:pPr>
            <a:endParaRPr lang="en-US" sz="8000" dirty="0"/>
          </a:p>
          <a:p>
            <a:pPr marL="0" indent="0">
              <a:buNone/>
            </a:pPr>
            <a:r>
              <a:rPr lang="en-US" sz="8000" dirty="0"/>
              <a:t>1. A state of mental or emotional strain or tension </a:t>
            </a:r>
            <a:r>
              <a:rPr lang="en-US" sz="8000" b="1" dirty="0"/>
              <a:t>resulting from adverse or very demanding circumstances</a:t>
            </a:r>
            <a:r>
              <a:rPr lang="en-US" sz="8000" dirty="0"/>
              <a:t>. (noun)</a:t>
            </a:r>
            <a:br>
              <a:rPr lang="en-US" sz="8000" dirty="0"/>
            </a:br>
            <a:endParaRPr lang="en-US" sz="8000" dirty="0"/>
          </a:p>
          <a:p>
            <a:pPr marL="0" indent="0">
              <a:buNone/>
            </a:pPr>
            <a:r>
              <a:rPr lang="en-US" sz="8000" dirty="0"/>
              <a:t>2. The body’s adaptation when facing </a:t>
            </a:r>
            <a:r>
              <a:rPr lang="en-US" sz="8000" b="1" dirty="0"/>
              <a:t>a situation</a:t>
            </a:r>
            <a:r>
              <a:rPr lang="en-US" sz="8000" dirty="0"/>
              <a:t>. </a:t>
            </a:r>
            <a:br>
              <a:rPr lang="en-US" sz="8000" dirty="0"/>
            </a:br>
            <a:endParaRPr lang="en-US" sz="8000" dirty="0"/>
          </a:p>
          <a:p>
            <a:pPr marL="0" indent="0">
              <a:buNone/>
            </a:pPr>
            <a:r>
              <a:rPr lang="en-US" sz="8000" dirty="0"/>
              <a:t>3. Subject to pressure or tension (verb)</a:t>
            </a:r>
            <a:br>
              <a:rPr lang="en-US" sz="8000" dirty="0"/>
            </a:br>
            <a:endParaRPr lang="en-US" sz="8000" dirty="0"/>
          </a:p>
          <a:p>
            <a:pPr marL="0" indent="0">
              <a:buNone/>
            </a:pPr>
            <a:r>
              <a:rPr lang="en-US" sz="8000" dirty="0"/>
              <a:t>4. Has predictable changes:</a:t>
            </a:r>
          </a:p>
          <a:p>
            <a:pPr marL="0" indent="0">
              <a:buNone/>
            </a:pPr>
            <a:r>
              <a:rPr lang="en-US" sz="8000" dirty="0"/>
              <a:t>	Biological </a:t>
            </a:r>
            <a:br>
              <a:rPr lang="en-US" sz="8000" dirty="0"/>
            </a:br>
            <a:r>
              <a:rPr lang="en-US" sz="8000" dirty="0"/>
              <a:t>	Physiological </a:t>
            </a:r>
            <a:br>
              <a:rPr lang="en-US" sz="8000" dirty="0"/>
            </a:br>
            <a:r>
              <a:rPr lang="en-US" sz="8000" dirty="0"/>
              <a:t>	Cognitive </a:t>
            </a:r>
            <a:br>
              <a:rPr lang="en-US" sz="8000" dirty="0"/>
            </a:br>
            <a:r>
              <a:rPr lang="en-US" sz="8000" dirty="0"/>
              <a:t>	Behavioral </a:t>
            </a:r>
            <a:br>
              <a:rPr lang="en-US" dirty="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667000"/>
            <a:ext cx="3048000" cy="3048000"/>
          </a:xfrm>
          <a:prstGeom prst="rect">
            <a:avLst/>
          </a:prstGeom>
        </p:spPr>
      </p:pic>
    </p:spTree>
    <p:extLst>
      <p:ext uri="{BB962C8B-B14F-4D97-AF65-F5344CB8AC3E}">
        <p14:creationId xmlns:p14="http://schemas.microsoft.com/office/powerpoint/2010/main" val="104586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838200"/>
            <a:ext cx="3352800" cy="1752600"/>
          </a:xfrm>
        </p:spPr>
        <p:txBody>
          <a:bodyPr/>
          <a:lstStyle/>
          <a:p>
            <a:pPr algn="ctr"/>
            <a:r>
              <a:rPr lang="en-US" sz="5400" b="1" dirty="0">
                <a:latin typeface="AR CENA" panose="02000000000000000000" pitchFamily="2" charset="0"/>
              </a:rPr>
              <a:t>Coping Strategies</a:t>
            </a:r>
          </a:p>
        </p:txBody>
      </p:sp>
      <p:sp>
        <p:nvSpPr>
          <p:cNvPr id="3" name="Content Placeholder 2"/>
          <p:cNvSpPr>
            <a:spLocks noGrp="1"/>
          </p:cNvSpPr>
          <p:nvPr>
            <p:ph idx="1"/>
          </p:nvPr>
        </p:nvSpPr>
        <p:spPr>
          <a:xfrm>
            <a:off x="27709" y="304800"/>
            <a:ext cx="8839200" cy="5715000"/>
          </a:xfrm>
        </p:spPr>
        <p:txBody>
          <a:bodyPr/>
          <a:lstStyle/>
          <a:p>
            <a:pPr>
              <a:spcBef>
                <a:spcPts val="0"/>
              </a:spcBef>
              <a:buFont typeface="Arial"/>
              <a:buChar char="•"/>
            </a:pPr>
            <a:r>
              <a:rPr lang="en-US" sz="1800" b="1" dirty="0">
                <a:solidFill>
                  <a:srgbClr val="555555"/>
                </a:solidFill>
                <a:latin typeface="Source Sans Pro"/>
              </a:rPr>
              <a:t>Lowering your expectations</a:t>
            </a:r>
          </a:p>
          <a:p>
            <a:pPr>
              <a:spcBef>
                <a:spcPts val="0"/>
              </a:spcBef>
              <a:buFont typeface="Arial"/>
              <a:buChar char="•"/>
            </a:pPr>
            <a:endParaRPr lang="en-US" sz="1800" b="1" dirty="0">
              <a:solidFill>
                <a:srgbClr val="555555"/>
              </a:solidFill>
              <a:latin typeface="Source Sans Pro"/>
            </a:endParaRPr>
          </a:p>
          <a:p>
            <a:pPr>
              <a:spcBef>
                <a:spcPts val="0"/>
              </a:spcBef>
              <a:buFont typeface="Arial"/>
              <a:buChar char="•"/>
            </a:pPr>
            <a:r>
              <a:rPr lang="en-US" sz="1800" b="1" dirty="0">
                <a:solidFill>
                  <a:srgbClr val="555555"/>
                </a:solidFill>
                <a:latin typeface="Source Sans Pro"/>
              </a:rPr>
              <a:t>Asking others to help or assist you</a:t>
            </a:r>
          </a:p>
          <a:p>
            <a:pPr>
              <a:spcBef>
                <a:spcPts val="0"/>
              </a:spcBef>
              <a:buFont typeface="Arial"/>
              <a:buChar char="•"/>
            </a:pPr>
            <a:endParaRPr lang="en-US" sz="1800" b="1" dirty="0">
              <a:solidFill>
                <a:srgbClr val="555555"/>
              </a:solidFill>
              <a:latin typeface="Source Sans Pro"/>
            </a:endParaRPr>
          </a:p>
          <a:p>
            <a:pPr>
              <a:spcBef>
                <a:spcPts val="0"/>
              </a:spcBef>
              <a:buFont typeface="Arial"/>
              <a:buChar char="•"/>
            </a:pPr>
            <a:r>
              <a:rPr lang="en-US" sz="1800" b="1" dirty="0">
                <a:solidFill>
                  <a:srgbClr val="555555"/>
                </a:solidFill>
                <a:latin typeface="Source Sans Pro"/>
              </a:rPr>
              <a:t>Taking responsibility for the situation</a:t>
            </a:r>
          </a:p>
          <a:p>
            <a:pPr>
              <a:spcBef>
                <a:spcPts val="0"/>
              </a:spcBef>
              <a:buFont typeface="Arial"/>
              <a:buChar char="•"/>
            </a:pPr>
            <a:endParaRPr lang="en-US" sz="1800" b="1" dirty="0">
              <a:solidFill>
                <a:srgbClr val="555555"/>
              </a:solidFill>
              <a:latin typeface="Source Sans Pro"/>
            </a:endParaRPr>
          </a:p>
          <a:p>
            <a:pPr>
              <a:spcBef>
                <a:spcPts val="0"/>
              </a:spcBef>
              <a:buFont typeface="Arial"/>
              <a:buChar char="•"/>
            </a:pPr>
            <a:r>
              <a:rPr lang="en-US" sz="1800" b="1" dirty="0">
                <a:solidFill>
                  <a:srgbClr val="555555"/>
                </a:solidFill>
                <a:latin typeface="Source Sans Pro"/>
              </a:rPr>
              <a:t>Engaging in problem solving</a:t>
            </a:r>
          </a:p>
          <a:p>
            <a:pPr>
              <a:spcBef>
                <a:spcPts val="0"/>
              </a:spcBef>
              <a:buFont typeface="Arial"/>
              <a:buChar char="•"/>
            </a:pPr>
            <a:endParaRPr lang="en-US" sz="1800" b="1" dirty="0">
              <a:solidFill>
                <a:srgbClr val="555555"/>
              </a:solidFill>
              <a:latin typeface="Source Sans Pro"/>
            </a:endParaRPr>
          </a:p>
          <a:p>
            <a:pPr>
              <a:spcBef>
                <a:spcPts val="0"/>
              </a:spcBef>
              <a:buFont typeface="Arial"/>
              <a:buChar char="•"/>
            </a:pPr>
            <a:r>
              <a:rPr lang="en-US" sz="1800" b="1" dirty="0">
                <a:solidFill>
                  <a:srgbClr val="555555"/>
                </a:solidFill>
                <a:latin typeface="Source Sans Pro"/>
              </a:rPr>
              <a:t>Maintaining emotionally supportive relationships</a:t>
            </a:r>
          </a:p>
          <a:p>
            <a:pPr>
              <a:spcBef>
                <a:spcPts val="0"/>
              </a:spcBef>
              <a:buFont typeface="Arial"/>
              <a:buChar char="•"/>
            </a:pPr>
            <a:endParaRPr lang="en-US" sz="1800" b="1" dirty="0">
              <a:solidFill>
                <a:srgbClr val="555555"/>
              </a:solidFill>
              <a:latin typeface="Source Sans Pro"/>
            </a:endParaRPr>
          </a:p>
          <a:p>
            <a:pPr>
              <a:spcBef>
                <a:spcPts val="0"/>
              </a:spcBef>
              <a:buFont typeface="Arial"/>
              <a:buChar char="•"/>
            </a:pPr>
            <a:r>
              <a:rPr lang="en-US" sz="1800" b="1" dirty="0">
                <a:solidFill>
                  <a:srgbClr val="555555"/>
                </a:solidFill>
                <a:latin typeface="Source Sans Pro"/>
              </a:rPr>
              <a:t>Maintaining emotional composure or, alternatively, expressing distressing emotions</a:t>
            </a:r>
          </a:p>
          <a:p>
            <a:pPr>
              <a:spcBef>
                <a:spcPts val="0"/>
              </a:spcBef>
              <a:buFont typeface="Arial"/>
              <a:buChar char="•"/>
            </a:pPr>
            <a:endParaRPr lang="en-US" sz="1800" b="1" dirty="0">
              <a:solidFill>
                <a:srgbClr val="555555"/>
              </a:solidFill>
              <a:latin typeface="Source Sans Pro"/>
            </a:endParaRPr>
          </a:p>
          <a:p>
            <a:pPr>
              <a:spcBef>
                <a:spcPts val="0"/>
              </a:spcBef>
              <a:buFont typeface="Arial"/>
              <a:buChar char="•"/>
            </a:pPr>
            <a:r>
              <a:rPr lang="en-US" sz="1800" b="1" dirty="0">
                <a:solidFill>
                  <a:srgbClr val="555555"/>
                </a:solidFill>
                <a:latin typeface="Source Sans Pro"/>
              </a:rPr>
              <a:t>Challenging previously held beliefs that are no longer adaptive</a:t>
            </a:r>
          </a:p>
          <a:p>
            <a:pPr>
              <a:spcBef>
                <a:spcPts val="0"/>
              </a:spcBef>
              <a:buFont typeface="Arial"/>
              <a:buChar char="•"/>
            </a:pPr>
            <a:endParaRPr lang="en-US" sz="1800" b="1" dirty="0">
              <a:solidFill>
                <a:srgbClr val="555555"/>
              </a:solidFill>
              <a:latin typeface="Source Sans Pro"/>
            </a:endParaRPr>
          </a:p>
          <a:p>
            <a:pPr>
              <a:spcBef>
                <a:spcPts val="0"/>
              </a:spcBef>
              <a:buFont typeface="Arial"/>
              <a:buChar char="•"/>
            </a:pPr>
            <a:r>
              <a:rPr lang="en-US" sz="1800" b="1" dirty="0">
                <a:solidFill>
                  <a:srgbClr val="555555"/>
                </a:solidFill>
                <a:latin typeface="Source Sans Pro"/>
              </a:rPr>
              <a:t>Directly attempting to change the source of stress</a:t>
            </a:r>
          </a:p>
          <a:p>
            <a:pPr>
              <a:spcBef>
                <a:spcPts val="0"/>
              </a:spcBef>
              <a:buFont typeface="Arial"/>
              <a:buChar char="•"/>
            </a:pPr>
            <a:endParaRPr lang="en-US" sz="1800" b="1" dirty="0">
              <a:solidFill>
                <a:srgbClr val="555555"/>
              </a:solidFill>
              <a:latin typeface="Source Sans Pro"/>
            </a:endParaRPr>
          </a:p>
          <a:p>
            <a:pPr>
              <a:spcBef>
                <a:spcPts val="0"/>
              </a:spcBef>
              <a:buFont typeface="Arial"/>
              <a:buChar char="•"/>
            </a:pPr>
            <a:r>
              <a:rPr lang="en-US" sz="1800" b="1" dirty="0">
                <a:solidFill>
                  <a:srgbClr val="555555"/>
                </a:solidFill>
                <a:latin typeface="Source Sans Pro"/>
              </a:rPr>
              <a:t>Distancing yourself from the source of stress</a:t>
            </a:r>
          </a:p>
          <a:p>
            <a:pPr>
              <a:spcBef>
                <a:spcPts val="0"/>
              </a:spcBef>
              <a:buFont typeface="Arial"/>
              <a:buChar char="•"/>
            </a:pPr>
            <a:endParaRPr lang="en-US" sz="1800" b="1" dirty="0">
              <a:solidFill>
                <a:srgbClr val="555555"/>
              </a:solidFill>
              <a:latin typeface="Source Sans Pro"/>
            </a:endParaRPr>
          </a:p>
          <a:p>
            <a:pPr>
              <a:spcBef>
                <a:spcPts val="0"/>
              </a:spcBef>
              <a:buFont typeface="Arial"/>
              <a:buChar char="•"/>
            </a:pPr>
            <a:r>
              <a:rPr lang="en-US" sz="1800" b="1" dirty="0">
                <a:solidFill>
                  <a:srgbClr val="555555"/>
                </a:solidFill>
                <a:latin typeface="Source Sans Pro"/>
              </a:rPr>
              <a:t>Viewing the problem through a religious perspective</a:t>
            </a:r>
          </a:p>
          <a:p>
            <a:endParaRPr lang="en-US" dirty="0"/>
          </a:p>
        </p:txBody>
      </p:sp>
      <p:sp>
        <p:nvSpPr>
          <p:cNvPr id="4" name="Slide Number Placeholder 3"/>
          <p:cNvSpPr>
            <a:spLocks noGrp="1"/>
          </p:cNvSpPr>
          <p:nvPr>
            <p:ph type="sldNum" sz="quarter" idx="11"/>
          </p:nvPr>
        </p:nvSpPr>
        <p:spPr/>
        <p:txBody>
          <a:bodyPr/>
          <a:lstStyle/>
          <a:p>
            <a:fld id="{38B97948-E5EB-448E-9246-C51A1E3AFBBC}" type="slidenum">
              <a:rPr lang="en-US" smtClean="0">
                <a:solidFill>
                  <a:srgbClr val="FFFFFF"/>
                </a:solidFill>
              </a:rPr>
              <a:pPr/>
              <a:t>40</a:t>
            </a:fld>
            <a:endParaRPr lang="en-US" dirty="0">
              <a:solidFill>
                <a:srgbClr val="FFFFFF"/>
              </a:solidFill>
            </a:endParaRPr>
          </a:p>
        </p:txBody>
      </p:sp>
    </p:spTree>
    <p:extLst>
      <p:ext uri="{BB962C8B-B14F-4D97-AF65-F5344CB8AC3E}">
        <p14:creationId xmlns:p14="http://schemas.microsoft.com/office/powerpoint/2010/main" val="91660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152400"/>
            <a:ext cx="4800600" cy="990600"/>
          </a:xfrm>
        </p:spPr>
        <p:txBody>
          <a:bodyPr/>
          <a:lstStyle/>
          <a:p>
            <a:pPr algn="ctr"/>
            <a:r>
              <a:rPr lang="en-US" b="1" dirty="0">
                <a:solidFill>
                  <a:schemeClr val="tx2">
                    <a:lumMod val="75000"/>
                  </a:schemeClr>
                </a:solidFill>
              </a:rPr>
              <a:t>Coping No Nos</a:t>
            </a:r>
          </a:p>
        </p:txBody>
      </p:sp>
      <p:sp>
        <p:nvSpPr>
          <p:cNvPr id="3" name="Content Placeholder 2"/>
          <p:cNvSpPr>
            <a:spLocks noGrp="1"/>
          </p:cNvSpPr>
          <p:nvPr>
            <p:ph idx="1"/>
          </p:nvPr>
        </p:nvSpPr>
        <p:spPr>
          <a:xfrm>
            <a:off x="228600" y="990600"/>
            <a:ext cx="7391400" cy="4648200"/>
          </a:xfrm>
        </p:spPr>
        <p:txBody>
          <a:bodyPr/>
          <a:lstStyle/>
          <a:p>
            <a:pPr marL="0" lvl="0" indent="0" eaLnBrk="0" hangingPunct="0">
              <a:buClr>
                <a:srgbClr val="002B5E"/>
              </a:buClr>
              <a:buNone/>
            </a:pPr>
            <a:r>
              <a:rPr lang="en-US" sz="2400" dirty="0">
                <a:solidFill>
                  <a:srgbClr val="3C3B3B"/>
                </a:solidFill>
                <a:latin typeface="open-sans"/>
              </a:rPr>
              <a:t>• Smoking</a:t>
            </a:r>
            <a:br>
              <a:rPr lang="en-US" sz="2400" dirty="0">
                <a:solidFill>
                  <a:srgbClr val="000000"/>
                </a:solidFill>
              </a:rPr>
            </a:br>
            <a:r>
              <a:rPr lang="en-US" sz="2400" dirty="0">
                <a:solidFill>
                  <a:srgbClr val="3C3B3B"/>
                </a:solidFill>
                <a:latin typeface="open-sans"/>
              </a:rPr>
              <a:t>• Drinking too much</a:t>
            </a:r>
            <a:br>
              <a:rPr lang="en-US" sz="2400" dirty="0">
                <a:solidFill>
                  <a:srgbClr val="000000"/>
                </a:solidFill>
              </a:rPr>
            </a:br>
            <a:r>
              <a:rPr lang="en-US" sz="2400" dirty="0">
                <a:solidFill>
                  <a:srgbClr val="3C3B3B"/>
                </a:solidFill>
                <a:latin typeface="open-sans"/>
              </a:rPr>
              <a:t>• Overeating or undereating</a:t>
            </a:r>
            <a:br>
              <a:rPr lang="en-US" sz="2400" dirty="0">
                <a:solidFill>
                  <a:srgbClr val="000000"/>
                </a:solidFill>
              </a:rPr>
            </a:br>
            <a:r>
              <a:rPr lang="en-US" sz="2400" dirty="0">
                <a:solidFill>
                  <a:srgbClr val="3C3B3B"/>
                </a:solidFill>
                <a:latin typeface="open-sans"/>
              </a:rPr>
              <a:t>• Zoning out for hours in front of the TV or computer</a:t>
            </a:r>
            <a:br>
              <a:rPr lang="en-US" sz="2400" dirty="0">
                <a:solidFill>
                  <a:srgbClr val="000000"/>
                </a:solidFill>
              </a:rPr>
            </a:br>
            <a:r>
              <a:rPr lang="en-US" sz="2400" dirty="0">
                <a:solidFill>
                  <a:srgbClr val="3C3B3B"/>
                </a:solidFill>
                <a:latin typeface="open-sans"/>
              </a:rPr>
              <a:t>• Withdrawing from friends, family, and activities</a:t>
            </a:r>
            <a:br>
              <a:rPr lang="en-US" sz="2400" dirty="0">
                <a:solidFill>
                  <a:srgbClr val="000000"/>
                </a:solidFill>
              </a:rPr>
            </a:br>
            <a:r>
              <a:rPr lang="en-US" sz="2400" dirty="0">
                <a:solidFill>
                  <a:srgbClr val="3C3B3B"/>
                </a:solidFill>
                <a:latin typeface="open-sans"/>
              </a:rPr>
              <a:t>• Using pills or drugs to relax</a:t>
            </a:r>
            <a:br>
              <a:rPr lang="en-US" sz="2400" dirty="0">
                <a:solidFill>
                  <a:srgbClr val="000000"/>
                </a:solidFill>
              </a:rPr>
            </a:br>
            <a:r>
              <a:rPr lang="en-US" sz="2400" dirty="0">
                <a:solidFill>
                  <a:srgbClr val="3C3B3B"/>
                </a:solidFill>
                <a:latin typeface="open-sans"/>
              </a:rPr>
              <a:t>• Sleeping too much</a:t>
            </a:r>
            <a:br>
              <a:rPr lang="en-US" sz="2400" dirty="0">
                <a:solidFill>
                  <a:srgbClr val="000000"/>
                </a:solidFill>
              </a:rPr>
            </a:br>
            <a:r>
              <a:rPr lang="en-US" sz="2400" dirty="0">
                <a:solidFill>
                  <a:srgbClr val="3C3B3B"/>
                </a:solidFill>
                <a:latin typeface="open-sans"/>
              </a:rPr>
              <a:t>• Procrastinating</a:t>
            </a:r>
            <a:br>
              <a:rPr lang="en-US" sz="2400" dirty="0">
                <a:solidFill>
                  <a:srgbClr val="000000"/>
                </a:solidFill>
              </a:rPr>
            </a:br>
            <a:r>
              <a:rPr lang="en-US" sz="2400" dirty="0">
                <a:solidFill>
                  <a:srgbClr val="3C3B3B"/>
                </a:solidFill>
                <a:latin typeface="open-sans"/>
              </a:rPr>
              <a:t>• Filling up every minute of the day to avoid facing      problems</a:t>
            </a:r>
            <a:br>
              <a:rPr lang="en-US" sz="2400" dirty="0">
                <a:solidFill>
                  <a:srgbClr val="000000"/>
                </a:solidFill>
              </a:rPr>
            </a:br>
            <a:r>
              <a:rPr lang="en-US" sz="2400" dirty="0">
                <a:solidFill>
                  <a:srgbClr val="3C3B3B"/>
                </a:solidFill>
                <a:latin typeface="open-sans"/>
              </a:rPr>
              <a:t>• Taking out your stress on others (lashing out, angry outbursts, physical violence)</a:t>
            </a:r>
            <a:endParaRPr lang="en-US" sz="2400" dirty="0">
              <a:solidFill>
                <a:srgbClr val="000000"/>
              </a:solidFill>
            </a:endParaRPr>
          </a:p>
          <a:p>
            <a:endParaRPr lang="en-US" dirty="0"/>
          </a:p>
        </p:txBody>
      </p:sp>
      <p:sp>
        <p:nvSpPr>
          <p:cNvPr id="4" name="Slide Number Placeholder 3"/>
          <p:cNvSpPr>
            <a:spLocks noGrp="1"/>
          </p:cNvSpPr>
          <p:nvPr>
            <p:ph type="sldNum" sz="quarter" idx="11"/>
          </p:nvPr>
        </p:nvSpPr>
        <p:spPr/>
        <p:txBody>
          <a:bodyPr/>
          <a:lstStyle/>
          <a:p>
            <a:fld id="{38B97948-E5EB-448E-9246-C51A1E3AFBBC}" type="slidenum">
              <a:rPr lang="en-US" smtClean="0">
                <a:solidFill>
                  <a:srgbClr val="FFFFFF"/>
                </a:solidFill>
              </a:rPr>
              <a:pPr/>
              <a:t>41</a:t>
            </a:fld>
            <a:endParaRPr lang="en-US" dirty="0">
              <a:solidFill>
                <a:srgbClr val="FFFFFF"/>
              </a:solidFill>
            </a:endParaRPr>
          </a:p>
        </p:txBody>
      </p:sp>
    </p:spTree>
    <p:extLst>
      <p:ext uri="{BB962C8B-B14F-4D97-AF65-F5344CB8AC3E}">
        <p14:creationId xmlns:p14="http://schemas.microsoft.com/office/powerpoint/2010/main" val="11967588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pPr algn="ctr"/>
            <a:r>
              <a:rPr lang="en-US" sz="3600" b="1" dirty="0"/>
              <a:t>Is this you or a variation of you?</a:t>
            </a:r>
          </a:p>
        </p:txBody>
      </p:sp>
      <p:sp>
        <p:nvSpPr>
          <p:cNvPr id="3" name="Content Placeholder 2"/>
          <p:cNvSpPr>
            <a:spLocks noGrp="1"/>
          </p:cNvSpPr>
          <p:nvPr>
            <p:ph idx="1"/>
          </p:nvPr>
        </p:nvSpPr>
        <p:spPr>
          <a:xfrm>
            <a:off x="228600" y="914400"/>
            <a:ext cx="8153400" cy="5181600"/>
          </a:xfrm>
        </p:spPr>
        <p:txBody>
          <a:bodyPr/>
          <a:lstStyle/>
          <a:p>
            <a:pPr lvl="0" eaLnBrk="0" hangingPunct="0">
              <a:buClr>
                <a:srgbClr val="002B5E"/>
              </a:buClr>
              <a:buFont typeface="Wingdings" panose="05000000000000000000" pitchFamily="2" charset="2"/>
              <a:buChar char="ü"/>
            </a:pPr>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You feel mentally or physically exhausted, overwhelmed or stretched too thin</a:t>
            </a:r>
          </a:p>
          <a:p>
            <a:pPr lvl="0" eaLnBrk="0" hangingPunct="0">
              <a:buClr>
                <a:srgbClr val="002B5E"/>
              </a:buClr>
              <a:buFont typeface="Wingdings" panose="05000000000000000000" pitchFamily="2" charset="2"/>
              <a:buChar char="ü"/>
            </a:pPr>
            <a:endPar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0" eaLnBrk="0" hangingPunct="0">
              <a:buClr>
                <a:srgbClr val="002B5E"/>
              </a:buClr>
              <a:buFont typeface="Wingdings" panose="05000000000000000000" pitchFamily="2" charset="2"/>
              <a:buChar char="ü"/>
            </a:pPr>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Friends and family tell you you’re working too hard, or have to remind you to take a break</a:t>
            </a:r>
          </a:p>
          <a:p>
            <a:pPr lvl="0" eaLnBrk="0" hangingPunct="0">
              <a:buClr>
                <a:srgbClr val="002B5E"/>
              </a:buClr>
              <a:buFont typeface="Wingdings" panose="05000000000000000000" pitchFamily="2" charset="2"/>
              <a:buChar char="ü"/>
            </a:pPr>
            <a:endPar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0" eaLnBrk="0" hangingPunct="0">
              <a:buClr>
                <a:srgbClr val="002B5E"/>
              </a:buClr>
              <a:buFont typeface="Wingdings" panose="05000000000000000000" pitchFamily="2" charset="2"/>
              <a:buChar char="ü"/>
            </a:pPr>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You’ve worked 60-or 70-hour weeks</a:t>
            </a:r>
          </a:p>
          <a:p>
            <a:pPr lvl="0" eaLnBrk="0" hangingPunct="0">
              <a:buClr>
                <a:srgbClr val="002B5E"/>
              </a:buClr>
              <a:buFont typeface="Wingdings" panose="05000000000000000000" pitchFamily="2" charset="2"/>
              <a:buChar char="ü"/>
            </a:pPr>
            <a:endPar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0" eaLnBrk="0" hangingPunct="0">
              <a:buClr>
                <a:srgbClr val="002B5E"/>
              </a:buClr>
              <a:buFont typeface="Wingdings" panose="05000000000000000000" pitchFamily="2" charset="2"/>
              <a:buChar char="ü"/>
            </a:pPr>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You missed out on something important you wanted to do</a:t>
            </a:r>
          </a:p>
          <a:p>
            <a:pPr lvl="0" eaLnBrk="0" hangingPunct="0">
              <a:buClr>
                <a:srgbClr val="002B5E"/>
              </a:buClr>
              <a:buFont typeface="Wingdings" panose="05000000000000000000" pitchFamily="2" charset="2"/>
              <a:buChar char="ü"/>
            </a:pPr>
            <a:endPar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0" eaLnBrk="0" hangingPunct="0">
              <a:buClr>
                <a:srgbClr val="002B5E"/>
              </a:buClr>
              <a:buFont typeface="Wingdings" panose="05000000000000000000" pitchFamily="2" charset="2"/>
              <a:buChar char="ü"/>
            </a:pPr>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You get recurring colds or a chronic or serious illness</a:t>
            </a:r>
          </a:p>
          <a:p>
            <a:pPr lvl="0" eaLnBrk="0" hangingPunct="0">
              <a:buClr>
                <a:srgbClr val="002B5E"/>
              </a:buClr>
              <a:buFont typeface="Wingdings" panose="05000000000000000000" pitchFamily="2" charset="2"/>
              <a:buChar char="ü"/>
            </a:pPr>
            <a:endPar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0" eaLnBrk="0" hangingPunct="0">
              <a:buClr>
                <a:srgbClr val="002B5E"/>
              </a:buClr>
              <a:buFont typeface="Wingdings" panose="05000000000000000000" pitchFamily="2" charset="2"/>
              <a:buChar char="ü"/>
            </a:pPr>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You shortchange sleep, regular meals or exercise to get more into your day</a:t>
            </a:r>
          </a:p>
          <a:p>
            <a:endParaRPr lang="en-US" dirty="0"/>
          </a:p>
        </p:txBody>
      </p:sp>
      <p:sp>
        <p:nvSpPr>
          <p:cNvPr id="4" name="Slide Number Placeholder 3"/>
          <p:cNvSpPr>
            <a:spLocks noGrp="1"/>
          </p:cNvSpPr>
          <p:nvPr>
            <p:ph type="sldNum" sz="quarter" idx="11"/>
          </p:nvPr>
        </p:nvSpPr>
        <p:spPr/>
        <p:txBody>
          <a:bodyPr/>
          <a:lstStyle/>
          <a:p>
            <a:fld id="{38B97948-E5EB-448E-9246-C51A1E3AFBBC}" type="slidenum">
              <a:rPr lang="en-US" smtClean="0">
                <a:solidFill>
                  <a:srgbClr val="FFFFFF"/>
                </a:solidFill>
              </a:rPr>
              <a:pPr/>
              <a:t>42</a:t>
            </a:fld>
            <a:endParaRPr lang="en-US" dirty="0">
              <a:solidFill>
                <a:srgbClr val="FFFFFF"/>
              </a:solidFill>
            </a:endParaRPr>
          </a:p>
        </p:txBody>
      </p:sp>
    </p:spTree>
    <p:extLst>
      <p:ext uri="{BB962C8B-B14F-4D97-AF65-F5344CB8AC3E}">
        <p14:creationId xmlns:p14="http://schemas.microsoft.com/office/powerpoint/2010/main" val="10972644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txBody>
          <a:bodyPr/>
          <a:lstStyle/>
          <a:p>
            <a:pPr algn="ctr"/>
            <a:r>
              <a:rPr lang="en-US" b="1" dirty="0">
                <a:solidFill>
                  <a:srgbClr val="0047BA"/>
                </a:solidFill>
              </a:rPr>
              <a:t>Burn-Out</a:t>
            </a:r>
          </a:p>
        </p:txBody>
      </p:sp>
      <p:sp>
        <p:nvSpPr>
          <p:cNvPr id="3" name="Content Placeholder 2"/>
          <p:cNvSpPr>
            <a:spLocks noGrp="1"/>
          </p:cNvSpPr>
          <p:nvPr>
            <p:ph idx="1"/>
          </p:nvPr>
        </p:nvSpPr>
        <p:spPr>
          <a:xfrm>
            <a:off x="609600" y="990600"/>
            <a:ext cx="7391400" cy="4114800"/>
          </a:xfrm>
        </p:spPr>
        <p:txBody>
          <a:bodyPr/>
          <a:lstStyle/>
          <a:p>
            <a:pPr marL="0" indent="0" algn="ctr">
              <a:buNone/>
            </a:pPr>
            <a:r>
              <a:rPr lang="en-US" sz="2000" dirty="0"/>
              <a:t>A state of physical, emotional or mental exhaustion combined with doubts about your competence and the value of your work.</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1"/>
          </p:nvPr>
        </p:nvSpPr>
        <p:spPr/>
        <p:txBody>
          <a:bodyPr/>
          <a:lstStyle/>
          <a:p>
            <a:fld id="{38B97948-E5EB-448E-9246-C51A1E3AFBBC}" type="slidenum">
              <a:rPr lang="en-US" smtClean="0">
                <a:solidFill>
                  <a:srgbClr val="FFFFFF"/>
                </a:solidFill>
              </a:rPr>
              <a:pPr/>
              <a:t>43</a:t>
            </a:fld>
            <a:endParaRPr lang="en-US" dirty="0">
              <a:solidFill>
                <a:srgbClr val="FFFFFF"/>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900957"/>
            <a:ext cx="5685518" cy="4957043"/>
          </a:xfrm>
          <a:prstGeom prst="rect">
            <a:avLst/>
          </a:prstGeom>
        </p:spPr>
      </p:pic>
    </p:spTree>
    <p:extLst>
      <p:ext uri="{BB962C8B-B14F-4D97-AF65-F5344CB8AC3E}">
        <p14:creationId xmlns:p14="http://schemas.microsoft.com/office/powerpoint/2010/main" val="2214155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a:noFill/>
        </p:spPr>
        <p:txBody>
          <a:bodyPr/>
          <a:lstStyle/>
          <a:p>
            <a:pPr algn="ctr"/>
            <a:r>
              <a:rPr lang="en-US" b="1" dirty="0">
                <a:solidFill>
                  <a:srgbClr val="0047BA"/>
                </a:solidFill>
              </a:rPr>
              <a:t>Signs of Burnout</a:t>
            </a:r>
          </a:p>
        </p:txBody>
      </p:sp>
      <p:sp>
        <p:nvSpPr>
          <p:cNvPr id="3" name="Content Placeholder 2"/>
          <p:cNvSpPr>
            <a:spLocks noGrp="1"/>
          </p:cNvSpPr>
          <p:nvPr>
            <p:ph idx="1"/>
          </p:nvPr>
        </p:nvSpPr>
        <p:spPr>
          <a:xfrm>
            <a:off x="304800" y="914400"/>
            <a:ext cx="7315200" cy="5410200"/>
          </a:xfrm>
        </p:spPr>
        <p:txBody>
          <a:bodyPr/>
          <a:lstStyle/>
          <a:p>
            <a:r>
              <a:rPr lang="en-US" sz="2000" dirty="0"/>
              <a:t>Physical symptoms such as exhaustion most of the time, headaches, and muscle aches</a:t>
            </a:r>
          </a:p>
          <a:p>
            <a:r>
              <a:rPr lang="en-US" sz="2000" dirty="0"/>
              <a:t>Getting sick often </a:t>
            </a:r>
          </a:p>
          <a:p>
            <a:r>
              <a:rPr lang="en-US" sz="2000" dirty="0"/>
              <a:t>A negative attitude about work or your career</a:t>
            </a:r>
          </a:p>
          <a:p>
            <a:r>
              <a:rPr lang="en-US" sz="2000" dirty="0"/>
              <a:t>Feeling like everything is overwhelming or your efforts are futile</a:t>
            </a:r>
          </a:p>
          <a:p>
            <a:r>
              <a:rPr lang="en-US" sz="2000" dirty="0"/>
              <a:t>Neglecting your own needs, as if you're a pushover</a:t>
            </a:r>
          </a:p>
          <a:p>
            <a:r>
              <a:rPr lang="en-US" sz="2000" dirty="0"/>
              <a:t>Withdrawing from new responsibilities, challenges, and people</a:t>
            </a:r>
          </a:p>
          <a:p>
            <a:r>
              <a:rPr lang="en-US" sz="2000" dirty="0"/>
              <a:t>Procrastinating, mainly avoidance or work or it taking long because you can't concentrate</a:t>
            </a:r>
          </a:p>
          <a:p>
            <a:r>
              <a:rPr lang="en-US" sz="2000" dirty="0"/>
              <a:t>Short tempered, especially with colleagues</a:t>
            </a:r>
          </a:p>
          <a:p>
            <a:r>
              <a:rPr lang="en-US" sz="2000" dirty="0"/>
              <a:t>Difficultly sticking to regular self-care (i.e. exercise, eating well, etc.)</a:t>
            </a:r>
          </a:p>
          <a:p>
            <a:r>
              <a:rPr lang="en-US" sz="2000" dirty="0"/>
              <a:t>Loss of motivation and optimism</a:t>
            </a:r>
          </a:p>
          <a:p>
            <a:endParaRPr lang="en-US" dirty="0"/>
          </a:p>
        </p:txBody>
      </p:sp>
      <p:sp>
        <p:nvSpPr>
          <p:cNvPr id="4" name="Slide Number Placeholder 3"/>
          <p:cNvSpPr>
            <a:spLocks noGrp="1"/>
          </p:cNvSpPr>
          <p:nvPr>
            <p:ph type="sldNum" sz="quarter" idx="11"/>
          </p:nvPr>
        </p:nvSpPr>
        <p:spPr/>
        <p:txBody>
          <a:bodyPr/>
          <a:lstStyle/>
          <a:p>
            <a:fld id="{38B97948-E5EB-448E-9246-C51A1E3AFBBC}" type="slidenum">
              <a:rPr lang="en-US" smtClean="0">
                <a:solidFill>
                  <a:srgbClr val="FFFFFF"/>
                </a:solidFill>
              </a:rPr>
              <a:pPr/>
              <a:t>44</a:t>
            </a:fld>
            <a:endParaRPr lang="en-US" dirty="0">
              <a:solidFill>
                <a:srgbClr val="FFFFFF"/>
              </a:solidFill>
            </a:endParaRPr>
          </a:p>
        </p:txBody>
      </p:sp>
    </p:spTree>
    <p:extLst>
      <p:ext uri="{BB962C8B-B14F-4D97-AF65-F5344CB8AC3E}">
        <p14:creationId xmlns:p14="http://schemas.microsoft.com/office/powerpoint/2010/main" val="32609115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762000"/>
          </a:xfrm>
        </p:spPr>
        <p:txBody>
          <a:bodyPr/>
          <a:lstStyle/>
          <a:p>
            <a:pPr algn="ctr"/>
            <a:r>
              <a:rPr lang="en-US" b="1" dirty="0"/>
              <a:t>Work vs Life Partnership</a:t>
            </a:r>
          </a:p>
        </p:txBody>
      </p:sp>
      <p:sp>
        <p:nvSpPr>
          <p:cNvPr id="3" name="Content Placeholder 2"/>
          <p:cNvSpPr>
            <a:spLocks noGrp="1"/>
          </p:cNvSpPr>
          <p:nvPr>
            <p:ph idx="1"/>
          </p:nvPr>
        </p:nvSpPr>
        <p:spPr>
          <a:xfrm>
            <a:off x="304800" y="1066800"/>
            <a:ext cx="8534400" cy="4953000"/>
          </a:xfrm>
        </p:spPr>
        <p:txBody>
          <a:bodyPr/>
          <a:lstStyle/>
          <a:p>
            <a:endParaRPr lang="en-US" dirty="0"/>
          </a:p>
          <a:p>
            <a:pPr marL="0" indent="0">
              <a:buNone/>
            </a:pPr>
            <a:r>
              <a:rPr lang="en-US" dirty="0"/>
              <a:t>					      </a:t>
            </a:r>
            <a:r>
              <a:rPr lang="en-US" sz="4800" dirty="0">
                <a:latin typeface="AR DARLING" panose="02000000000000000000" pitchFamily="2" charset="0"/>
              </a:rPr>
              <a:t>Work</a:t>
            </a:r>
          </a:p>
          <a:p>
            <a:endParaRPr lang="en-US" dirty="0"/>
          </a:p>
          <a:p>
            <a:endParaRPr lang="en-US" dirty="0"/>
          </a:p>
          <a:p>
            <a:endParaRPr lang="en-US" dirty="0"/>
          </a:p>
          <a:p>
            <a:endParaRPr lang="en-US" dirty="0"/>
          </a:p>
          <a:p>
            <a:pPr marL="0" indent="0">
              <a:buNone/>
            </a:pPr>
            <a:r>
              <a:rPr lang="en-US" dirty="0"/>
              <a:t>        </a:t>
            </a:r>
            <a:r>
              <a:rPr lang="en-US" sz="5400" dirty="0">
                <a:latin typeface="AR BERKLEY" panose="02000000000000000000" pitchFamily="2" charset="0"/>
              </a:rPr>
              <a:t>Home</a:t>
            </a:r>
          </a:p>
          <a:p>
            <a:endParaRPr lang="en-US" dirty="0"/>
          </a:p>
          <a:p>
            <a:endParaRPr lang="en-US" dirty="0"/>
          </a:p>
        </p:txBody>
      </p:sp>
      <p:sp>
        <p:nvSpPr>
          <p:cNvPr id="4" name="Slide Number Placeholder 3"/>
          <p:cNvSpPr>
            <a:spLocks noGrp="1"/>
          </p:cNvSpPr>
          <p:nvPr>
            <p:ph type="sldNum" sz="quarter" idx="11"/>
          </p:nvPr>
        </p:nvSpPr>
        <p:spPr/>
        <p:txBody>
          <a:bodyPr/>
          <a:lstStyle/>
          <a:p>
            <a:fld id="{38B97948-E5EB-448E-9246-C51A1E3AFBBC}" type="slidenum">
              <a:rPr lang="en-US" smtClean="0">
                <a:solidFill>
                  <a:srgbClr val="FFFFFF"/>
                </a:solidFill>
              </a:rPr>
              <a:pPr/>
              <a:t>45</a:t>
            </a:fld>
            <a:endParaRPr lang="en-US" dirty="0">
              <a:solidFill>
                <a:srgbClr val="FFFFFF"/>
              </a:solidFill>
            </a:endParaRPr>
          </a:p>
        </p:txBody>
      </p:sp>
      <p:pic>
        <p:nvPicPr>
          <p:cNvPr id="5" name="Picture 4" descr="Image result for homes in houston tx"/>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676400"/>
            <a:ext cx="3276600" cy="3048000"/>
          </a:xfrm>
          <a:prstGeom prst="rect">
            <a:avLst/>
          </a:prstGeom>
          <a:noFill/>
          <a:ln>
            <a:noFill/>
          </a:ln>
        </p:spPr>
      </p:pic>
      <p:pic>
        <p:nvPicPr>
          <p:cNvPr id="6" name="Picture 5" descr="Image result for schools in houston"/>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590800"/>
            <a:ext cx="3200400" cy="2501462"/>
          </a:xfrm>
          <a:prstGeom prst="rect">
            <a:avLst/>
          </a:prstGeom>
          <a:noFill/>
          <a:ln>
            <a:noFill/>
          </a:ln>
        </p:spPr>
      </p:pic>
    </p:spTree>
    <p:extLst>
      <p:ext uri="{BB962C8B-B14F-4D97-AF65-F5344CB8AC3E}">
        <p14:creationId xmlns:p14="http://schemas.microsoft.com/office/powerpoint/2010/main" val="30317393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pPr algn="ctr"/>
            <a:r>
              <a:rPr lang="en-US" sz="2800" dirty="0"/>
              <a:t>	</a:t>
            </a:r>
            <a:r>
              <a:rPr lang="en-US" b="1" dirty="0">
                <a:latin typeface="+mn-lt"/>
              </a:rPr>
              <a:t>Work-Life Balance</a:t>
            </a:r>
          </a:p>
        </p:txBody>
      </p:sp>
      <p:sp>
        <p:nvSpPr>
          <p:cNvPr id="3" name="Content Placeholder 2"/>
          <p:cNvSpPr>
            <a:spLocks noGrp="1"/>
          </p:cNvSpPr>
          <p:nvPr>
            <p:ph idx="1"/>
          </p:nvPr>
        </p:nvSpPr>
        <p:spPr>
          <a:xfrm>
            <a:off x="304800" y="1143000"/>
            <a:ext cx="7391400" cy="1066800"/>
          </a:xfrm>
        </p:spPr>
        <p:txBody>
          <a:bodyPr/>
          <a:lstStyle/>
          <a:p>
            <a:pPr marL="0" indent="0" algn="ctr">
              <a:buNone/>
            </a:pPr>
            <a:endParaRPr lang="en-US" sz="2000" kern="1200" dirty="0">
              <a:solidFill>
                <a:prstClr val="black"/>
              </a:solidFill>
            </a:endParaRPr>
          </a:p>
          <a:p>
            <a:pPr marL="0" indent="0" algn="ctr">
              <a:buNone/>
            </a:pPr>
            <a:r>
              <a:rPr lang="en-US" sz="2000" kern="1200" dirty="0">
                <a:solidFill>
                  <a:prstClr val="black"/>
                </a:solidFill>
              </a:rPr>
              <a:t>The balance that an individual needs between time allocated for work and other aspects of life</a:t>
            </a:r>
          </a:p>
          <a:p>
            <a:endParaRPr lang="en-US" sz="2000" kern="1200" dirty="0">
              <a:solidFill>
                <a:prstClr val="black"/>
              </a:solidFill>
            </a:endParaRPr>
          </a:p>
          <a:p>
            <a:endParaRPr lang="en-US" sz="2000" kern="1200" dirty="0">
              <a:solidFill>
                <a:prstClr val="black"/>
              </a:solidFill>
            </a:endParaRPr>
          </a:p>
          <a:p>
            <a:endParaRPr lang="en-US" sz="2000" kern="1200" dirty="0">
              <a:solidFill>
                <a:prstClr val="black"/>
              </a:solidFill>
            </a:endParaRPr>
          </a:p>
          <a:p>
            <a:endParaRPr lang="en-US" sz="2000" kern="1200" dirty="0">
              <a:solidFill>
                <a:prstClr val="black"/>
              </a:solidFill>
            </a:endParaRPr>
          </a:p>
          <a:p>
            <a:endParaRPr lang="en-US" sz="2000" kern="1200" dirty="0">
              <a:solidFill>
                <a:prstClr val="black"/>
              </a:solidFill>
            </a:endParaRPr>
          </a:p>
          <a:p>
            <a:endParaRPr lang="en-US" sz="2000" kern="1200" dirty="0">
              <a:solidFill>
                <a:prstClr val="black"/>
              </a:solidFill>
            </a:endParaRPr>
          </a:p>
          <a:p>
            <a:endParaRPr lang="en-US" sz="2000" kern="1200" dirty="0">
              <a:solidFill>
                <a:prstClr val="black"/>
              </a:solidFill>
            </a:endParaRPr>
          </a:p>
          <a:p>
            <a:endParaRPr lang="en-US" sz="2000" kern="1200" dirty="0">
              <a:solidFill>
                <a:prstClr val="black"/>
              </a:solidFill>
            </a:endParaRPr>
          </a:p>
          <a:p>
            <a:endParaRPr lang="en-US" sz="2000" kern="1200" dirty="0">
              <a:solidFill>
                <a:prstClr val="black"/>
              </a:solidFill>
            </a:endParaRPr>
          </a:p>
          <a:p>
            <a:endParaRPr lang="en-US" sz="2000" kern="1200" dirty="0">
              <a:solidFill>
                <a:prstClr val="black"/>
              </a:solidFill>
            </a:endParaRPr>
          </a:p>
          <a:p>
            <a:pPr marL="0" lvl="0" indent="0" fontAlgn="auto">
              <a:spcAft>
                <a:spcPts val="0"/>
              </a:spcAft>
              <a:buClrTx/>
              <a:buNone/>
            </a:pPr>
            <a:r>
              <a:rPr lang="en-US" sz="3200" kern="1200" dirty="0">
                <a:solidFill>
                  <a:prstClr val="black"/>
                </a:solidFill>
                <a:latin typeface="Calibri"/>
              </a:rPr>
              <a:t>?</a:t>
            </a:r>
          </a:p>
          <a:p>
            <a:endParaRPr lang="en-US" sz="2000" kern="1200" dirty="0">
              <a:solidFill>
                <a:prstClr val="black"/>
              </a:solidFill>
            </a:endParaRPr>
          </a:p>
          <a:p>
            <a:endParaRPr lang="en-US" sz="2000" dirty="0"/>
          </a:p>
        </p:txBody>
      </p:sp>
      <p:sp>
        <p:nvSpPr>
          <p:cNvPr id="4" name="Slide Number Placeholder 3"/>
          <p:cNvSpPr>
            <a:spLocks noGrp="1"/>
          </p:cNvSpPr>
          <p:nvPr>
            <p:ph type="sldNum" sz="quarter" idx="11"/>
          </p:nvPr>
        </p:nvSpPr>
        <p:spPr/>
        <p:txBody>
          <a:bodyPr/>
          <a:lstStyle/>
          <a:p>
            <a:fld id="{38B97948-E5EB-448E-9246-C51A1E3AFBBC}" type="slidenum">
              <a:rPr lang="en-US" smtClean="0">
                <a:solidFill>
                  <a:srgbClr val="FFFFFF"/>
                </a:solidFill>
              </a:rPr>
              <a:pPr/>
              <a:t>46</a:t>
            </a:fld>
            <a:endParaRPr lang="en-US" dirty="0">
              <a:solidFill>
                <a:srgbClr val="FFFFFF"/>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590800"/>
            <a:ext cx="5334000" cy="3000375"/>
          </a:xfrm>
          <a:prstGeom prst="rect">
            <a:avLst/>
          </a:prstGeom>
        </p:spPr>
      </p:pic>
    </p:spTree>
    <p:extLst>
      <p:ext uri="{BB962C8B-B14F-4D97-AF65-F5344CB8AC3E}">
        <p14:creationId xmlns:p14="http://schemas.microsoft.com/office/powerpoint/2010/main" val="1400952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067800" cy="685800"/>
          </a:xfrm>
        </p:spPr>
        <p:txBody>
          <a:bodyPr/>
          <a:lstStyle/>
          <a:p>
            <a:pPr algn="ctr"/>
            <a:r>
              <a:rPr lang="en-US" sz="3600" b="1" kern="1200" dirty="0">
                <a:solidFill>
                  <a:srgbClr val="0047BA"/>
                </a:solidFill>
              </a:rPr>
              <a:t>What’s your work-life balance?</a:t>
            </a:r>
            <a:r>
              <a:rPr lang="en-US" sz="3600" b="1" dirty="0">
                <a:solidFill>
                  <a:srgbClr val="0047BA"/>
                </a:solidFill>
              </a:rPr>
              <a:t>	</a:t>
            </a:r>
          </a:p>
        </p:txBody>
      </p:sp>
      <p:sp>
        <p:nvSpPr>
          <p:cNvPr id="3" name="Content Placeholder 2"/>
          <p:cNvSpPr>
            <a:spLocks noGrp="1"/>
          </p:cNvSpPr>
          <p:nvPr>
            <p:ph idx="1"/>
          </p:nvPr>
        </p:nvSpPr>
        <p:spPr>
          <a:xfrm>
            <a:off x="381000" y="1295400"/>
            <a:ext cx="7467600" cy="4495800"/>
          </a:xfrm>
        </p:spPr>
        <p:txBody>
          <a:bodyPr/>
          <a:lstStyle/>
          <a:p>
            <a:pPr marL="0" lvl="0" indent="0" fontAlgn="auto">
              <a:spcAft>
                <a:spcPts val="0"/>
              </a:spcAft>
              <a:buClrTx/>
              <a:buNone/>
            </a:pPr>
            <a:r>
              <a:rPr lang="en-US" sz="4000" b="1" kern="1200" dirty="0">
                <a:solidFill>
                  <a:schemeClr val="tx2">
                    <a:lumMod val="75000"/>
                  </a:schemeClr>
                </a:solidFill>
                <a:latin typeface="Berlin Sans FB Demi" panose="020E0802020502020306" pitchFamily="34" charset="0"/>
              </a:rPr>
              <a:t>Work</a:t>
            </a:r>
            <a:r>
              <a:rPr lang="en-US" sz="4000" b="1" kern="1200" dirty="0">
                <a:solidFill>
                  <a:prstClr val="black"/>
                </a:solidFill>
                <a:latin typeface="Berlin Sans FB Demi" panose="020E0802020502020306" pitchFamily="34" charset="0"/>
              </a:rPr>
              <a:t>					       </a:t>
            </a:r>
            <a:r>
              <a:rPr lang="en-US" sz="4000" b="1" kern="1200" dirty="0">
                <a:solidFill>
                  <a:schemeClr val="tx2">
                    <a:lumMod val="75000"/>
                  </a:schemeClr>
                </a:solidFill>
                <a:latin typeface="Berlin Sans FB Demi" panose="020E0802020502020306" pitchFamily="34" charset="0"/>
              </a:rPr>
              <a:t>Life</a:t>
            </a:r>
          </a:p>
          <a:p>
            <a:pPr marL="0" lvl="0" indent="0" fontAlgn="auto">
              <a:spcAft>
                <a:spcPts val="0"/>
              </a:spcAft>
              <a:buClrTx/>
              <a:buNone/>
            </a:pPr>
            <a:r>
              <a:rPr lang="en-US" sz="4000" b="1" kern="1200" dirty="0">
                <a:solidFill>
                  <a:prstClr val="black"/>
                </a:solidFill>
                <a:latin typeface="Berlin Sans FB Demi" panose="020E0802020502020306" pitchFamily="34" charset="0"/>
              </a:rPr>
              <a:t>  </a:t>
            </a:r>
            <a:r>
              <a:rPr lang="en-US" sz="4000" b="1" kern="1200" dirty="0">
                <a:solidFill>
                  <a:srgbClr val="C00000"/>
                </a:solidFill>
                <a:latin typeface="Berlin Sans FB Demi" panose="020E0802020502020306" pitchFamily="34" charset="0"/>
              </a:rPr>
              <a:t>90	</a:t>
            </a:r>
            <a:r>
              <a:rPr lang="en-US" sz="4000" b="1" kern="1200" dirty="0">
                <a:solidFill>
                  <a:prstClr val="black"/>
                </a:solidFill>
                <a:latin typeface="Berlin Sans FB Demi" panose="020E0802020502020306" pitchFamily="34" charset="0"/>
              </a:rPr>
              <a:t>						</a:t>
            </a:r>
            <a:r>
              <a:rPr lang="en-US" sz="4000" b="1" kern="1200" dirty="0">
                <a:solidFill>
                  <a:srgbClr val="C00000"/>
                </a:solidFill>
                <a:latin typeface="Berlin Sans FB Demi" panose="020E0802020502020306" pitchFamily="34" charset="0"/>
              </a:rPr>
              <a:t>10</a:t>
            </a:r>
          </a:p>
          <a:p>
            <a:pPr marL="0" lvl="0" indent="0" fontAlgn="auto">
              <a:spcAft>
                <a:spcPts val="0"/>
              </a:spcAft>
              <a:buClrTx/>
              <a:buNone/>
            </a:pPr>
            <a:r>
              <a:rPr lang="en-US" sz="4000" b="1" kern="1200" dirty="0">
                <a:solidFill>
                  <a:prstClr val="black"/>
                </a:solidFill>
                <a:latin typeface="Berlin Sans FB Demi" panose="020E0802020502020306" pitchFamily="34" charset="0"/>
              </a:rPr>
              <a:t>  </a:t>
            </a:r>
            <a:r>
              <a:rPr lang="en-US" sz="4000" b="1" kern="1200" dirty="0">
                <a:solidFill>
                  <a:srgbClr val="FF0000"/>
                </a:solidFill>
                <a:latin typeface="Berlin Sans FB Demi" panose="020E0802020502020306" pitchFamily="34" charset="0"/>
              </a:rPr>
              <a:t>80</a:t>
            </a:r>
            <a:r>
              <a:rPr lang="en-US" sz="4000" b="1" kern="1200" dirty="0">
                <a:solidFill>
                  <a:prstClr val="black"/>
                </a:solidFill>
                <a:latin typeface="Berlin Sans FB Demi" panose="020E0802020502020306" pitchFamily="34" charset="0"/>
              </a:rPr>
              <a:t>							</a:t>
            </a:r>
            <a:r>
              <a:rPr lang="en-US" sz="4000" b="1" kern="1200" dirty="0">
                <a:solidFill>
                  <a:srgbClr val="FF0000"/>
                </a:solidFill>
                <a:latin typeface="Berlin Sans FB Demi" panose="020E0802020502020306" pitchFamily="34" charset="0"/>
              </a:rPr>
              <a:t>20</a:t>
            </a:r>
          </a:p>
          <a:p>
            <a:pPr marL="0" lvl="0" indent="0" fontAlgn="auto">
              <a:spcAft>
                <a:spcPts val="0"/>
              </a:spcAft>
              <a:buClrTx/>
              <a:buNone/>
            </a:pPr>
            <a:r>
              <a:rPr lang="en-US" sz="4000" b="1" kern="1200" dirty="0">
                <a:solidFill>
                  <a:prstClr val="black"/>
                </a:solidFill>
                <a:latin typeface="Berlin Sans FB Demi" panose="020E0802020502020306" pitchFamily="34" charset="0"/>
              </a:rPr>
              <a:t>  </a:t>
            </a:r>
            <a:r>
              <a:rPr lang="en-US" sz="4000" b="1" kern="1200" dirty="0">
                <a:solidFill>
                  <a:srgbClr val="FFC000"/>
                </a:solidFill>
                <a:latin typeface="Berlin Sans FB Demi" panose="020E0802020502020306" pitchFamily="34" charset="0"/>
              </a:rPr>
              <a:t>70</a:t>
            </a:r>
            <a:r>
              <a:rPr lang="en-US" sz="4000" b="1" kern="1200" dirty="0">
                <a:solidFill>
                  <a:prstClr val="black"/>
                </a:solidFill>
                <a:latin typeface="Berlin Sans FB Demi" panose="020E0802020502020306" pitchFamily="34" charset="0"/>
              </a:rPr>
              <a:t>							</a:t>
            </a:r>
            <a:r>
              <a:rPr lang="en-US" sz="4000" b="1" kern="1200" dirty="0">
                <a:solidFill>
                  <a:srgbClr val="FFC000"/>
                </a:solidFill>
                <a:latin typeface="Berlin Sans FB Demi" panose="020E0802020502020306" pitchFamily="34" charset="0"/>
              </a:rPr>
              <a:t>30</a:t>
            </a:r>
          </a:p>
          <a:p>
            <a:pPr marL="0" lvl="0" indent="0" fontAlgn="auto">
              <a:spcAft>
                <a:spcPts val="0"/>
              </a:spcAft>
              <a:buClrTx/>
              <a:buNone/>
            </a:pPr>
            <a:r>
              <a:rPr lang="en-US" sz="4000" b="1" kern="1200" dirty="0">
                <a:solidFill>
                  <a:prstClr val="black"/>
                </a:solidFill>
                <a:latin typeface="Berlin Sans FB Demi" panose="020E0802020502020306" pitchFamily="34" charset="0"/>
              </a:rPr>
              <a:t>  </a:t>
            </a:r>
            <a:r>
              <a:rPr lang="en-US" sz="4000" b="1" kern="1200" dirty="0">
                <a:solidFill>
                  <a:srgbClr val="FFFF00"/>
                </a:solidFill>
                <a:latin typeface="Berlin Sans FB Demi" panose="020E0802020502020306" pitchFamily="34" charset="0"/>
              </a:rPr>
              <a:t>60</a:t>
            </a:r>
            <a:r>
              <a:rPr lang="en-US" sz="4000" b="1" kern="1200" dirty="0">
                <a:solidFill>
                  <a:prstClr val="black"/>
                </a:solidFill>
                <a:latin typeface="Berlin Sans FB Demi" panose="020E0802020502020306" pitchFamily="34" charset="0"/>
              </a:rPr>
              <a:t>							</a:t>
            </a:r>
            <a:r>
              <a:rPr lang="en-US" sz="4000" b="1" kern="1200" dirty="0">
                <a:solidFill>
                  <a:srgbClr val="FFFF00"/>
                </a:solidFill>
                <a:latin typeface="Berlin Sans FB Demi" panose="020E0802020502020306" pitchFamily="34" charset="0"/>
              </a:rPr>
              <a:t>40</a:t>
            </a:r>
          </a:p>
          <a:p>
            <a:pPr marL="0" lvl="0" indent="0" fontAlgn="auto">
              <a:spcAft>
                <a:spcPts val="0"/>
              </a:spcAft>
              <a:buClrTx/>
              <a:buNone/>
            </a:pPr>
            <a:r>
              <a:rPr lang="en-US" sz="4000" b="1" kern="1200" dirty="0">
                <a:solidFill>
                  <a:prstClr val="black"/>
                </a:solidFill>
                <a:latin typeface="Berlin Sans FB Demi" panose="020E0802020502020306" pitchFamily="34" charset="0"/>
              </a:rPr>
              <a:t>  </a:t>
            </a:r>
            <a:r>
              <a:rPr lang="en-US" sz="4000" b="1" kern="1200" dirty="0">
                <a:solidFill>
                  <a:srgbClr val="00B050"/>
                </a:solidFill>
                <a:latin typeface="Berlin Sans FB Demi" panose="020E0802020502020306" pitchFamily="34" charset="0"/>
              </a:rPr>
              <a:t>50	</a:t>
            </a:r>
            <a:r>
              <a:rPr lang="en-US" sz="4000" b="1" kern="1200" dirty="0">
                <a:solidFill>
                  <a:prstClr val="black"/>
                </a:solidFill>
                <a:latin typeface="Berlin Sans FB Demi" panose="020E0802020502020306" pitchFamily="34" charset="0"/>
              </a:rPr>
              <a:t>						</a:t>
            </a:r>
            <a:r>
              <a:rPr lang="en-US" sz="4000" b="1" kern="1200" dirty="0">
                <a:solidFill>
                  <a:srgbClr val="00B050"/>
                </a:solidFill>
                <a:latin typeface="Berlin Sans FB Demi" panose="020E0802020502020306" pitchFamily="34" charset="0"/>
              </a:rPr>
              <a:t>50</a:t>
            </a:r>
          </a:p>
          <a:p>
            <a:endParaRPr lang="en-US" sz="2000" kern="1200" dirty="0">
              <a:solidFill>
                <a:prstClr val="black"/>
              </a:solidFill>
            </a:endParaRPr>
          </a:p>
          <a:p>
            <a:endParaRPr lang="en-US" sz="2000" kern="1200" dirty="0">
              <a:solidFill>
                <a:prstClr val="black"/>
              </a:solidFill>
            </a:endParaRPr>
          </a:p>
          <a:p>
            <a:endParaRPr lang="en-US" sz="2000" kern="1200" dirty="0">
              <a:solidFill>
                <a:prstClr val="black"/>
              </a:solidFill>
            </a:endParaRPr>
          </a:p>
          <a:p>
            <a:endParaRPr lang="en-US" sz="2000" dirty="0"/>
          </a:p>
        </p:txBody>
      </p:sp>
      <p:sp>
        <p:nvSpPr>
          <p:cNvPr id="4" name="Slide Number Placeholder 3"/>
          <p:cNvSpPr>
            <a:spLocks noGrp="1"/>
          </p:cNvSpPr>
          <p:nvPr>
            <p:ph type="sldNum" sz="quarter" idx="11"/>
          </p:nvPr>
        </p:nvSpPr>
        <p:spPr/>
        <p:txBody>
          <a:bodyPr/>
          <a:lstStyle/>
          <a:p>
            <a:fld id="{38B97948-E5EB-448E-9246-C51A1E3AFBBC}" type="slidenum">
              <a:rPr lang="en-US" smtClean="0">
                <a:solidFill>
                  <a:srgbClr val="FFFFFF"/>
                </a:solidFill>
              </a:rPr>
              <a:pPr/>
              <a:t>47</a:t>
            </a:fld>
            <a:endParaRPr lang="en-US" dirty="0">
              <a:solidFill>
                <a:srgbClr val="FFFFFF"/>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057400"/>
            <a:ext cx="4683066" cy="3124200"/>
          </a:xfrm>
          <a:prstGeom prst="rect">
            <a:avLst/>
          </a:prstGeom>
        </p:spPr>
      </p:pic>
    </p:spTree>
    <p:extLst>
      <p:ext uri="{BB962C8B-B14F-4D97-AF65-F5344CB8AC3E}">
        <p14:creationId xmlns:p14="http://schemas.microsoft.com/office/powerpoint/2010/main" val="27089828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62000"/>
          </a:xfrm>
        </p:spPr>
        <p:txBody>
          <a:bodyPr/>
          <a:lstStyle/>
          <a:p>
            <a:pPr algn="ctr"/>
            <a:r>
              <a:rPr lang="en-US" b="1" kern="1200" dirty="0">
                <a:solidFill>
                  <a:srgbClr val="0047BA"/>
                </a:solidFill>
                <a:latin typeface="+mn-lt"/>
              </a:rPr>
              <a:t>Self-Care</a:t>
            </a:r>
            <a:endParaRPr lang="en-US" sz="2800" b="1" dirty="0">
              <a:solidFill>
                <a:srgbClr val="0047BA"/>
              </a:solidFill>
              <a:latin typeface="+mn-lt"/>
            </a:endParaRPr>
          </a:p>
        </p:txBody>
      </p:sp>
      <p:sp>
        <p:nvSpPr>
          <p:cNvPr id="3" name="Content Placeholder 2"/>
          <p:cNvSpPr>
            <a:spLocks noGrp="1"/>
          </p:cNvSpPr>
          <p:nvPr>
            <p:ph idx="1"/>
          </p:nvPr>
        </p:nvSpPr>
        <p:spPr>
          <a:xfrm>
            <a:off x="152400" y="1219200"/>
            <a:ext cx="7391400" cy="4572000"/>
          </a:xfrm>
        </p:spPr>
        <p:txBody>
          <a:bodyPr/>
          <a:lstStyle/>
          <a:p>
            <a:pPr marL="0" indent="0">
              <a:buNone/>
            </a:pPr>
            <a:r>
              <a:rPr lang="en-US" sz="2400" dirty="0">
                <a:solidFill>
                  <a:srgbClr val="222222"/>
                </a:solidFill>
                <a:latin typeface="roboto"/>
              </a:rPr>
              <a:t>Self-care is any activity that we do deliberately in order to take care of our mental, emotional, and physical health. </a:t>
            </a:r>
          </a:p>
          <a:p>
            <a:pPr marL="0" indent="0">
              <a:buNone/>
            </a:pPr>
            <a:endParaRPr lang="en-US" sz="2400" dirty="0">
              <a:solidFill>
                <a:srgbClr val="222222"/>
              </a:solidFill>
              <a:latin typeface="roboto"/>
            </a:endParaRPr>
          </a:p>
          <a:p>
            <a:pPr marL="0" indent="0">
              <a:buNone/>
            </a:pPr>
            <a:r>
              <a:rPr lang="en-US" sz="2400" dirty="0"/>
              <a:t>The practice of taking an active role in protecting one's own well-being and happiness, in particular during periods of stress.</a:t>
            </a:r>
          </a:p>
          <a:p>
            <a:endParaRPr lang="en-US" dirty="0"/>
          </a:p>
          <a:p>
            <a:pPr marL="0" indent="0" algn="ctr">
              <a:buNone/>
            </a:pPr>
            <a:r>
              <a:rPr lang="en-US" sz="3600" b="1" dirty="0">
                <a:solidFill>
                  <a:schemeClr val="tx2">
                    <a:lumMod val="50000"/>
                  </a:schemeClr>
                </a:solidFill>
                <a:latin typeface="AR CENA" panose="02000000000000000000" pitchFamily="2" charset="0"/>
              </a:rPr>
              <a:t>Self-care is the key to living a balanced life</a:t>
            </a:r>
            <a:endParaRPr lang="en-US" sz="3600" dirty="0">
              <a:solidFill>
                <a:schemeClr val="tx2">
                  <a:lumMod val="50000"/>
                </a:schemeClr>
              </a:solidFill>
              <a:latin typeface="AR CENA" panose="02000000000000000000" pitchFamily="2" charset="0"/>
            </a:endParaRPr>
          </a:p>
          <a:p>
            <a:pPr marL="0" lvl="0" indent="0" fontAlgn="auto">
              <a:spcAft>
                <a:spcPts val="0"/>
              </a:spcAft>
              <a:buClrTx/>
              <a:buNone/>
            </a:pPr>
            <a:endParaRPr lang="en-US" sz="3600" kern="1200" dirty="0">
              <a:solidFill>
                <a:schemeClr val="tx2">
                  <a:lumMod val="50000"/>
                </a:schemeClr>
              </a:solidFill>
              <a:latin typeface="AR CENA" panose="02000000000000000000" pitchFamily="2" charset="0"/>
            </a:endParaRPr>
          </a:p>
          <a:p>
            <a:endParaRPr lang="en-US" sz="2000" kern="1200" dirty="0">
              <a:solidFill>
                <a:prstClr val="black"/>
              </a:solidFill>
            </a:endParaRPr>
          </a:p>
          <a:p>
            <a:endParaRPr lang="en-US" sz="2000" kern="1200" dirty="0">
              <a:solidFill>
                <a:prstClr val="black"/>
              </a:solidFill>
            </a:endParaRPr>
          </a:p>
          <a:p>
            <a:endParaRPr lang="en-US" sz="2000" dirty="0"/>
          </a:p>
        </p:txBody>
      </p:sp>
      <p:sp>
        <p:nvSpPr>
          <p:cNvPr id="4" name="Slide Number Placeholder 3"/>
          <p:cNvSpPr>
            <a:spLocks noGrp="1"/>
          </p:cNvSpPr>
          <p:nvPr>
            <p:ph type="sldNum" sz="quarter" idx="11"/>
          </p:nvPr>
        </p:nvSpPr>
        <p:spPr/>
        <p:txBody>
          <a:bodyPr/>
          <a:lstStyle/>
          <a:p>
            <a:fld id="{38B97948-E5EB-448E-9246-C51A1E3AFBBC}" type="slidenum">
              <a:rPr lang="en-US" smtClean="0">
                <a:solidFill>
                  <a:srgbClr val="FFFFFF"/>
                </a:solidFill>
              </a:rPr>
              <a:pPr/>
              <a:t>48</a:t>
            </a:fld>
            <a:endParaRPr lang="en-US" dirty="0">
              <a:solidFill>
                <a:srgbClr val="FFFFFF"/>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2743200"/>
            <a:ext cx="2042474" cy="1524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1143000"/>
            <a:ext cx="1981200" cy="1189477"/>
          </a:xfrm>
          <a:prstGeom prst="rect">
            <a:avLst/>
          </a:prstGeom>
        </p:spPr>
      </p:pic>
    </p:spTree>
    <p:extLst>
      <p:ext uri="{BB962C8B-B14F-4D97-AF65-F5344CB8AC3E}">
        <p14:creationId xmlns:p14="http://schemas.microsoft.com/office/powerpoint/2010/main" val="24618547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391400" cy="609600"/>
          </a:xfrm>
        </p:spPr>
        <p:txBody>
          <a:bodyPr/>
          <a:lstStyle/>
          <a:p>
            <a:pPr algn="ctr"/>
            <a:r>
              <a:rPr lang="en-US" b="1" dirty="0"/>
              <a:t>The 8 Areas of Self-Care</a:t>
            </a:r>
          </a:p>
        </p:txBody>
      </p:sp>
      <p:sp>
        <p:nvSpPr>
          <p:cNvPr id="3" name="Content Placeholder 2"/>
          <p:cNvSpPr>
            <a:spLocks noGrp="1"/>
          </p:cNvSpPr>
          <p:nvPr>
            <p:ph idx="1"/>
          </p:nvPr>
        </p:nvSpPr>
        <p:spPr>
          <a:xfrm>
            <a:off x="152400" y="838200"/>
            <a:ext cx="7467600" cy="5791200"/>
          </a:xfrm>
        </p:spPr>
        <p:txBody>
          <a:bodyPr/>
          <a:lstStyle/>
          <a:p>
            <a:pPr marL="0" indent="0">
              <a:buNone/>
            </a:pPr>
            <a:r>
              <a:rPr lang="en-US" sz="1900" b="1" dirty="0"/>
              <a:t>1. Physica</a:t>
            </a:r>
            <a:r>
              <a:rPr lang="en-US" sz="1900" dirty="0"/>
              <a:t>l = involves movement of the body, health, nutrition, sleep, rest.</a:t>
            </a:r>
          </a:p>
          <a:p>
            <a:pPr marL="0" indent="0">
              <a:buNone/>
            </a:pPr>
            <a:endParaRPr lang="en-US" sz="1900" dirty="0"/>
          </a:p>
          <a:p>
            <a:pPr marL="0" indent="0">
              <a:buNone/>
            </a:pPr>
            <a:r>
              <a:rPr lang="en-US" sz="1900" b="1" dirty="0"/>
              <a:t>2. Psychologica</a:t>
            </a:r>
            <a:r>
              <a:rPr lang="en-US" sz="1900" dirty="0"/>
              <a:t>l = involves learning new things, applying consequential thinking, engaging intrinsic motivation, practicing mindfulness and creative thinking</a:t>
            </a:r>
          </a:p>
          <a:p>
            <a:pPr marL="0" indent="0">
              <a:buNone/>
            </a:pPr>
            <a:endParaRPr lang="en-US" sz="1900" dirty="0"/>
          </a:p>
          <a:p>
            <a:pPr marL="0" indent="0">
              <a:buNone/>
            </a:pPr>
            <a:r>
              <a:rPr lang="en-US" sz="1900" b="1" dirty="0"/>
              <a:t>3. Emotiona</a:t>
            </a:r>
            <a:r>
              <a:rPr lang="en-US" sz="1900" dirty="0"/>
              <a:t>l = involves enhancing emotional literacy, navigating emotions, increasing empathy, managing stress effectively and developing compassion for self</a:t>
            </a:r>
            <a:br>
              <a:rPr lang="en-US" sz="1900" dirty="0"/>
            </a:br>
            <a:r>
              <a:rPr lang="en-US" sz="1900" dirty="0"/>
              <a:t>and others.</a:t>
            </a:r>
          </a:p>
          <a:p>
            <a:pPr marL="0" indent="0">
              <a:buNone/>
            </a:pPr>
            <a:endParaRPr lang="en-US" sz="1900" dirty="0"/>
          </a:p>
          <a:p>
            <a:pPr marL="0" indent="0">
              <a:buNone/>
            </a:pPr>
            <a:r>
              <a:rPr lang="en-US" sz="1900" b="1" dirty="0"/>
              <a:t>4. Socia</a:t>
            </a:r>
            <a:r>
              <a:rPr lang="en-US" sz="1900" dirty="0"/>
              <a:t>l = involves having a supportive group and network of relationships around you whom trust and turn to when necessary. Having caring supportive people around you builds a sense of belonging and supportiveness.</a:t>
            </a:r>
          </a:p>
        </p:txBody>
      </p:sp>
      <p:sp>
        <p:nvSpPr>
          <p:cNvPr id="4" name="Slide Number Placeholder 3"/>
          <p:cNvSpPr>
            <a:spLocks noGrp="1"/>
          </p:cNvSpPr>
          <p:nvPr>
            <p:ph type="sldNum" sz="quarter" idx="11"/>
          </p:nvPr>
        </p:nvSpPr>
        <p:spPr/>
        <p:txBody>
          <a:bodyPr/>
          <a:lstStyle/>
          <a:p>
            <a:fld id="{38B97948-E5EB-448E-9246-C51A1E3AFBBC}" type="slidenum">
              <a:rPr lang="en-US" smtClean="0">
                <a:solidFill>
                  <a:srgbClr val="FFFFFF"/>
                </a:solidFill>
              </a:rPr>
              <a:pPr/>
              <a:t>49</a:t>
            </a:fld>
            <a:endParaRPr lang="en-US" dirty="0">
              <a:solidFill>
                <a:srgbClr val="FFFFFF"/>
              </a:solidFill>
            </a:endParaRPr>
          </a:p>
        </p:txBody>
      </p:sp>
    </p:spTree>
    <p:extLst>
      <p:ext uri="{BB962C8B-B14F-4D97-AF65-F5344CB8AC3E}">
        <p14:creationId xmlns:p14="http://schemas.microsoft.com/office/powerpoint/2010/main" val="2471119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fld id="{38B97948-E5EB-448E-9246-C51A1E3AFBBC}" type="slidenum">
              <a:rPr lang="en-US" smtClean="0">
                <a:solidFill>
                  <a:srgbClr val="FFFFFF"/>
                </a:solidFill>
              </a:rPr>
              <a:pPr/>
              <a:t>5</a:t>
            </a:fld>
            <a:endParaRPr lang="en-US" dirty="0">
              <a:solidFill>
                <a:srgbClr val="FFFFFF"/>
              </a:solidFill>
            </a:endParaRPr>
          </a:p>
        </p:txBody>
      </p:sp>
      <p:pic>
        <p:nvPicPr>
          <p:cNvPr id="5" name="Picture 4" descr="Related image"/>
          <p:cNvPicPr/>
          <p:nvPr/>
        </p:nvPicPr>
        <p:blipFill>
          <a:blip r:embed="rId3">
            <a:extLst>
              <a:ext uri="{28A0092B-C50C-407E-A947-70E740481C1C}">
                <a14:useLocalDpi xmlns:a14="http://schemas.microsoft.com/office/drawing/2010/main" val="0"/>
              </a:ext>
            </a:extLst>
          </a:blip>
          <a:srcRect/>
          <a:stretch>
            <a:fillRect/>
          </a:stretch>
        </p:blipFill>
        <p:spPr bwMode="auto">
          <a:xfrm>
            <a:off x="914400" y="304800"/>
            <a:ext cx="7086600" cy="5486400"/>
          </a:xfrm>
          <a:prstGeom prst="rect">
            <a:avLst/>
          </a:prstGeom>
          <a:noFill/>
          <a:ln>
            <a:noFill/>
          </a:ln>
        </p:spPr>
      </p:pic>
    </p:spTree>
    <p:extLst>
      <p:ext uri="{BB962C8B-B14F-4D97-AF65-F5344CB8AC3E}">
        <p14:creationId xmlns:p14="http://schemas.microsoft.com/office/powerpoint/2010/main" val="24878900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067800" cy="609600"/>
          </a:xfrm>
        </p:spPr>
        <p:txBody>
          <a:bodyPr/>
          <a:lstStyle/>
          <a:p>
            <a:pPr algn="ctr"/>
            <a:r>
              <a:rPr lang="en-US" sz="3600" b="1" dirty="0">
                <a:latin typeface="+mn-lt"/>
              </a:rPr>
              <a:t>The 8 Areas of Self-Care (</a:t>
            </a:r>
            <a:r>
              <a:rPr lang="en-US" sz="3600" b="1" dirty="0" err="1">
                <a:latin typeface="+mn-lt"/>
              </a:rPr>
              <a:t>con’t</a:t>
            </a:r>
            <a:r>
              <a:rPr lang="en-US" sz="3600" b="1" dirty="0">
                <a:latin typeface="+mn-lt"/>
              </a:rPr>
              <a:t>)</a:t>
            </a:r>
          </a:p>
        </p:txBody>
      </p:sp>
      <p:sp>
        <p:nvSpPr>
          <p:cNvPr id="3" name="Content Placeholder 2"/>
          <p:cNvSpPr>
            <a:spLocks noGrp="1"/>
          </p:cNvSpPr>
          <p:nvPr>
            <p:ph idx="1"/>
          </p:nvPr>
        </p:nvSpPr>
        <p:spPr>
          <a:xfrm>
            <a:off x="228600" y="914400"/>
            <a:ext cx="7467600" cy="5105400"/>
          </a:xfrm>
        </p:spPr>
        <p:txBody>
          <a:bodyPr/>
          <a:lstStyle/>
          <a:p>
            <a:pPr marL="0" indent="0">
              <a:buNone/>
            </a:pPr>
            <a:r>
              <a:rPr lang="en-US" sz="2000" dirty="0"/>
              <a:t>5. </a:t>
            </a:r>
            <a:r>
              <a:rPr lang="en-US" sz="2000" b="1" dirty="0"/>
              <a:t>Professional</a:t>
            </a:r>
            <a:r>
              <a:rPr lang="en-US" sz="2000" dirty="0"/>
              <a:t> = involves sharing your strengths and gifts, having clear professional boundaries, while living your purpose.</a:t>
            </a:r>
          </a:p>
          <a:p>
            <a:pPr marL="0" indent="0">
              <a:buNone/>
            </a:pPr>
            <a:endParaRPr lang="en-US" sz="2000" dirty="0"/>
          </a:p>
          <a:p>
            <a:pPr marL="0" indent="0">
              <a:buNone/>
            </a:pPr>
            <a:r>
              <a:rPr lang="en-US" sz="2000" b="1" dirty="0"/>
              <a:t>6. Environmental </a:t>
            </a:r>
            <a:r>
              <a:rPr lang="en-US" sz="2000" dirty="0"/>
              <a:t>= involves having an organized, well-maintained and clutter-free work, business and home environment, having clean clothes and a clean and well-maintained mode of transportation.</a:t>
            </a:r>
          </a:p>
          <a:p>
            <a:pPr marL="0" indent="0">
              <a:buNone/>
            </a:pPr>
            <a:endParaRPr lang="en-US" sz="2000" dirty="0"/>
          </a:p>
          <a:p>
            <a:pPr marL="0" indent="0">
              <a:buNone/>
            </a:pPr>
            <a:r>
              <a:rPr lang="en-US" sz="2000" b="1" dirty="0"/>
              <a:t>7. Spiritual </a:t>
            </a:r>
            <a:r>
              <a:rPr lang="en-US" sz="2000" dirty="0"/>
              <a:t>= involves the beliefs and values that are important to you and guide your life. </a:t>
            </a:r>
          </a:p>
          <a:p>
            <a:pPr marL="0" indent="0">
              <a:buNone/>
            </a:pPr>
            <a:endParaRPr lang="en-US" sz="2000" dirty="0"/>
          </a:p>
          <a:p>
            <a:pPr marL="0" indent="0">
              <a:buNone/>
            </a:pPr>
            <a:r>
              <a:rPr lang="en-US" sz="2000" b="1" dirty="0"/>
              <a:t>8. Financial </a:t>
            </a:r>
            <a:r>
              <a:rPr lang="en-US" sz="2000" dirty="0"/>
              <a:t>= involves being responsible with your finances and having a conscious relationship with money.</a:t>
            </a:r>
          </a:p>
        </p:txBody>
      </p:sp>
      <p:sp>
        <p:nvSpPr>
          <p:cNvPr id="4" name="Slide Number Placeholder 3"/>
          <p:cNvSpPr>
            <a:spLocks noGrp="1"/>
          </p:cNvSpPr>
          <p:nvPr>
            <p:ph type="sldNum" sz="quarter" idx="11"/>
          </p:nvPr>
        </p:nvSpPr>
        <p:spPr/>
        <p:txBody>
          <a:bodyPr/>
          <a:lstStyle/>
          <a:p>
            <a:fld id="{38B97948-E5EB-448E-9246-C51A1E3AFBBC}" type="slidenum">
              <a:rPr lang="en-US" smtClean="0">
                <a:solidFill>
                  <a:srgbClr val="FFFFFF"/>
                </a:solidFill>
              </a:rPr>
              <a:pPr/>
              <a:t>50</a:t>
            </a:fld>
            <a:endParaRPr lang="en-US" dirty="0">
              <a:solidFill>
                <a:srgbClr val="FFFFFF"/>
              </a:solidFill>
            </a:endParaRPr>
          </a:p>
        </p:txBody>
      </p:sp>
    </p:spTree>
    <p:extLst>
      <p:ext uri="{BB962C8B-B14F-4D97-AF65-F5344CB8AC3E}">
        <p14:creationId xmlns:p14="http://schemas.microsoft.com/office/powerpoint/2010/main" val="13486589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131D167-9215-4924-8065-365FC3D7DE7E}" type="slidenum">
              <a:rPr lang="en-US" smtClean="0"/>
              <a:pPr>
                <a:defRPr/>
              </a:pPr>
              <a:t>51</a:t>
            </a:fld>
            <a:endParaRPr lang="en-US" dirty="0"/>
          </a:p>
        </p:txBody>
      </p:sp>
      <p:sp>
        <p:nvSpPr>
          <p:cNvPr id="5" name="Rectangle 4"/>
          <p:cNvSpPr/>
          <p:nvPr/>
        </p:nvSpPr>
        <p:spPr>
          <a:xfrm>
            <a:off x="228600" y="228600"/>
            <a:ext cx="8763000" cy="5724644"/>
          </a:xfrm>
          <a:prstGeom prst="rect">
            <a:avLst/>
          </a:prstGeom>
        </p:spPr>
        <p:txBody>
          <a:bodyPr wrap="square">
            <a:spAutoFit/>
          </a:bodyPr>
          <a:lstStyle/>
          <a:p>
            <a:r>
              <a:rPr lang="en-US" sz="2400" dirty="0"/>
              <a:t>When you feel stressed and need a calm mind, try focusing on the sensations around you—sights, smells, sounds, tastes, touch. This will help you focus on the present moment, giving you a break from your worries.</a:t>
            </a:r>
          </a:p>
          <a:p>
            <a:endParaRPr lang="en-US" dirty="0"/>
          </a:p>
          <a:p>
            <a:pPr marL="285750" indent="-285750">
              <a:buFont typeface="Wingdings" panose="05000000000000000000" pitchFamily="2" charset="2"/>
              <a:buChar char="v"/>
            </a:pPr>
            <a:r>
              <a:rPr lang="en-US" dirty="0"/>
              <a:t>Breathe in fresh air.</a:t>
            </a:r>
          </a:p>
          <a:p>
            <a:pPr marL="285750" indent="-285750">
              <a:buFont typeface="Wingdings" panose="05000000000000000000" pitchFamily="2" charset="2"/>
              <a:buChar char="v"/>
            </a:pPr>
            <a:r>
              <a:rPr lang="en-US" dirty="0"/>
              <a:t>Snuggle under a cozy blanket.</a:t>
            </a:r>
          </a:p>
          <a:p>
            <a:pPr marL="285750" indent="-285750">
              <a:buFont typeface="Wingdings" panose="05000000000000000000" pitchFamily="2" charset="2"/>
              <a:buChar char="v"/>
            </a:pPr>
            <a:r>
              <a:rPr lang="en-US" dirty="0"/>
              <a:t>Listen to running water.</a:t>
            </a:r>
          </a:p>
          <a:p>
            <a:pPr marL="285750" indent="-285750">
              <a:buFont typeface="Wingdings" panose="05000000000000000000" pitchFamily="2" charset="2"/>
              <a:buChar char="v"/>
            </a:pPr>
            <a:r>
              <a:rPr lang="en-US" dirty="0"/>
              <a:t>Sit outdoors by a fire pit, watching the flames and listening to the night sounds.</a:t>
            </a:r>
          </a:p>
          <a:p>
            <a:pPr marL="285750" indent="-285750">
              <a:buFont typeface="Wingdings" panose="05000000000000000000" pitchFamily="2" charset="2"/>
              <a:buChar char="v"/>
            </a:pPr>
            <a:r>
              <a:rPr lang="en-US" dirty="0"/>
              <a:t>Take a hot shower or a warm bath.</a:t>
            </a:r>
          </a:p>
          <a:p>
            <a:pPr marL="285750" indent="-285750">
              <a:buFont typeface="Wingdings" panose="05000000000000000000" pitchFamily="2" charset="2"/>
              <a:buChar char="v"/>
            </a:pPr>
            <a:r>
              <a:rPr lang="en-US" dirty="0"/>
              <a:t>Get a massage.</a:t>
            </a:r>
          </a:p>
          <a:p>
            <a:pPr marL="285750" indent="-285750">
              <a:buFont typeface="Wingdings" panose="05000000000000000000" pitchFamily="2" charset="2"/>
              <a:buChar char="v"/>
            </a:pPr>
            <a:r>
              <a:rPr lang="en-US" dirty="0"/>
              <a:t>Cuddle with a pet.</a:t>
            </a:r>
          </a:p>
          <a:p>
            <a:pPr marL="285750" indent="-285750">
              <a:buFont typeface="Wingdings" panose="05000000000000000000" pitchFamily="2" charset="2"/>
              <a:buChar char="v"/>
            </a:pPr>
            <a:r>
              <a:rPr lang="en-US" dirty="0"/>
              <a:t>Pay attention to your breathing.</a:t>
            </a:r>
          </a:p>
          <a:p>
            <a:pPr marL="285750" indent="-285750">
              <a:buFont typeface="Wingdings" panose="05000000000000000000" pitchFamily="2" charset="2"/>
              <a:buChar char="v"/>
            </a:pPr>
            <a:r>
              <a:rPr lang="en-US" dirty="0"/>
              <a:t>Burn a scented candle.</a:t>
            </a:r>
          </a:p>
          <a:p>
            <a:pPr marL="285750" indent="-285750">
              <a:buFont typeface="Wingdings" panose="05000000000000000000" pitchFamily="2" charset="2"/>
              <a:buChar char="v"/>
            </a:pPr>
            <a:r>
              <a:rPr lang="en-US" dirty="0"/>
              <a:t>Wiggle your bare feet in overgrown grass.</a:t>
            </a:r>
          </a:p>
          <a:p>
            <a:pPr marL="285750" indent="-285750">
              <a:buFont typeface="Wingdings" panose="05000000000000000000" pitchFamily="2" charset="2"/>
              <a:buChar char="v"/>
            </a:pPr>
            <a:r>
              <a:rPr lang="en-US" dirty="0"/>
              <a:t>Stare up at the sky.</a:t>
            </a:r>
          </a:p>
          <a:p>
            <a:pPr marL="285750" indent="-285750">
              <a:buFont typeface="Wingdings" panose="05000000000000000000" pitchFamily="2" charset="2"/>
              <a:buChar char="v"/>
            </a:pPr>
            <a:r>
              <a:rPr lang="en-US" dirty="0"/>
              <a:t>Lie down where the afternoon sun streams in a window.</a:t>
            </a:r>
          </a:p>
          <a:p>
            <a:pPr marL="285750" indent="-285750">
              <a:buFont typeface="Wingdings" panose="05000000000000000000" pitchFamily="2" charset="2"/>
              <a:buChar char="v"/>
            </a:pPr>
            <a:r>
              <a:rPr lang="en-US" dirty="0"/>
              <a:t>Listen to music.</a:t>
            </a:r>
          </a:p>
        </p:txBody>
      </p:sp>
    </p:spTree>
    <p:extLst>
      <p:ext uri="{BB962C8B-B14F-4D97-AF65-F5344CB8AC3E}">
        <p14:creationId xmlns:p14="http://schemas.microsoft.com/office/powerpoint/2010/main" val="22780688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131D167-9215-4924-8065-365FC3D7DE7E}" type="slidenum">
              <a:rPr lang="en-US" smtClean="0"/>
              <a:pPr>
                <a:defRPr/>
              </a:pPr>
              <a:t>52</a:t>
            </a:fld>
            <a:endParaRPr lang="en-US" dirty="0"/>
          </a:p>
        </p:txBody>
      </p:sp>
      <p:sp>
        <p:nvSpPr>
          <p:cNvPr id="3" name="Rectangle 2"/>
          <p:cNvSpPr/>
          <p:nvPr/>
        </p:nvSpPr>
        <p:spPr>
          <a:xfrm>
            <a:off x="457200" y="533400"/>
            <a:ext cx="8534400" cy="4339650"/>
          </a:xfrm>
          <a:prstGeom prst="rect">
            <a:avLst/>
          </a:prstGeom>
        </p:spPr>
        <p:txBody>
          <a:bodyPr wrap="square">
            <a:spAutoFit/>
          </a:bodyPr>
          <a:lstStyle/>
          <a:p>
            <a:r>
              <a:rPr lang="en-US" sz="2400" dirty="0"/>
              <a:t>A great way to take care of yourself when you’re coping with stress is to engage in a pleasurable activity. Try one of these ideas.</a:t>
            </a:r>
          </a:p>
          <a:p>
            <a:endParaRPr lang="en-US" sz="2400" dirty="0"/>
          </a:p>
          <a:p>
            <a:endParaRPr lang="en-US" dirty="0"/>
          </a:p>
          <a:p>
            <a:pPr marL="285750" indent="-285750">
              <a:buFont typeface="Wingdings" panose="05000000000000000000" pitchFamily="2" charset="2"/>
              <a:buChar char="§"/>
            </a:pPr>
            <a:r>
              <a:rPr lang="en-US" dirty="0"/>
              <a:t>Take yourself out to eat.</a:t>
            </a:r>
          </a:p>
          <a:p>
            <a:pPr marL="285750" indent="-285750">
              <a:buFont typeface="Wingdings" panose="05000000000000000000" pitchFamily="2" charset="2"/>
              <a:buChar char="§"/>
            </a:pPr>
            <a:r>
              <a:rPr lang="en-US" dirty="0"/>
              <a:t>Be a tourist in your own city.</a:t>
            </a:r>
          </a:p>
          <a:p>
            <a:pPr marL="285750" indent="-285750">
              <a:buFont typeface="Wingdings" panose="05000000000000000000" pitchFamily="2" charset="2"/>
              <a:buChar char="§"/>
            </a:pPr>
            <a:r>
              <a:rPr lang="en-US" dirty="0"/>
              <a:t>Garden.  </a:t>
            </a:r>
          </a:p>
          <a:p>
            <a:pPr marL="285750" indent="-285750">
              <a:buFont typeface="Wingdings" panose="05000000000000000000" pitchFamily="2" charset="2"/>
              <a:buChar char="§"/>
            </a:pPr>
            <a:r>
              <a:rPr lang="en-US" dirty="0"/>
              <a:t>Watch a movie.</a:t>
            </a:r>
          </a:p>
          <a:p>
            <a:pPr marL="285750" indent="-285750">
              <a:buFont typeface="Wingdings" panose="05000000000000000000" pitchFamily="2" charset="2"/>
              <a:buChar char="§"/>
            </a:pPr>
            <a:r>
              <a:rPr lang="en-US" dirty="0"/>
              <a:t>Make art. </a:t>
            </a:r>
          </a:p>
          <a:p>
            <a:pPr marL="285750" indent="-285750">
              <a:buFont typeface="Wingdings" panose="05000000000000000000" pitchFamily="2" charset="2"/>
              <a:buChar char="§"/>
            </a:pPr>
            <a:r>
              <a:rPr lang="en-US" dirty="0"/>
              <a:t>Do a craft project.</a:t>
            </a:r>
          </a:p>
          <a:p>
            <a:pPr marL="285750" indent="-285750">
              <a:buFont typeface="Wingdings" panose="05000000000000000000" pitchFamily="2" charset="2"/>
              <a:buChar char="§"/>
            </a:pPr>
            <a:r>
              <a:rPr lang="en-US" dirty="0"/>
              <a:t>Journal.</a:t>
            </a:r>
          </a:p>
          <a:p>
            <a:pPr marL="285750" indent="-285750">
              <a:buFont typeface="Wingdings" panose="05000000000000000000" pitchFamily="2" charset="2"/>
              <a:buChar char="§"/>
            </a:pPr>
            <a:r>
              <a:rPr lang="en-US" dirty="0"/>
              <a:t>Walk your dogs.</a:t>
            </a:r>
          </a:p>
          <a:p>
            <a:pPr marL="285750" indent="-285750">
              <a:buFont typeface="Wingdings" panose="05000000000000000000" pitchFamily="2" charset="2"/>
              <a:buChar char="§"/>
            </a:pPr>
            <a:r>
              <a:rPr lang="en-US" dirty="0"/>
              <a:t>Go for a photo walk.</a:t>
            </a:r>
          </a:p>
        </p:txBody>
      </p:sp>
    </p:spTree>
    <p:extLst>
      <p:ext uri="{BB962C8B-B14F-4D97-AF65-F5344CB8AC3E}">
        <p14:creationId xmlns:p14="http://schemas.microsoft.com/office/powerpoint/2010/main" val="24976013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131D167-9215-4924-8065-365FC3D7DE7E}" type="slidenum">
              <a:rPr lang="en-US" smtClean="0"/>
              <a:pPr>
                <a:defRPr/>
              </a:pPr>
              <a:t>53</a:t>
            </a:fld>
            <a:endParaRPr lang="en-US" dirty="0"/>
          </a:p>
        </p:txBody>
      </p:sp>
      <p:sp>
        <p:nvSpPr>
          <p:cNvPr id="3" name="Rectangle 2"/>
          <p:cNvSpPr/>
          <p:nvPr/>
        </p:nvSpPr>
        <p:spPr>
          <a:xfrm>
            <a:off x="914400" y="685800"/>
            <a:ext cx="7924800" cy="4431983"/>
          </a:xfrm>
          <a:prstGeom prst="rect">
            <a:avLst/>
          </a:prstGeom>
        </p:spPr>
        <p:txBody>
          <a:bodyPr wrap="square">
            <a:spAutoFit/>
          </a:bodyPr>
          <a:lstStyle/>
          <a:p>
            <a:r>
              <a:rPr lang="en-US" sz="2400" dirty="0"/>
              <a:t>You can also give yourself a boost by doing a task that you’ve been avoiding or challenging your brain in a novel way. This can also boost self-confidence.</a:t>
            </a:r>
          </a:p>
          <a:p>
            <a:endParaRPr lang="en-US" sz="2400" dirty="0"/>
          </a:p>
          <a:p>
            <a:pPr marL="285750" indent="-285750">
              <a:buFont typeface="Wingdings" panose="05000000000000000000" pitchFamily="2" charset="2"/>
              <a:buChar char="ü"/>
            </a:pPr>
            <a:r>
              <a:rPr lang="en-US" dirty="0"/>
              <a:t>Clean out a junk drawer or a closet.</a:t>
            </a:r>
          </a:p>
          <a:p>
            <a:pPr marL="285750" indent="-285750">
              <a:buFont typeface="Wingdings" panose="05000000000000000000" pitchFamily="2" charset="2"/>
              <a:buChar char="ü"/>
            </a:pPr>
            <a:r>
              <a:rPr lang="en-US" dirty="0"/>
              <a:t>Take action (one small step) on something you’ve been avoiding.</a:t>
            </a:r>
          </a:p>
          <a:p>
            <a:pPr marL="285750" indent="-285750">
              <a:buFont typeface="Wingdings" panose="05000000000000000000" pitchFamily="2" charset="2"/>
              <a:buChar char="ü"/>
            </a:pPr>
            <a:r>
              <a:rPr lang="en-US" dirty="0"/>
              <a:t>Try a new activity.</a:t>
            </a:r>
          </a:p>
          <a:p>
            <a:pPr marL="285750" indent="-285750">
              <a:buFont typeface="Wingdings" panose="05000000000000000000" pitchFamily="2" charset="2"/>
              <a:buChar char="ü"/>
            </a:pPr>
            <a:r>
              <a:rPr lang="en-US" dirty="0"/>
              <a:t>Drive to a new place.</a:t>
            </a:r>
          </a:p>
          <a:p>
            <a:pPr marL="285750" indent="-285750">
              <a:buFont typeface="Wingdings" panose="05000000000000000000" pitchFamily="2" charset="2"/>
              <a:buChar char="ü"/>
            </a:pPr>
            <a:r>
              <a:rPr lang="en-US" dirty="0"/>
              <a:t>Make a list.</a:t>
            </a:r>
          </a:p>
          <a:p>
            <a:pPr marL="285750" indent="-285750">
              <a:buFont typeface="Wingdings" panose="05000000000000000000" pitchFamily="2" charset="2"/>
              <a:buChar char="ü"/>
            </a:pPr>
            <a:r>
              <a:rPr lang="en-US" dirty="0"/>
              <a:t>Immerse yourself in a crossword puzzle.</a:t>
            </a:r>
          </a:p>
          <a:p>
            <a:pPr marL="285750" indent="-285750">
              <a:buFont typeface="Wingdings" panose="05000000000000000000" pitchFamily="2" charset="2"/>
              <a:buChar char="ü"/>
            </a:pPr>
            <a:r>
              <a:rPr lang="en-US" dirty="0"/>
              <a:t>Do a word search.</a:t>
            </a:r>
          </a:p>
          <a:p>
            <a:pPr marL="285750" indent="-285750">
              <a:buFont typeface="Wingdings" panose="05000000000000000000" pitchFamily="2" charset="2"/>
              <a:buChar char="ü"/>
            </a:pPr>
            <a:r>
              <a:rPr lang="en-US" dirty="0"/>
              <a:t>Read something on a topic you wouldn’t normally.</a:t>
            </a:r>
          </a:p>
        </p:txBody>
      </p:sp>
    </p:spTree>
    <p:extLst>
      <p:ext uri="{BB962C8B-B14F-4D97-AF65-F5344CB8AC3E}">
        <p14:creationId xmlns:p14="http://schemas.microsoft.com/office/powerpoint/2010/main" val="5473749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131D167-9215-4924-8065-365FC3D7DE7E}" type="slidenum">
              <a:rPr lang="en-US" smtClean="0"/>
              <a:pPr>
                <a:defRPr/>
              </a:pPr>
              <a:t>54</a:t>
            </a:fld>
            <a:endParaRPr lang="en-US" dirty="0"/>
          </a:p>
        </p:txBody>
      </p:sp>
      <p:pic>
        <p:nvPicPr>
          <p:cNvPr id="3" name="Picture 2"/>
          <p:cNvPicPr>
            <a:picLocks noChangeAspect="1"/>
          </p:cNvPicPr>
          <p:nvPr/>
        </p:nvPicPr>
        <p:blipFill>
          <a:blip r:embed="rId2"/>
          <a:stretch>
            <a:fillRect/>
          </a:stretch>
        </p:blipFill>
        <p:spPr>
          <a:xfrm>
            <a:off x="304800" y="228600"/>
            <a:ext cx="8610600" cy="5486400"/>
          </a:xfrm>
          <a:prstGeom prst="rect">
            <a:avLst/>
          </a:prstGeom>
        </p:spPr>
      </p:pic>
    </p:spTree>
    <p:extLst>
      <p:ext uri="{BB962C8B-B14F-4D97-AF65-F5344CB8AC3E}">
        <p14:creationId xmlns:p14="http://schemas.microsoft.com/office/powerpoint/2010/main" val="37374240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131D167-9215-4924-8065-365FC3D7DE7E}" type="slidenum">
              <a:rPr lang="en-US" smtClean="0"/>
              <a:pPr>
                <a:defRPr/>
              </a:pPr>
              <a:t>55</a:t>
            </a:fld>
            <a:endParaRPr lang="en-US" dirty="0"/>
          </a:p>
        </p:txBody>
      </p:sp>
      <p:pic>
        <p:nvPicPr>
          <p:cNvPr id="3" name="Picture 2"/>
          <p:cNvPicPr>
            <a:picLocks noChangeAspect="1"/>
          </p:cNvPicPr>
          <p:nvPr/>
        </p:nvPicPr>
        <p:blipFill>
          <a:blip r:embed="rId2"/>
          <a:stretch>
            <a:fillRect/>
          </a:stretch>
        </p:blipFill>
        <p:spPr>
          <a:xfrm>
            <a:off x="609600" y="381000"/>
            <a:ext cx="8229600" cy="5181600"/>
          </a:xfrm>
          <a:prstGeom prst="rect">
            <a:avLst/>
          </a:prstGeom>
        </p:spPr>
      </p:pic>
    </p:spTree>
    <p:extLst>
      <p:ext uri="{BB962C8B-B14F-4D97-AF65-F5344CB8AC3E}">
        <p14:creationId xmlns:p14="http://schemas.microsoft.com/office/powerpoint/2010/main" val="10345903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6131D167-9215-4924-8065-365FC3D7DE7E}" type="slidenum">
              <a:rPr lang="en-US" smtClean="0"/>
              <a:pPr>
                <a:defRPr/>
              </a:pPr>
              <a:t>56</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304800"/>
            <a:ext cx="5257800" cy="5257800"/>
          </a:xfrm>
          <a:prstGeom prst="rect">
            <a:avLst/>
          </a:prstGeom>
        </p:spPr>
      </p:pic>
    </p:spTree>
    <p:extLst>
      <p:ext uri="{BB962C8B-B14F-4D97-AF65-F5344CB8AC3E}">
        <p14:creationId xmlns:p14="http://schemas.microsoft.com/office/powerpoint/2010/main" val="4106571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txBody>
          <a:bodyPr/>
          <a:lstStyle/>
          <a:p>
            <a:pPr algn="ctr"/>
            <a:r>
              <a:rPr lang="en-US" b="1" dirty="0">
                <a:solidFill>
                  <a:srgbClr val="0047BA"/>
                </a:solidFill>
              </a:rPr>
              <a:t>Self-Care Reflection Questions</a:t>
            </a:r>
          </a:p>
        </p:txBody>
      </p:sp>
      <p:sp>
        <p:nvSpPr>
          <p:cNvPr id="3" name="Content Placeholder 2"/>
          <p:cNvSpPr>
            <a:spLocks noGrp="1"/>
          </p:cNvSpPr>
          <p:nvPr>
            <p:ph idx="1"/>
          </p:nvPr>
        </p:nvSpPr>
        <p:spPr>
          <a:xfrm>
            <a:off x="2362200" y="1066800"/>
            <a:ext cx="6248400" cy="4724400"/>
          </a:xfrm>
        </p:spPr>
        <p:txBody>
          <a:bodyPr/>
          <a:lstStyle/>
          <a:p>
            <a:pPr marL="457200" lvl="1" indent="0" algn="ctr" eaLnBrk="0" hangingPunct="0">
              <a:buClr>
                <a:srgbClr val="002B5E"/>
              </a:buClr>
              <a:buNone/>
            </a:pPr>
            <a:r>
              <a:rPr lang="en-US" sz="2000" dirty="0">
                <a:solidFill>
                  <a:srgbClr val="000000"/>
                </a:solidFill>
              </a:rPr>
              <a:t>What does self-care mean for you?</a:t>
            </a:r>
          </a:p>
          <a:p>
            <a:pPr marL="457200" lvl="1" indent="0" algn="ctr" eaLnBrk="0" hangingPunct="0">
              <a:buClr>
                <a:srgbClr val="002B5E"/>
              </a:buClr>
              <a:buNone/>
            </a:pPr>
            <a:endParaRPr lang="en-US" sz="2000" dirty="0">
              <a:solidFill>
                <a:srgbClr val="000000"/>
              </a:solidFill>
            </a:endParaRPr>
          </a:p>
          <a:p>
            <a:pPr marL="457200" lvl="1" indent="0" algn="ctr" eaLnBrk="0" hangingPunct="0">
              <a:buClr>
                <a:srgbClr val="002B5E"/>
              </a:buClr>
              <a:buNone/>
            </a:pPr>
            <a:r>
              <a:rPr lang="en-US" sz="2000" dirty="0">
                <a:solidFill>
                  <a:srgbClr val="000000"/>
                </a:solidFill>
              </a:rPr>
              <a:t>How do you currently take care of yourself?</a:t>
            </a:r>
          </a:p>
          <a:p>
            <a:pPr marL="457200" lvl="1" indent="0" algn="ctr" eaLnBrk="0" hangingPunct="0">
              <a:buClr>
                <a:srgbClr val="002B5E"/>
              </a:buClr>
              <a:buNone/>
            </a:pPr>
            <a:endParaRPr lang="en-US" sz="2000" dirty="0">
              <a:solidFill>
                <a:srgbClr val="000000"/>
              </a:solidFill>
            </a:endParaRPr>
          </a:p>
          <a:p>
            <a:pPr marL="457200" lvl="1" indent="0" algn="ctr" eaLnBrk="0" hangingPunct="0">
              <a:buClr>
                <a:srgbClr val="002B5E"/>
              </a:buClr>
              <a:buNone/>
            </a:pPr>
            <a:r>
              <a:rPr lang="en-US" sz="2000" dirty="0">
                <a:solidFill>
                  <a:srgbClr val="000000"/>
                </a:solidFill>
              </a:rPr>
              <a:t>Do these strategies include your physical, mental, social, financial, spiritual, emotional, environmental and professional well being?</a:t>
            </a:r>
          </a:p>
          <a:p>
            <a:pPr marL="457200" lvl="1" indent="0" algn="ctr" eaLnBrk="0" hangingPunct="0">
              <a:buClr>
                <a:srgbClr val="002B5E"/>
              </a:buClr>
              <a:buNone/>
            </a:pPr>
            <a:endParaRPr lang="en-US" sz="2000" dirty="0">
              <a:solidFill>
                <a:srgbClr val="000000"/>
              </a:solidFill>
            </a:endParaRPr>
          </a:p>
          <a:p>
            <a:pPr marL="457200" lvl="1" indent="0" algn="ctr" eaLnBrk="0" hangingPunct="0">
              <a:buClr>
                <a:srgbClr val="002B5E"/>
              </a:buClr>
              <a:buNone/>
            </a:pPr>
            <a:r>
              <a:rPr lang="en-US" sz="2000" dirty="0">
                <a:solidFill>
                  <a:srgbClr val="000000"/>
                </a:solidFill>
              </a:rPr>
              <a:t>How do you take care of yourself at work?</a:t>
            </a:r>
          </a:p>
          <a:p>
            <a:pPr marL="457200" lvl="1" indent="0" algn="ctr" eaLnBrk="0" hangingPunct="0">
              <a:buClr>
                <a:srgbClr val="002B5E"/>
              </a:buClr>
              <a:buNone/>
            </a:pPr>
            <a:endParaRPr lang="en-US" sz="2000" dirty="0">
              <a:solidFill>
                <a:srgbClr val="000000"/>
              </a:solidFill>
            </a:endParaRPr>
          </a:p>
          <a:p>
            <a:pPr marL="457200" lvl="1" indent="0" algn="ctr" eaLnBrk="0" hangingPunct="0">
              <a:buClr>
                <a:srgbClr val="002B5E"/>
              </a:buClr>
              <a:buNone/>
            </a:pPr>
            <a:r>
              <a:rPr lang="en-US" sz="2000" dirty="0">
                <a:solidFill>
                  <a:srgbClr val="000000"/>
                </a:solidFill>
              </a:rPr>
              <a:t>What self-practice or two can you incorporate in your life today?</a:t>
            </a:r>
          </a:p>
          <a:p>
            <a:endParaRPr lang="en-US" dirty="0"/>
          </a:p>
        </p:txBody>
      </p:sp>
      <p:sp>
        <p:nvSpPr>
          <p:cNvPr id="4" name="Slide Number Placeholder 3"/>
          <p:cNvSpPr>
            <a:spLocks noGrp="1"/>
          </p:cNvSpPr>
          <p:nvPr>
            <p:ph type="sldNum" sz="quarter" idx="11"/>
          </p:nvPr>
        </p:nvSpPr>
        <p:spPr/>
        <p:txBody>
          <a:bodyPr/>
          <a:lstStyle/>
          <a:p>
            <a:fld id="{38B97948-E5EB-448E-9246-C51A1E3AFBBC}" type="slidenum">
              <a:rPr lang="en-US" smtClean="0">
                <a:solidFill>
                  <a:srgbClr val="FFFFFF"/>
                </a:solidFill>
              </a:rPr>
              <a:pPr/>
              <a:t>57</a:t>
            </a:fld>
            <a:endParaRPr lang="en-US" dirty="0">
              <a:solidFill>
                <a:srgbClr val="FFFFFF"/>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19200"/>
            <a:ext cx="2743200" cy="4114800"/>
          </a:xfrm>
          <a:prstGeom prst="rect">
            <a:avLst/>
          </a:prstGeom>
        </p:spPr>
      </p:pic>
    </p:spTree>
    <p:extLst>
      <p:ext uri="{BB962C8B-B14F-4D97-AF65-F5344CB8AC3E}">
        <p14:creationId xmlns:p14="http://schemas.microsoft.com/office/powerpoint/2010/main" val="6201671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7623D19A-0394-41C5-9686-601C110D0278}" type="slidenum">
              <a:rPr lang="en-US" smtClean="0">
                <a:solidFill>
                  <a:srgbClr val="FFFFFF"/>
                </a:solidFill>
              </a:rPr>
              <a:pPr/>
              <a:t>58</a:t>
            </a:fld>
            <a:endParaRPr lang="en-US" dirty="0">
              <a:solidFill>
                <a:srgbClr val="FFFFFF"/>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14400"/>
            <a:ext cx="7620000" cy="4562475"/>
          </a:xfrm>
          <a:prstGeom prst="rect">
            <a:avLst/>
          </a:prstGeom>
        </p:spPr>
      </p:pic>
    </p:spTree>
    <p:extLst>
      <p:ext uri="{BB962C8B-B14F-4D97-AF65-F5344CB8AC3E}">
        <p14:creationId xmlns:p14="http://schemas.microsoft.com/office/powerpoint/2010/main" val="21194629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067800" cy="762000"/>
          </a:xfrm>
        </p:spPr>
        <p:txBody>
          <a:bodyPr/>
          <a:lstStyle/>
          <a:p>
            <a:pPr algn="ctr"/>
            <a:r>
              <a:rPr lang="en-US" b="1" dirty="0">
                <a:latin typeface="+mn-lt"/>
              </a:rPr>
              <a:t>Know the Difference</a:t>
            </a:r>
          </a:p>
        </p:txBody>
      </p:sp>
      <p:pic>
        <p:nvPicPr>
          <p:cNvPr id="7" name="Content Placeholder 6" descr="Image result for serenity praye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33600" y="1143000"/>
            <a:ext cx="4953000" cy="4114800"/>
          </a:xfrm>
          <a:prstGeom prst="rect">
            <a:avLst/>
          </a:prstGeom>
          <a:noFill/>
          <a:ln>
            <a:noFill/>
          </a:ln>
        </p:spPr>
      </p:pic>
      <p:sp>
        <p:nvSpPr>
          <p:cNvPr id="4" name="Slide Number Placeholder 3"/>
          <p:cNvSpPr>
            <a:spLocks noGrp="1"/>
          </p:cNvSpPr>
          <p:nvPr>
            <p:ph type="sldNum" sz="quarter" idx="11"/>
          </p:nvPr>
        </p:nvSpPr>
        <p:spPr/>
        <p:txBody>
          <a:bodyPr/>
          <a:lstStyle/>
          <a:p>
            <a:fld id="{38B97948-E5EB-448E-9246-C51A1E3AFBBC}" type="slidenum">
              <a:rPr lang="en-US" smtClean="0">
                <a:solidFill>
                  <a:srgbClr val="FFFFFF"/>
                </a:solidFill>
              </a:rPr>
              <a:pPr/>
              <a:t>59</a:t>
            </a:fld>
            <a:endParaRPr lang="en-US" dirty="0">
              <a:solidFill>
                <a:srgbClr val="FFFFFF"/>
              </a:solidFill>
            </a:endParaRPr>
          </a:p>
        </p:txBody>
      </p:sp>
    </p:spTree>
    <p:extLst>
      <p:ext uri="{BB962C8B-B14F-4D97-AF65-F5344CB8AC3E}">
        <p14:creationId xmlns:p14="http://schemas.microsoft.com/office/powerpoint/2010/main" val="3743591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792162"/>
          </a:xfrm>
        </p:spPr>
        <p:txBody>
          <a:bodyPr>
            <a:normAutofit fontScale="90000"/>
          </a:bodyPr>
          <a:lstStyle/>
          <a:p>
            <a:pPr algn="ctr"/>
            <a:r>
              <a:rPr lang="en-US" sz="4400" b="1" dirty="0">
                <a:solidFill>
                  <a:srgbClr val="0047BA"/>
                </a:solidFill>
              </a:rPr>
              <a:t>Types of Stress</a:t>
            </a:r>
            <a:br>
              <a:rPr lang="en-US" dirty="0"/>
            </a:br>
            <a:endParaRPr lang="en-US" dirty="0"/>
          </a:p>
        </p:txBody>
      </p:sp>
      <p:sp>
        <p:nvSpPr>
          <p:cNvPr id="3" name="Content Placeholder 2"/>
          <p:cNvSpPr>
            <a:spLocks noGrp="1"/>
          </p:cNvSpPr>
          <p:nvPr>
            <p:ph idx="1"/>
          </p:nvPr>
        </p:nvSpPr>
        <p:spPr>
          <a:xfrm>
            <a:off x="304800" y="838200"/>
            <a:ext cx="8382000" cy="5715000"/>
          </a:xfrm>
        </p:spPr>
        <p:txBody>
          <a:bodyPr>
            <a:normAutofit/>
          </a:bodyPr>
          <a:lstStyle/>
          <a:p>
            <a:pPr marL="0" indent="0">
              <a:buNone/>
            </a:pPr>
            <a:r>
              <a:rPr lang="en-US" sz="2400" dirty="0">
                <a:latin typeface="Cambria" panose="02040503050406030204" pitchFamily="18" charset="0"/>
              </a:rPr>
              <a:t> </a:t>
            </a:r>
            <a:r>
              <a:rPr lang="en-US" sz="2400" b="1" dirty="0">
                <a:latin typeface="Cambria" panose="02040503050406030204" pitchFamily="18" charset="0"/>
              </a:rPr>
              <a:t>Acute stress </a:t>
            </a:r>
            <a:r>
              <a:rPr lang="en-US" sz="2400" dirty="0">
                <a:latin typeface="Cambria" panose="02040503050406030204" pitchFamily="18" charset="0"/>
              </a:rPr>
              <a:t>corresponds to our organism`s reactions when facing a threatening, imminent or unforeseeable situation</a:t>
            </a:r>
          </a:p>
          <a:p>
            <a:pPr marL="0" indent="0">
              <a:buNone/>
            </a:pPr>
            <a:br>
              <a:rPr lang="en-US" sz="2600" dirty="0">
                <a:latin typeface="Cambria" panose="02040503050406030204" pitchFamily="18" charset="0"/>
              </a:rPr>
            </a:br>
            <a:endParaRPr lang="en-US" sz="2600" dirty="0">
              <a:latin typeface="Cambria" panose="02040503050406030204" pitchFamily="18" charset="0"/>
            </a:endParaRPr>
          </a:p>
          <a:p>
            <a:endParaRPr lang="en-US" sz="2600" b="1" dirty="0">
              <a:latin typeface="Cambria" panose="02040503050406030204" pitchFamily="18" charset="0"/>
            </a:endParaRPr>
          </a:p>
          <a:p>
            <a:endParaRPr lang="en-US" sz="2600" b="1" dirty="0">
              <a:latin typeface="Cambria" panose="02040503050406030204" pitchFamily="18" charset="0"/>
            </a:endParaRPr>
          </a:p>
          <a:p>
            <a:pPr marL="0" indent="0">
              <a:buNone/>
            </a:pPr>
            <a:r>
              <a:rPr lang="en-US" sz="2400" b="1" dirty="0">
                <a:latin typeface="Cambria" panose="02040503050406030204" pitchFamily="18" charset="0"/>
              </a:rPr>
              <a:t>Chronic stress </a:t>
            </a:r>
            <a:r>
              <a:rPr lang="en-US" sz="2000" dirty="0">
                <a:latin typeface="Cambria" panose="02040503050406030204" pitchFamily="18" charset="0"/>
              </a:rPr>
              <a:t>maintains the physiological mechanisms put in place to face the stressful situation which exhausts the system and leads to harmful effects for our health. </a:t>
            </a:r>
            <a:br>
              <a:rPr lang="en-US" sz="2000" dirty="0">
                <a:latin typeface="Cambria" panose="02040503050406030204" pitchFamily="18" charset="0"/>
              </a:rPr>
            </a:br>
            <a:endParaRPr lang="en-US" sz="2000" dirty="0">
              <a:latin typeface="Cambria" panose="02040503050406030204" pitchFamily="18" charset="0"/>
            </a:endParaRPr>
          </a:p>
          <a:p>
            <a:pPr marL="0" indent="0">
              <a:buNone/>
            </a:pPr>
            <a:endParaRPr lang="en-US" sz="2800" dirty="0"/>
          </a:p>
          <a:p>
            <a:pPr marL="0" indent="0">
              <a:buNone/>
            </a:pPr>
            <a:endParaRPr lang="en-US" sz="2600" dirty="0">
              <a:latin typeface="Cambria" panose="02040503050406030204" pitchFamily="18" charset="0"/>
            </a:endParaRPr>
          </a:p>
        </p:txBody>
      </p:sp>
      <p:pic>
        <p:nvPicPr>
          <p:cNvPr id="4" name="Picture 3" descr="Image result for bear chasing man"/>
          <p:cNvPicPr/>
          <p:nvPr/>
        </p:nvPicPr>
        <p:blipFill>
          <a:blip r:embed="rId3">
            <a:extLst>
              <a:ext uri="{28A0092B-C50C-407E-A947-70E740481C1C}">
                <a14:useLocalDpi xmlns:a14="http://schemas.microsoft.com/office/drawing/2010/main" val="0"/>
              </a:ext>
            </a:extLst>
          </a:blip>
          <a:srcRect/>
          <a:stretch>
            <a:fillRect/>
          </a:stretch>
        </p:blipFill>
        <p:spPr bwMode="auto">
          <a:xfrm>
            <a:off x="3352798" y="1712843"/>
            <a:ext cx="2590802" cy="1676400"/>
          </a:xfrm>
          <a:prstGeom prst="rect">
            <a:avLst/>
          </a:prstGeom>
          <a:noFill/>
          <a:ln>
            <a:noFill/>
          </a:ln>
        </p:spPr>
      </p:pic>
      <p:pic>
        <p:nvPicPr>
          <p:cNvPr id="5" name="Picture 4" descr="Related image">
            <a:hlinkClick r:id="rId4" tgtFrame="&quot;_blank&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3581400" y="4495800"/>
            <a:ext cx="2764733" cy="1828800"/>
          </a:xfrm>
          <a:prstGeom prst="rect">
            <a:avLst/>
          </a:prstGeom>
          <a:noFill/>
          <a:ln>
            <a:noFill/>
          </a:ln>
        </p:spPr>
      </p:pic>
    </p:spTree>
    <p:extLst>
      <p:ext uri="{BB962C8B-B14F-4D97-AF65-F5344CB8AC3E}">
        <p14:creationId xmlns:p14="http://schemas.microsoft.com/office/powerpoint/2010/main" val="14428625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pPr algn="ctr"/>
            <a:r>
              <a:rPr lang="en-US" b="1" dirty="0"/>
              <a:t>Some Last Thoughts</a:t>
            </a:r>
          </a:p>
        </p:txBody>
      </p:sp>
      <p:pic>
        <p:nvPicPr>
          <p:cNvPr id="5" name="Content Placeholder 4" descr="Image result for self-care quotes"/>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4600" y="914400"/>
            <a:ext cx="3657600" cy="2667000"/>
          </a:xfrm>
          <a:prstGeom prst="rect">
            <a:avLst/>
          </a:prstGeom>
          <a:noFill/>
          <a:ln>
            <a:noFill/>
          </a:ln>
        </p:spPr>
      </p:pic>
      <p:sp>
        <p:nvSpPr>
          <p:cNvPr id="4" name="Slide Number Placeholder 3"/>
          <p:cNvSpPr>
            <a:spLocks noGrp="1"/>
          </p:cNvSpPr>
          <p:nvPr>
            <p:ph type="sldNum" sz="quarter" idx="11"/>
          </p:nvPr>
        </p:nvSpPr>
        <p:spPr/>
        <p:txBody>
          <a:bodyPr/>
          <a:lstStyle/>
          <a:p>
            <a:fld id="{38B97948-E5EB-448E-9246-C51A1E3AFBBC}" type="slidenum">
              <a:rPr lang="en-US" smtClean="0">
                <a:solidFill>
                  <a:srgbClr val="FFFFFF"/>
                </a:solidFill>
              </a:rPr>
              <a:pPr/>
              <a:t>60</a:t>
            </a:fld>
            <a:endParaRPr lang="en-US" dirty="0">
              <a:solidFill>
                <a:srgbClr val="FFFFFF"/>
              </a:solidFill>
            </a:endParaRPr>
          </a:p>
        </p:txBody>
      </p:sp>
      <p:pic>
        <p:nvPicPr>
          <p:cNvPr id="2054" name="Picture 6" descr="Image result for self-care quot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3505200"/>
            <a:ext cx="22098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1066800"/>
            <a:ext cx="2133600" cy="217200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8600" y="3352800"/>
            <a:ext cx="2438400" cy="24384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2200" y="1219200"/>
            <a:ext cx="2790825" cy="2790825"/>
          </a:xfrm>
          <a:prstGeom prst="rect">
            <a:avLst/>
          </a:prstGeom>
        </p:spPr>
      </p:pic>
    </p:spTree>
    <p:extLst>
      <p:ext uri="{BB962C8B-B14F-4D97-AF65-F5344CB8AC3E}">
        <p14:creationId xmlns:p14="http://schemas.microsoft.com/office/powerpoint/2010/main" val="25155431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age result for questions concern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762000"/>
            <a:ext cx="5448300" cy="5105400"/>
          </a:xfrm>
          <a:prstGeom prst="rect">
            <a:avLst/>
          </a:prstGeom>
          <a:noFill/>
          <a:ln>
            <a:noFill/>
          </a:ln>
        </p:spPr>
      </p:pic>
      <p:sp>
        <p:nvSpPr>
          <p:cNvPr id="4" name="Slide Number Placeholder 3"/>
          <p:cNvSpPr>
            <a:spLocks noGrp="1"/>
          </p:cNvSpPr>
          <p:nvPr>
            <p:ph type="sldNum" sz="quarter" idx="11"/>
          </p:nvPr>
        </p:nvSpPr>
        <p:spPr/>
        <p:txBody>
          <a:bodyPr/>
          <a:lstStyle/>
          <a:p>
            <a:fld id="{38B97948-E5EB-448E-9246-C51A1E3AFBBC}" type="slidenum">
              <a:rPr lang="en-US" smtClean="0">
                <a:solidFill>
                  <a:srgbClr val="FFFFFF"/>
                </a:solidFill>
              </a:rPr>
              <a:pPr/>
              <a:t>61</a:t>
            </a:fld>
            <a:endParaRPr lang="en-US" dirty="0">
              <a:solidFill>
                <a:srgbClr val="FFFFFF"/>
              </a:solidFill>
            </a:endParaRPr>
          </a:p>
        </p:txBody>
      </p:sp>
    </p:spTree>
    <p:extLst>
      <p:ext uri="{BB962C8B-B14F-4D97-AF65-F5344CB8AC3E}">
        <p14:creationId xmlns:p14="http://schemas.microsoft.com/office/powerpoint/2010/main" val="875067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914400"/>
          </a:xfrm>
        </p:spPr>
        <p:txBody>
          <a:bodyPr/>
          <a:lstStyle/>
          <a:p>
            <a:pPr algn="ctr"/>
            <a:r>
              <a:rPr lang="en-US" b="1" dirty="0">
                <a:solidFill>
                  <a:srgbClr val="0047BA"/>
                </a:solidFill>
              </a:rPr>
              <a:t>What is a stressor?</a:t>
            </a:r>
          </a:p>
        </p:txBody>
      </p:sp>
      <p:sp>
        <p:nvSpPr>
          <p:cNvPr id="3" name="Content Placeholder 2"/>
          <p:cNvSpPr>
            <a:spLocks noGrp="1"/>
          </p:cNvSpPr>
          <p:nvPr>
            <p:ph idx="1"/>
          </p:nvPr>
        </p:nvSpPr>
        <p:spPr>
          <a:xfrm>
            <a:off x="304800" y="1295400"/>
            <a:ext cx="8382000" cy="4648200"/>
          </a:xfrm>
        </p:spPr>
        <p:txBody>
          <a:bodyPr/>
          <a:lstStyle/>
          <a:p>
            <a:pPr>
              <a:buFont typeface="Wingdings" panose="05000000000000000000" pitchFamily="2" charset="2"/>
              <a:buChar char="Ø"/>
            </a:pPr>
            <a:r>
              <a:rPr lang="en-US" dirty="0"/>
              <a:t>Personal and environmental events that cause stress </a:t>
            </a:r>
          </a:p>
          <a:p>
            <a:pPr>
              <a:buFont typeface="Wingdings" panose="05000000000000000000" pitchFamily="2" charset="2"/>
              <a:buChar char="Ø"/>
            </a:pPr>
            <a:r>
              <a:rPr lang="en-US" dirty="0"/>
              <a:t>Major life events</a:t>
            </a:r>
          </a:p>
          <a:p>
            <a:pPr>
              <a:buFont typeface="Wingdings" panose="05000000000000000000" pitchFamily="2" charset="2"/>
              <a:buChar char="Ø"/>
            </a:pPr>
            <a:r>
              <a:rPr lang="en-US" dirty="0"/>
              <a:t>Trauma</a:t>
            </a:r>
          </a:p>
          <a:p>
            <a:pPr>
              <a:buFont typeface="Wingdings" panose="05000000000000000000" pitchFamily="2" charset="2"/>
              <a:buChar char="Ø"/>
            </a:pPr>
            <a:r>
              <a:rPr lang="en-US" dirty="0"/>
              <a:t>Social</a:t>
            </a:r>
          </a:p>
          <a:p>
            <a:pPr>
              <a:buFont typeface="Wingdings" panose="05000000000000000000" pitchFamily="2" charset="2"/>
              <a:buChar char="Ø"/>
            </a:pPr>
            <a:r>
              <a:rPr lang="en-US" dirty="0"/>
              <a:t>Occupational</a:t>
            </a:r>
          </a:p>
          <a:p>
            <a:pPr>
              <a:buFont typeface="Wingdings" panose="05000000000000000000" pitchFamily="2" charset="2"/>
              <a:buChar char="Ø"/>
            </a:pPr>
            <a:r>
              <a:rPr lang="en-US" dirty="0"/>
              <a:t>Nutrition</a:t>
            </a:r>
          </a:p>
          <a:p>
            <a:pPr>
              <a:buFont typeface="Wingdings" panose="05000000000000000000" pitchFamily="2" charset="2"/>
              <a:buChar char="Ø"/>
            </a:pPr>
            <a:r>
              <a:rPr lang="en-US" dirty="0"/>
              <a:t>Substance abuse</a:t>
            </a:r>
          </a:p>
          <a:p>
            <a:endParaRPr lang="en-US" dirty="0"/>
          </a:p>
          <a:p>
            <a:endParaRPr lang="en-US" dirty="0"/>
          </a:p>
          <a:p>
            <a:pPr marL="0" indent="0">
              <a:buNone/>
            </a:pPr>
            <a:endParaRPr lang="en-US" dirty="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2362200"/>
            <a:ext cx="4038600" cy="2823865"/>
          </a:xfrm>
          <a:prstGeom prst="rect">
            <a:avLst/>
          </a:prstGeom>
        </p:spPr>
      </p:pic>
    </p:spTree>
    <p:extLst>
      <p:ext uri="{BB962C8B-B14F-4D97-AF65-F5344CB8AC3E}">
        <p14:creationId xmlns:p14="http://schemas.microsoft.com/office/powerpoint/2010/main" val="49108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371600"/>
          </a:xfrm>
        </p:spPr>
        <p:txBody>
          <a:bodyPr>
            <a:normAutofit/>
          </a:bodyPr>
          <a:lstStyle/>
          <a:p>
            <a:pPr algn="ctr"/>
            <a:r>
              <a:rPr lang="en-US" sz="3600" b="1" dirty="0">
                <a:solidFill>
                  <a:srgbClr val="0047BA"/>
                </a:solidFill>
              </a:rPr>
              <a:t>The Cycle of Chronic Stress</a:t>
            </a:r>
          </a:p>
        </p:txBody>
      </p:sp>
      <p:sp>
        <p:nvSpPr>
          <p:cNvPr id="3" name="Content Placeholder 2"/>
          <p:cNvSpPr>
            <a:spLocks noGrp="1"/>
          </p:cNvSpPr>
          <p:nvPr>
            <p:ph idx="1"/>
          </p:nvPr>
        </p:nvSpPr>
        <p:spPr>
          <a:xfrm>
            <a:off x="252966" y="1295400"/>
            <a:ext cx="7391400" cy="4419600"/>
          </a:xfrm>
        </p:spPr>
        <p:txBody>
          <a:bodyPr>
            <a:normAutofit/>
          </a:bodyPr>
          <a:lstStyle/>
          <a:p>
            <a:endParaRPr lang="en-US" dirty="0"/>
          </a:p>
          <a:p>
            <a:endParaRPr lang="en-US" dirty="0"/>
          </a:p>
        </p:txBody>
      </p:sp>
      <p:pic>
        <p:nvPicPr>
          <p:cNvPr id="5" name="Picture 4" descr="Related image"/>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58240"/>
            <a:ext cx="6477000" cy="4800599"/>
          </a:xfrm>
          <a:prstGeom prst="rect">
            <a:avLst/>
          </a:prstGeom>
          <a:noFill/>
          <a:ln>
            <a:noFill/>
          </a:ln>
        </p:spPr>
      </p:pic>
    </p:spTree>
    <p:extLst>
      <p:ext uri="{BB962C8B-B14F-4D97-AF65-F5344CB8AC3E}">
        <p14:creationId xmlns:p14="http://schemas.microsoft.com/office/powerpoint/2010/main" val="3944196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15962"/>
          </a:xfrm>
        </p:spPr>
        <p:txBody>
          <a:bodyPr>
            <a:noAutofit/>
          </a:bodyPr>
          <a:lstStyle/>
          <a:p>
            <a:pPr algn="ctr"/>
            <a:r>
              <a:rPr lang="en-US" b="1" dirty="0">
                <a:solidFill>
                  <a:srgbClr val="0047BA"/>
                </a:solidFill>
              </a:rPr>
              <a:t>Family Stressors</a:t>
            </a:r>
          </a:p>
        </p:txBody>
      </p:sp>
      <p:sp>
        <p:nvSpPr>
          <p:cNvPr id="4" name="Rectangle 3"/>
          <p:cNvSpPr/>
          <p:nvPr/>
        </p:nvSpPr>
        <p:spPr>
          <a:xfrm>
            <a:off x="1790700" y="2367171"/>
            <a:ext cx="5562600" cy="2123658"/>
          </a:xfrm>
          <a:prstGeom prst="rect">
            <a:avLst/>
          </a:prstGeom>
        </p:spPr>
        <p:txBody>
          <a:bodyPr wrap="square">
            <a:spAutoFit/>
          </a:bodyPr>
          <a:lstStyle/>
          <a:p>
            <a:pPr algn="ctr"/>
            <a:r>
              <a:rPr lang="en-US" sz="6600" dirty="0">
                <a:latin typeface="AR CARTER" panose="02000000000000000000" pitchFamily="2" charset="0"/>
              </a:rPr>
              <a:t>Examples of family stressors</a:t>
            </a:r>
          </a:p>
        </p:txBody>
      </p:sp>
    </p:spTree>
    <p:extLst>
      <p:ext uri="{BB962C8B-B14F-4D97-AF65-F5344CB8AC3E}">
        <p14:creationId xmlns:p14="http://schemas.microsoft.com/office/powerpoint/2010/main" val="2486878244"/>
      </p:ext>
    </p:extLst>
  </p:cSld>
  <p:clrMapOvr>
    <a:masterClrMapping/>
  </p:clrMapOvr>
</p:sld>
</file>

<file path=ppt/theme/theme1.xml><?xml version="1.0" encoding="utf-8"?>
<a:theme xmlns:a="http://schemas.openxmlformats.org/drawingml/2006/main" name="AFT_29_Natl">
  <a:themeElements>
    <a:clrScheme name="Custom 1">
      <a:dk1>
        <a:srgbClr val="000000"/>
      </a:dk1>
      <a:lt1>
        <a:srgbClr val="FFFFFF"/>
      </a:lt1>
      <a:dk2>
        <a:srgbClr val="0047BA"/>
      </a:dk2>
      <a:lt2>
        <a:srgbClr val="808080"/>
      </a:lt2>
      <a:accent1>
        <a:srgbClr val="9EB0C9"/>
      </a:accent1>
      <a:accent2>
        <a:srgbClr val="002B5E"/>
      </a:accent2>
      <a:accent3>
        <a:srgbClr val="FFFFFF"/>
      </a:accent3>
      <a:accent4>
        <a:srgbClr val="000000"/>
      </a:accent4>
      <a:accent5>
        <a:srgbClr val="CCD4E1"/>
      </a:accent5>
      <a:accent6>
        <a:srgbClr val="002654"/>
      </a:accent6>
      <a:hlink>
        <a:srgbClr val="000000"/>
      </a:hlink>
      <a:folHlink>
        <a:srgbClr val="000000"/>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47BA"/>
        </a:dk2>
        <a:lt2>
          <a:srgbClr val="808080"/>
        </a:lt2>
        <a:accent1>
          <a:srgbClr val="9EB0C9"/>
        </a:accent1>
        <a:accent2>
          <a:srgbClr val="002B5E"/>
        </a:accent2>
        <a:accent3>
          <a:srgbClr val="FFFFFF"/>
        </a:accent3>
        <a:accent4>
          <a:srgbClr val="000000"/>
        </a:accent4>
        <a:accent5>
          <a:srgbClr val="CCD4E1"/>
        </a:accent5>
        <a:accent6>
          <a:srgbClr val="002654"/>
        </a:accent6>
        <a:hlink>
          <a:srgbClr val="0047BA"/>
        </a:hlink>
        <a:folHlink>
          <a:srgbClr val="73B5E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A75CF"/>
        </a:dk2>
        <a:lt2>
          <a:srgbClr val="808080"/>
        </a:lt2>
        <a:accent1>
          <a:srgbClr val="B0BFBF"/>
        </a:accent1>
        <a:accent2>
          <a:srgbClr val="003896"/>
        </a:accent2>
        <a:accent3>
          <a:srgbClr val="FFFFFF"/>
        </a:accent3>
        <a:accent4>
          <a:srgbClr val="000000"/>
        </a:accent4>
        <a:accent5>
          <a:srgbClr val="D4DCDC"/>
        </a:accent5>
        <a:accent6>
          <a:srgbClr val="003287"/>
        </a:accent6>
        <a:hlink>
          <a:srgbClr val="1A75CF"/>
        </a:hlink>
        <a:folHlink>
          <a:srgbClr val="78B3E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4F8C0D"/>
        </a:dk2>
        <a:lt2>
          <a:srgbClr val="808080"/>
        </a:lt2>
        <a:accent1>
          <a:srgbClr val="B3C98C"/>
        </a:accent1>
        <a:accent2>
          <a:srgbClr val="4A611C"/>
        </a:accent2>
        <a:accent3>
          <a:srgbClr val="FFFFFF"/>
        </a:accent3>
        <a:accent4>
          <a:srgbClr val="000000"/>
        </a:accent4>
        <a:accent5>
          <a:srgbClr val="D6E1C5"/>
        </a:accent5>
        <a:accent6>
          <a:srgbClr val="425718"/>
        </a:accent6>
        <a:hlink>
          <a:srgbClr val="4F8C0D"/>
        </a:hlink>
        <a:folHlink>
          <a:srgbClr val="4A611C"/>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6B8FB5"/>
        </a:dk2>
        <a:lt2>
          <a:srgbClr val="808080"/>
        </a:lt2>
        <a:accent1>
          <a:srgbClr val="CFE89C"/>
        </a:accent1>
        <a:accent2>
          <a:srgbClr val="ABBADE"/>
        </a:accent2>
        <a:accent3>
          <a:srgbClr val="FFFFFF"/>
        </a:accent3>
        <a:accent4>
          <a:srgbClr val="000000"/>
        </a:accent4>
        <a:accent5>
          <a:srgbClr val="E4F2CB"/>
        </a:accent5>
        <a:accent6>
          <a:srgbClr val="9BA8C9"/>
        </a:accent6>
        <a:hlink>
          <a:srgbClr val="6B8FB5"/>
        </a:hlink>
        <a:folHlink>
          <a:srgbClr val="0047B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9EBA"/>
        </a:dk2>
        <a:lt2>
          <a:srgbClr val="808080"/>
        </a:lt2>
        <a:accent1>
          <a:srgbClr val="E0D478"/>
        </a:accent1>
        <a:accent2>
          <a:srgbClr val="8CCCD9"/>
        </a:accent2>
        <a:accent3>
          <a:srgbClr val="FFFFFF"/>
        </a:accent3>
        <a:accent4>
          <a:srgbClr val="000000"/>
        </a:accent4>
        <a:accent5>
          <a:srgbClr val="EDE6BE"/>
        </a:accent5>
        <a:accent6>
          <a:srgbClr val="7EB9C4"/>
        </a:accent6>
        <a:hlink>
          <a:srgbClr val="009EBA"/>
        </a:hlink>
        <a:folHlink>
          <a:srgbClr val="0047BA"/>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BA122B"/>
        </a:dk2>
        <a:lt2>
          <a:srgbClr val="808080"/>
        </a:lt2>
        <a:accent1>
          <a:srgbClr val="C2C4A3"/>
        </a:accent1>
        <a:accent2>
          <a:srgbClr val="87212E"/>
        </a:accent2>
        <a:accent3>
          <a:srgbClr val="FFFFFF"/>
        </a:accent3>
        <a:accent4>
          <a:srgbClr val="000000"/>
        </a:accent4>
        <a:accent5>
          <a:srgbClr val="DDDECE"/>
        </a:accent5>
        <a:accent6>
          <a:srgbClr val="7A1D29"/>
        </a:accent6>
        <a:hlink>
          <a:srgbClr val="BA122B"/>
        </a:hlink>
        <a:folHlink>
          <a:srgbClr val="87212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2515</TotalTime>
  <Words>2468</Words>
  <Application>Microsoft Office PowerPoint</Application>
  <PresentationFormat>On-screen Show (4:3)</PresentationFormat>
  <Paragraphs>552</Paragraphs>
  <Slides>61</Slides>
  <Notes>20</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61</vt:i4>
      </vt:variant>
    </vt:vector>
  </HeadingPairs>
  <TitlesOfParts>
    <vt:vector size="82" baseType="lpstr">
      <vt:lpstr>AR BERKLEY</vt:lpstr>
      <vt:lpstr>AR CARTER</vt:lpstr>
      <vt:lpstr>AR CENA</vt:lpstr>
      <vt:lpstr>AR DARLING</vt:lpstr>
      <vt:lpstr>Arial</vt:lpstr>
      <vt:lpstr>Berlin Sans FB Demi</vt:lpstr>
      <vt:lpstr>Calibri</vt:lpstr>
      <vt:lpstr>Cambria</vt:lpstr>
      <vt:lpstr>Courier New</vt:lpstr>
      <vt:lpstr>FS Albert Extra Bold</vt:lpstr>
      <vt:lpstr>Georgia</vt:lpstr>
      <vt:lpstr>Jokerman</vt:lpstr>
      <vt:lpstr>Merriweather</vt:lpstr>
      <vt:lpstr>open-sans</vt:lpstr>
      <vt:lpstr>Proxima Nova Regular</vt:lpstr>
      <vt:lpstr>roboto</vt:lpstr>
      <vt:lpstr>Source Sans Pro</vt:lpstr>
      <vt:lpstr>Times</vt:lpstr>
      <vt:lpstr>Verdana</vt:lpstr>
      <vt:lpstr>Wingdings</vt:lpstr>
      <vt:lpstr>AFT_29_Natl</vt:lpstr>
      <vt:lpstr>The Art of Minimizing  Stress and Practicing Self-Care in the Workplace and Home</vt:lpstr>
      <vt:lpstr>PowerPoint Presentation</vt:lpstr>
      <vt:lpstr>PowerPoint Presentation</vt:lpstr>
      <vt:lpstr>Stress</vt:lpstr>
      <vt:lpstr>PowerPoint Presentation</vt:lpstr>
      <vt:lpstr>Types of Stress </vt:lpstr>
      <vt:lpstr>What is a stressor?</vt:lpstr>
      <vt:lpstr>The Cycle of Chronic Stress</vt:lpstr>
      <vt:lpstr>Family Stressors</vt:lpstr>
      <vt:lpstr>Family Stressors</vt:lpstr>
      <vt:lpstr>Personal stressors</vt:lpstr>
      <vt:lpstr>Personal Stressors</vt:lpstr>
      <vt:lpstr>Social Issues Stressors </vt:lpstr>
      <vt:lpstr>Social Issues</vt:lpstr>
      <vt:lpstr>Daily Hassles</vt:lpstr>
      <vt:lpstr>Daily Hassles</vt:lpstr>
      <vt:lpstr>What is workplace stress?</vt:lpstr>
      <vt:lpstr>Workplace Stress</vt:lpstr>
      <vt:lpstr>Common Workplace Stress Sources</vt:lpstr>
      <vt:lpstr>Effects of Stress</vt:lpstr>
      <vt:lpstr>Mental Effects of Stress</vt:lpstr>
      <vt:lpstr>Emotional Effects of Stress</vt:lpstr>
      <vt:lpstr>Behavioral Effects of Stress</vt:lpstr>
      <vt:lpstr>Physical Effects of Stress</vt:lpstr>
      <vt:lpstr>PowerPoint Presentation</vt:lpstr>
      <vt:lpstr>Effects of Chronic Stress on the Brain </vt:lpstr>
      <vt:lpstr>PowerPoint Presentation</vt:lpstr>
      <vt:lpstr>PowerPoint Presentation</vt:lpstr>
      <vt:lpstr>How does stress effect the brain?</vt:lpstr>
      <vt:lpstr>PowerPoint Presentation</vt:lpstr>
      <vt:lpstr>PowerPoint Presentation</vt:lpstr>
      <vt:lpstr>How do we minimize stress? </vt:lpstr>
      <vt:lpstr>Control: How much do you have?</vt:lpstr>
      <vt:lpstr>PowerPoint Presentation</vt:lpstr>
      <vt:lpstr>PowerPoint Presentation</vt:lpstr>
      <vt:lpstr>External Locus of Control </vt:lpstr>
      <vt:lpstr>Internal Locus of Control </vt:lpstr>
      <vt:lpstr>Coping Strategies</vt:lpstr>
      <vt:lpstr>PowerPoint Presentation</vt:lpstr>
      <vt:lpstr>Coping Strategies</vt:lpstr>
      <vt:lpstr>Coping No Nos</vt:lpstr>
      <vt:lpstr>Is this you or a variation of you?</vt:lpstr>
      <vt:lpstr>Burn-Out</vt:lpstr>
      <vt:lpstr>Signs of Burnout</vt:lpstr>
      <vt:lpstr>Work vs Life Partnership</vt:lpstr>
      <vt:lpstr> Work-Life Balance</vt:lpstr>
      <vt:lpstr>What’s your work-life balance? </vt:lpstr>
      <vt:lpstr>Self-Care</vt:lpstr>
      <vt:lpstr>The 8 Areas of Self-Care</vt:lpstr>
      <vt:lpstr>The 8 Areas of Self-Care (con’t)</vt:lpstr>
      <vt:lpstr>PowerPoint Presentation</vt:lpstr>
      <vt:lpstr>PowerPoint Presentation</vt:lpstr>
      <vt:lpstr>PowerPoint Presentation</vt:lpstr>
      <vt:lpstr>PowerPoint Presentation</vt:lpstr>
      <vt:lpstr>PowerPoint Presentation</vt:lpstr>
      <vt:lpstr>PowerPoint Presentation</vt:lpstr>
      <vt:lpstr>Self-Care Reflection Questions</vt:lpstr>
      <vt:lpstr>PowerPoint Presentation</vt:lpstr>
      <vt:lpstr>Know the Difference</vt:lpstr>
      <vt:lpstr>Some Last Thoughts</vt:lpstr>
      <vt:lpstr>PowerPoint Presentation</vt:lpstr>
    </vt:vector>
  </TitlesOfParts>
  <Company>AFT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Minimizing Stress in the Workplace</dc:title>
  <dc:creator>Leonard Edmonds, PSRP</dc:creator>
  <cp:lastModifiedBy>Catherine Mastronardi</cp:lastModifiedBy>
  <cp:revision>162</cp:revision>
  <cp:lastPrinted>2019-07-24T19:55:06Z</cp:lastPrinted>
  <dcterms:created xsi:type="dcterms:W3CDTF">2018-10-09T15:30:45Z</dcterms:created>
  <dcterms:modified xsi:type="dcterms:W3CDTF">2020-05-21T19:04:28Z</dcterms:modified>
</cp:coreProperties>
</file>