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16"/>
  </p:notesMasterIdLst>
  <p:sldIdLst>
    <p:sldId id="256" r:id="rId2"/>
    <p:sldId id="257" r:id="rId3"/>
    <p:sldId id="258" r:id="rId4"/>
    <p:sldId id="259" r:id="rId5"/>
    <p:sldId id="267" r:id="rId6"/>
    <p:sldId id="261" r:id="rId7"/>
    <p:sldId id="262" r:id="rId8"/>
    <p:sldId id="263" r:id="rId9"/>
    <p:sldId id="264" r:id="rId10"/>
    <p:sldId id="265" r:id="rId11"/>
    <p:sldId id="266" r:id="rId12"/>
    <p:sldId id="276" r:id="rId13"/>
    <p:sldId id="274"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7"/>
    <p:restoredTop sz="85850"/>
  </p:normalViewPr>
  <p:slideViewPr>
    <p:cSldViewPr snapToGrid="0" snapToObjects="1">
      <p:cViewPr varScale="1">
        <p:scale>
          <a:sx n="79" d="100"/>
          <a:sy n="79" d="100"/>
        </p:scale>
        <p:origin x="9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675D59-11E7-4A5B-84EE-7271153F1AEA}"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314FE7FF-09C8-411F-AD50-3DA175B78C7E}">
      <dgm:prSet/>
      <dgm:spPr/>
      <dgm:t>
        <a:bodyPr/>
        <a:lstStyle/>
        <a:p>
          <a:r>
            <a:rPr lang="en-US"/>
            <a:t>Unions must dedicate a lot more time finding new employees (both physically and socially) to invite them to join the union</a:t>
          </a:r>
        </a:p>
      </dgm:t>
    </dgm:pt>
    <dgm:pt modelId="{583D4A4E-E382-4467-92FE-FC65A61D350F}" type="parTrans" cxnId="{6AF597A7-7CBC-4285-A9CB-248AF2CDEDBB}">
      <dgm:prSet/>
      <dgm:spPr/>
      <dgm:t>
        <a:bodyPr/>
        <a:lstStyle/>
        <a:p>
          <a:endParaRPr lang="en-US"/>
        </a:p>
      </dgm:t>
    </dgm:pt>
    <dgm:pt modelId="{68FD0F0E-9244-40E6-8EBE-D11C8583C807}" type="sibTrans" cxnId="{6AF597A7-7CBC-4285-A9CB-248AF2CDEDBB}">
      <dgm:prSet/>
      <dgm:spPr/>
      <dgm:t>
        <a:bodyPr/>
        <a:lstStyle/>
        <a:p>
          <a:endParaRPr lang="en-US"/>
        </a:p>
      </dgm:t>
    </dgm:pt>
    <dgm:pt modelId="{07FFD905-EB66-4251-9920-3A52DD0E56B2}">
      <dgm:prSet/>
      <dgm:spPr/>
      <dgm:t>
        <a:bodyPr/>
        <a:lstStyle/>
        <a:p>
          <a:r>
            <a:rPr lang="en-US"/>
            <a:t>All union leaders (building and local) must take a pro-active role with this new employee sign-up responsibility</a:t>
          </a:r>
        </a:p>
      </dgm:t>
    </dgm:pt>
    <dgm:pt modelId="{F868D096-5B56-48C3-AB71-BB73FC9E79EA}" type="parTrans" cxnId="{78000A06-F093-453C-AF6D-4C4B543F4F78}">
      <dgm:prSet/>
      <dgm:spPr/>
      <dgm:t>
        <a:bodyPr/>
        <a:lstStyle/>
        <a:p>
          <a:endParaRPr lang="en-US"/>
        </a:p>
      </dgm:t>
    </dgm:pt>
    <dgm:pt modelId="{CE2AC283-8C78-4688-A1A7-3156631F65EA}" type="sibTrans" cxnId="{78000A06-F093-453C-AF6D-4C4B543F4F78}">
      <dgm:prSet/>
      <dgm:spPr/>
      <dgm:t>
        <a:bodyPr/>
        <a:lstStyle/>
        <a:p>
          <a:endParaRPr lang="en-US"/>
        </a:p>
      </dgm:t>
    </dgm:pt>
    <dgm:pt modelId="{0FA817B4-5608-4472-9E81-643A33A4C3CC}">
      <dgm:prSet/>
      <dgm:spPr/>
      <dgm:t>
        <a:bodyPr/>
        <a:lstStyle/>
        <a:p>
          <a:r>
            <a:rPr lang="en-US"/>
            <a:t>Extremely taxing, especially during the pandemic, where there is limited capacity of local leaders. </a:t>
          </a:r>
        </a:p>
      </dgm:t>
    </dgm:pt>
    <dgm:pt modelId="{098C5BC8-3A3C-418F-A844-9752B0F5A550}" type="parTrans" cxnId="{1420D242-F13B-480E-A335-E5E22EB1BB37}">
      <dgm:prSet/>
      <dgm:spPr/>
      <dgm:t>
        <a:bodyPr/>
        <a:lstStyle/>
        <a:p>
          <a:endParaRPr lang="en-US"/>
        </a:p>
      </dgm:t>
    </dgm:pt>
    <dgm:pt modelId="{4084CF2D-9B34-4820-A176-48E553FD5A37}" type="sibTrans" cxnId="{1420D242-F13B-480E-A335-E5E22EB1BB37}">
      <dgm:prSet/>
      <dgm:spPr/>
      <dgm:t>
        <a:bodyPr/>
        <a:lstStyle/>
        <a:p>
          <a:endParaRPr lang="en-US"/>
        </a:p>
      </dgm:t>
    </dgm:pt>
    <dgm:pt modelId="{5EEC07B2-BD42-F54D-BE82-056451323943}" type="pres">
      <dgm:prSet presAssocID="{3C675D59-11E7-4A5B-84EE-7271153F1AEA}" presName="vert0" presStyleCnt="0">
        <dgm:presLayoutVars>
          <dgm:dir/>
          <dgm:animOne val="branch"/>
          <dgm:animLvl val="lvl"/>
        </dgm:presLayoutVars>
      </dgm:prSet>
      <dgm:spPr/>
    </dgm:pt>
    <dgm:pt modelId="{35D4CCD7-0D7E-C54D-8103-E9414FD63214}" type="pres">
      <dgm:prSet presAssocID="{314FE7FF-09C8-411F-AD50-3DA175B78C7E}" presName="thickLine" presStyleLbl="alignNode1" presStyleIdx="0" presStyleCnt="3"/>
      <dgm:spPr/>
    </dgm:pt>
    <dgm:pt modelId="{914489AD-C071-3945-9ACF-AF53E9B467A3}" type="pres">
      <dgm:prSet presAssocID="{314FE7FF-09C8-411F-AD50-3DA175B78C7E}" presName="horz1" presStyleCnt="0"/>
      <dgm:spPr/>
    </dgm:pt>
    <dgm:pt modelId="{FBB303BE-87DE-FE4E-A3DD-51508DE8FFFB}" type="pres">
      <dgm:prSet presAssocID="{314FE7FF-09C8-411F-AD50-3DA175B78C7E}" presName="tx1" presStyleLbl="revTx" presStyleIdx="0" presStyleCnt="3"/>
      <dgm:spPr/>
    </dgm:pt>
    <dgm:pt modelId="{564085C8-CE59-A449-9BB8-571E025209A7}" type="pres">
      <dgm:prSet presAssocID="{314FE7FF-09C8-411F-AD50-3DA175B78C7E}" presName="vert1" presStyleCnt="0"/>
      <dgm:spPr/>
    </dgm:pt>
    <dgm:pt modelId="{ED1648C7-FBE0-314E-ABDC-21CCB802379B}" type="pres">
      <dgm:prSet presAssocID="{07FFD905-EB66-4251-9920-3A52DD0E56B2}" presName="thickLine" presStyleLbl="alignNode1" presStyleIdx="1" presStyleCnt="3"/>
      <dgm:spPr/>
    </dgm:pt>
    <dgm:pt modelId="{086539FE-FF31-9E4B-B7BE-89315B359DBD}" type="pres">
      <dgm:prSet presAssocID="{07FFD905-EB66-4251-9920-3A52DD0E56B2}" presName="horz1" presStyleCnt="0"/>
      <dgm:spPr/>
    </dgm:pt>
    <dgm:pt modelId="{9F036E66-0525-1944-BAA7-21C6CF7A343B}" type="pres">
      <dgm:prSet presAssocID="{07FFD905-EB66-4251-9920-3A52DD0E56B2}" presName="tx1" presStyleLbl="revTx" presStyleIdx="1" presStyleCnt="3"/>
      <dgm:spPr/>
    </dgm:pt>
    <dgm:pt modelId="{B8EF524C-DCFD-624D-A29D-0AFABB3FC4B5}" type="pres">
      <dgm:prSet presAssocID="{07FFD905-EB66-4251-9920-3A52DD0E56B2}" presName="vert1" presStyleCnt="0"/>
      <dgm:spPr/>
    </dgm:pt>
    <dgm:pt modelId="{A50FB357-D17A-D34A-8AF6-FD2D8BD81B43}" type="pres">
      <dgm:prSet presAssocID="{0FA817B4-5608-4472-9E81-643A33A4C3CC}" presName="thickLine" presStyleLbl="alignNode1" presStyleIdx="2" presStyleCnt="3"/>
      <dgm:spPr/>
    </dgm:pt>
    <dgm:pt modelId="{0CAD7D2D-29E5-3D42-BE67-C6A57C3F2455}" type="pres">
      <dgm:prSet presAssocID="{0FA817B4-5608-4472-9E81-643A33A4C3CC}" presName="horz1" presStyleCnt="0"/>
      <dgm:spPr/>
    </dgm:pt>
    <dgm:pt modelId="{DC361AB9-D614-834C-9A7D-A932F0964A44}" type="pres">
      <dgm:prSet presAssocID="{0FA817B4-5608-4472-9E81-643A33A4C3CC}" presName="tx1" presStyleLbl="revTx" presStyleIdx="2" presStyleCnt="3"/>
      <dgm:spPr/>
    </dgm:pt>
    <dgm:pt modelId="{535411FA-FA47-EF48-9C1C-F6AB1E4131A8}" type="pres">
      <dgm:prSet presAssocID="{0FA817B4-5608-4472-9E81-643A33A4C3CC}" presName="vert1" presStyleCnt="0"/>
      <dgm:spPr/>
    </dgm:pt>
  </dgm:ptLst>
  <dgm:cxnLst>
    <dgm:cxn modelId="{78000A06-F093-453C-AF6D-4C4B543F4F78}" srcId="{3C675D59-11E7-4A5B-84EE-7271153F1AEA}" destId="{07FFD905-EB66-4251-9920-3A52DD0E56B2}" srcOrd="1" destOrd="0" parTransId="{F868D096-5B56-48C3-AB71-BB73FC9E79EA}" sibTransId="{CE2AC283-8C78-4688-A1A7-3156631F65EA}"/>
    <dgm:cxn modelId="{1420D242-F13B-480E-A335-E5E22EB1BB37}" srcId="{3C675D59-11E7-4A5B-84EE-7271153F1AEA}" destId="{0FA817B4-5608-4472-9E81-643A33A4C3CC}" srcOrd="2" destOrd="0" parTransId="{098C5BC8-3A3C-418F-A844-9752B0F5A550}" sibTransId="{4084CF2D-9B34-4820-A176-48E553FD5A37}"/>
    <dgm:cxn modelId="{F533C59E-85EF-124B-B760-CCDC654425AB}" type="presOf" srcId="{07FFD905-EB66-4251-9920-3A52DD0E56B2}" destId="{9F036E66-0525-1944-BAA7-21C6CF7A343B}" srcOrd="0" destOrd="0" presId="urn:microsoft.com/office/officeart/2008/layout/LinedList"/>
    <dgm:cxn modelId="{6AF597A7-7CBC-4285-A9CB-248AF2CDEDBB}" srcId="{3C675D59-11E7-4A5B-84EE-7271153F1AEA}" destId="{314FE7FF-09C8-411F-AD50-3DA175B78C7E}" srcOrd="0" destOrd="0" parTransId="{583D4A4E-E382-4467-92FE-FC65A61D350F}" sibTransId="{68FD0F0E-9244-40E6-8EBE-D11C8583C807}"/>
    <dgm:cxn modelId="{850F7BD9-6BD2-3C48-991C-90812F13B131}" type="presOf" srcId="{3C675D59-11E7-4A5B-84EE-7271153F1AEA}" destId="{5EEC07B2-BD42-F54D-BE82-056451323943}" srcOrd="0" destOrd="0" presId="urn:microsoft.com/office/officeart/2008/layout/LinedList"/>
    <dgm:cxn modelId="{7BB530E6-4D3D-F346-BBB6-AE6C16E444F7}" type="presOf" srcId="{0FA817B4-5608-4472-9E81-643A33A4C3CC}" destId="{DC361AB9-D614-834C-9A7D-A932F0964A44}" srcOrd="0" destOrd="0" presId="urn:microsoft.com/office/officeart/2008/layout/LinedList"/>
    <dgm:cxn modelId="{76D0F0EF-1D23-5B4E-95D8-A220EF8D583A}" type="presOf" srcId="{314FE7FF-09C8-411F-AD50-3DA175B78C7E}" destId="{FBB303BE-87DE-FE4E-A3DD-51508DE8FFFB}" srcOrd="0" destOrd="0" presId="urn:microsoft.com/office/officeart/2008/layout/LinedList"/>
    <dgm:cxn modelId="{ABF73054-FA4E-B448-A121-A3EBB134676C}" type="presParOf" srcId="{5EEC07B2-BD42-F54D-BE82-056451323943}" destId="{35D4CCD7-0D7E-C54D-8103-E9414FD63214}" srcOrd="0" destOrd="0" presId="urn:microsoft.com/office/officeart/2008/layout/LinedList"/>
    <dgm:cxn modelId="{CE9AEBD7-126E-BB47-8B7F-D67BF99B6AC8}" type="presParOf" srcId="{5EEC07B2-BD42-F54D-BE82-056451323943}" destId="{914489AD-C071-3945-9ACF-AF53E9B467A3}" srcOrd="1" destOrd="0" presId="urn:microsoft.com/office/officeart/2008/layout/LinedList"/>
    <dgm:cxn modelId="{4700D059-194B-DE4D-A67A-F14C03BD639A}" type="presParOf" srcId="{914489AD-C071-3945-9ACF-AF53E9B467A3}" destId="{FBB303BE-87DE-FE4E-A3DD-51508DE8FFFB}" srcOrd="0" destOrd="0" presId="urn:microsoft.com/office/officeart/2008/layout/LinedList"/>
    <dgm:cxn modelId="{B28D3A34-09C7-AF4F-8199-23091E67F077}" type="presParOf" srcId="{914489AD-C071-3945-9ACF-AF53E9B467A3}" destId="{564085C8-CE59-A449-9BB8-571E025209A7}" srcOrd="1" destOrd="0" presId="urn:microsoft.com/office/officeart/2008/layout/LinedList"/>
    <dgm:cxn modelId="{DEA70E3D-E122-5841-840D-6B367B8AB94C}" type="presParOf" srcId="{5EEC07B2-BD42-F54D-BE82-056451323943}" destId="{ED1648C7-FBE0-314E-ABDC-21CCB802379B}" srcOrd="2" destOrd="0" presId="urn:microsoft.com/office/officeart/2008/layout/LinedList"/>
    <dgm:cxn modelId="{2EDC2A2B-74B5-6747-B36C-BB9D47650432}" type="presParOf" srcId="{5EEC07B2-BD42-F54D-BE82-056451323943}" destId="{086539FE-FF31-9E4B-B7BE-89315B359DBD}" srcOrd="3" destOrd="0" presId="urn:microsoft.com/office/officeart/2008/layout/LinedList"/>
    <dgm:cxn modelId="{58FFFD39-C656-AE48-9F4C-C1C2DFF75961}" type="presParOf" srcId="{086539FE-FF31-9E4B-B7BE-89315B359DBD}" destId="{9F036E66-0525-1944-BAA7-21C6CF7A343B}" srcOrd="0" destOrd="0" presId="urn:microsoft.com/office/officeart/2008/layout/LinedList"/>
    <dgm:cxn modelId="{E9A7B843-7079-8441-B30F-A520BBC587AC}" type="presParOf" srcId="{086539FE-FF31-9E4B-B7BE-89315B359DBD}" destId="{B8EF524C-DCFD-624D-A29D-0AFABB3FC4B5}" srcOrd="1" destOrd="0" presId="urn:microsoft.com/office/officeart/2008/layout/LinedList"/>
    <dgm:cxn modelId="{BD95EEA8-D595-954F-98EC-640587F21BBD}" type="presParOf" srcId="{5EEC07B2-BD42-F54D-BE82-056451323943}" destId="{A50FB357-D17A-D34A-8AF6-FD2D8BD81B43}" srcOrd="4" destOrd="0" presId="urn:microsoft.com/office/officeart/2008/layout/LinedList"/>
    <dgm:cxn modelId="{2EADC4CC-14C0-CF4B-95DA-ADF7512A7B48}" type="presParOf" srcId="{5EEC07B2-BD42-F54D-BE82-056451323943}" destId="{0CAD7D2D-29E5-3D42-BE67-C6A57C3F2455}" srcOrd="5" destOrd="0" presId="urn:microsoft.com/office/officeart/2008/layout/LinedList"/>
    <dgm:cxn modelId="{380A6CD1-C8DA-2E4A-8B57-651658FCA9F0}" type="presParOf" srcId="{0CAD7D2D-29E5-3D42-BE67-C6A57C3F2455}" destId="{DC361AB9-D614-834C-9A7D-A932F0964A44}" srcOrd="0" destOrd="0" presId="urn:microsoft.com/office/officeart/2008/layout/LinedList"/>
    <dgm:cxn modelId="{B2DC33CD-E98E-AA4D-AFAF-173FFA457E31}" type="presParOf" srcId="{0CAD7D2D-29E5-3D42-BE67-C6A57C3F2455}" destId="{535411FA-FA47-EF48-9C1C-F6AB1E4131A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195D87-7E96-4BAB-A09F-5AFDA9BD67F4}"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9C0FF2A-4690-4BEB-846E-3550998BE2E3}">
      <dgm:prSet custT="1"/>
      <dgm:spPr/>
      <dgm:t>
        <a:bodyPr/>
        <a:lstStyle/>
        <a:p>
          <a:r>
            <a:rPr lang="en-US" sz="1400" b="1" dirty="0"/>
            <a:t>A “first friend, best friend” programs makes the union relevant for the variety of ways in which it assists the newly hired to get acclimated and become successful on the job. </a:t>
          </a:r>
          <a:endParaRPr lang="en-US" sz="1400" dirty="0"/>
        </a:p>
      </dgm:t>
    </dgm:pt>
    <dgm:pt modelId="{60C34684-9809-4DA4-AABB-7352EA5233A6}" type="parTrans" cxnId="{CB27A87A-7821-44D2-AB0E-209380CC7EB4}">
      <dgm:prSet/>
      <dgm:spPr/>
      <dgm:t>
        <a:bodyPr/>
        <a:lstStyle/>
        <a:p>
          <a:endParaRPr lang="en-US" sz="1400"/>
        </a:p>
      </dgm:t>
    </dgm:pt>
    <dgm:pt modelId="{4FF420DF-C259-4807-90EE-862077220E3C}" type="sibTrans" cxnId="{CB27A87A-7821-44D2-AB0E-209380CC7EB4}">
      <dgm:prSet/>
      <dgm:spPr/>
      <dgm:t>
        <a:bodyPr/>
        <a:lstStyle/>
        <a:p>
          <a:endParaRPr lang="en-US" sz="1400"/>
        </a:p>
      </dgm:t>
    </dgm:pt>
    <dgm:pt modelId="{C9B2D46D-FAAF-4698-87D2-5ABCC6C5C0B9}">
      <dgm:prSet custT="1"/>
      <dgm:spPr/>
      <dgm:t>
        <a:bodyPr/>
        <a:lstStyle/>
        <a:p>
          <a:r>
            <a:rPr lang="en-US" sz="1400" b="1"/>
            <a:t>The most important time you can spend is the time you spend reaching out to new hires, based on their needs. </a:t>
          </a:r>
          <a:endParaRPr lang="en-US" sz="1400"/>
        </a:p>
      </dgm:t>
    </dgm:pt>
    <dgm:pt modelId="{BEAB502E-D7CE-4CA0-AA54-757C874194AC}" type="parTrans" cxnId="{79B38118-AC80-4491-BE2D-533AE47DBC9B}">
      <dgm:prSet/>
      <dgm:spPr/>
      <dgm:t>
        <a:bodyPr/>
        <a:lstStyle/>
        <a:p>
          <a:endParaRPr lang="en-US" sz="1400"/>
        </a:p>
      </dgm:t>
    </dgm:pt>
    <dgm:pt modelId="{F999ECAD-ADF3-4FA8-98B6-C9199F77812A}" type="sibTrans" cxnId="{79B38118-AC80-4491-BE2D-533AE47DBC9B}">
      <dgm:prSet/>
      <dgm:spPr/>
      <dgm:t>
        <a:bodyPr/>
        <a:lstStyle/>
        <a:p>
          <a:endParaRPr lang="en-US" sz="1400"/>
        </a:p>
      </dgm:t>
    </dgm:pt>
    <dgm:pt modelId="{CADBB42B-65CD-4BC1-B47A-216DA2764611}">
      <dgm:prSet custT="1"/>
      <dgm:spPr/>
      <dgm:t>
        <a:bodyPr/>
        <a:lstStyle/>
        <a:p>
          <a:r>
            <a:rPr lang="en-US" sz="1400" b="1"/>
            <a:t>Sustained, personal contact over time is the key. </a:t>
          </a:r>
          <a:endParaRPr lang="en-US" sz="1400"/>
        </a:p>
      </dgm:t>
    </dgm:pt>
    <dgm:pt modelId="{3A394A94-BC86-430E-84EA-8623281A834C}" type="parTrans" cxnId="{AAA75641-73E1-47A4-A136-4E2014A25E90}">
      <dgm:prSet/>
      <dgm:spPr/>
      <dgm:t>
        <a:bodyPr/>
        <a:lstStyle/>
        <a:p>
          <a:endParaRPr lang="en-US" sz="1400"/>
        </a:p>
      </dgm:t>
    </dgm:pt>
    <dgm:pt modelId="{83E48BB0-301C-48EB-BE28-27277C32B490}" type="sibTrans" cxnId="{AAA75641-73E1-47A4-A136-4E2014A25E90}">
      <dgm:prSet/>
      <dgm:spPr/>
      <dgm:t>
        <a:bodyPr/>
        <a:lstStyle/>
        <a:p>
          <a:endParaRPr lang="en-US" sz="1400"/>
        </a:p>
      </dgm:t>
    </dgm:pt>
    <dgm:pt modelId="{6BF2CEE9-4A61-4EF7-839B-BD631D5B6A17}">
      <dgm:prSet custT="1"/>
      <dgm:spPr/>
      <dgm:t>
        <a:bodyPr/>
        <a:lstStyle/>
        <a:p>
          <a:r>
            <a:rPr lang="en-US" sz="1400" b="1"/>
            <a:t>Use your membership team to make this do-able. </a:t>
          </a:r>
          <a:endParaRPr lang="en-US" sz="1400"/>
        </a:p>
      </dgm:t>
    </dgm:pt>
    <dgm:pt modelId="{FC751F32-87B4-4141-BFF2-7AC21826DE6E}" type="parTrans" cxnId="{057B18BF-6CE8-48CB-BCEC-396610F0B3DF}">
      <dgm:prSet/>
      <dgm:spPr/>
      <dgm:t>
        <a:bodyPr/>
        <a:lstStyle/>
        <a:p>
          <a:endParaRPr lang="en-US" sz="1400"/>
        </a:p>
      </dgm:t>
    </dgm:pt>
    <dgm:pt modelId="{C9CC87CA-8999-4DA3-AF13-15E7DE28DC39}" type="sibTrans" cxnId="{057B18BF-6CE8-48CB-BCEC-396610F0B3DF}">
      <dgm:prSet/>
      <dgm:spPr/>
      <dgm:t>
        <a:bodyPr/>
        <a:lstStyle/>
        <a:p>
          <a:endParaRPr lang="en-US" sz="1400"/>
        </a:p>
      </dgm:t>
    </dgm:pt>
    <dgm:pt modelId="{B3DE6286-AF5F-40D0-972B-1157A27D2FC1}">
      <dgm:prSet custT="1"/>
      <dgm:spPr/>
      <dgm:t>
        <a:bodyPr/>
        <a:lstStyle/>
        <a:p>
          <a:r>
            <a:rPr lang="en-US" sz="1400" b="1" dirty="0"/>
            <a:t>Make sure you say the words, </a:t>
          </a:r>
          <a:r>
            <a:rPr lang="en-US" sz="1400" b="1" i="1" dirty="0"/>
            <a:t>“Your success is a priority of our union, and your support is a commitment I make to you as a union leader.” </a:t>
          </a:r>
          <a:endParaRPr lang="en-US" sz="1400" dirty="0"/>
        </a:p>
      </dgm:t>
    </dgm:pt>
    <dgm:pt modelId="{58AFD86F-1018-41D4-B9B9-8953D1AD572C}" type="parTrans" cxnId="{47768A14-3D63-41F0-98A0-518AFB4D5D17}">
      <dgm:prSet/>
      <dgm:spPr/>
      <dgm:t>
        <a:bodyPr/>
        <a:lstStyle/>
        <a:p>
          <a:endParaRPr lang="en-US" sz="1400"/>
        </a:p>
      </dgm:t>
    </dgm:pt>
    <dgm:pt modelId="{BE512751-8696-406F-9F6D-52D506AD4689}" type="sibTrans" cxnId="{47768A14-3D63-41F0-98A0-518AFB4D5D17}">
      <dgm:prSet/>
      <dgm:spPr/>
      <dgm:t>
        <a:bodyPr/>
        <a:lstStyle/>
        <a:p>
          <a:endParaRPr lang="en-US" sz="1400"/>
        </a:p>
      </dgm:t>
    </dgm:pt>
    <dgm:pt modelId="{1C376F46-4C2A-47BE-8D2C-ADD8368FCAE1}" type="pres">
      <dgm:prSet presAssocID="{66195D87-7E96-4BAB-A09F-5AFDA9BD67F4}" presName="root" presStyleCnt="0">
        <dgm:presLayoutVars>
          <dgm:dir/>
          <dgm:resizeHandles val="exact"/>
        </dgm:presLayoutVars>
      </dgm:prSet>
      <dgm:spPr/>
    </dgm:pt>
    <dgm:pt modelId="{879BD3C4-7C8C-4D81-B982-6F0F4BC4E8D8}" type="pres">
      <dgm:prSet presAssocID="{66195D87-7E96-4BAB-A09F-5AFDA9BD67F4}" presName="container" presStyleCnt="0">
        <dgm:presLayoutVars>
          <dgm:dir/>
          <dgm:resizeHandles val="exact"/>
        </dgm:presLayoutVars>
      </dgm:prSet>
      <dgm:spPr/>
    </dgm:pt>
    <dgm:pt modelId="{67E4EE14-7836-40AE-A08A-9CC4D8269857}" type="pres">
      <dgm:prSet presAssocID="{99C0FF2A-4690-4BEB-846E-3550998BE2E3}" presName="compNode" presStyleCnt="0"/>
      <dgm:spPr/>
    </dgm:pt>
    <dgm:pt modelId="{1ADD3AF8-6E6C-49F0-9B33-96F859A6FEA6}" type="pres">
      <dgm:prSet presAssocID="{99C0FF2A-4690-4BEB-846E-3550998BE2E3}" presName="iconBgRect" presStyleLbl="bgShp" presStyleIdx="0" presStyleCnt="5"/>
      <dgm:spPr/>
    </dgm:pt>
    <dgm:pt modelId="{A652288B-81D3-4418-B617-EE3ED4E3C936}" type="pres">
      <dgm:prSet presAssocID="{99C0FF2A-4690-4BEB-846E-3550998BE2E3}"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ollow with solid fill"/>
        </a:ext>
      </dgm:extLst>
    </dgm:pt>
    <dgm:pt modelId="{BB197F49-3B3E-4223-8118-B68D696A37D7}" type="pres">
      <dgm:prSet presAssocID="{99C0FF2A-4690-4BEB-846E-3550998BE2E3}" presName="spaceRect" presStyleCnt="0"/>
      <dgm:spPr/>
    </dgm:pt>
    <dgm:pt modelId="{D37B1EC1-4B4C-4674-B8E6-75EA7A719CBC}" type="pres">
      <dgm:prSet presAssocID="{99C0FF2A-4690-4BEB-846E-3550998BE2E3}" presName="textRect" presStyleLbl="revTx" presStyleIdx="0" presStyleCnt="5">
        <dgm:presLayoutVars>
          <dgm:chMax val="1"/>
          <dgm:chPref val="1"/>
        </dgm:presLayoutVars>
      </dgm:prSet>
      <dgm:spPr/>
    </dgm:pt>
    <dgm:pt modelId="{C6BB9B6D-B8DE-4D59-B55F-E171BFDAA3FE}" type="pres">
      <dgm:prSet presAssocID="{4FF420DF-C259-4807-90EE-862077220E3C}" presName="sibTrans" presStyleLbl="sibTrans2D1" presStyleIdx="0" presStyleCnt="0"/>
      <dgm:spPr/>
    </dgm:pt>
    <dgm:pt modelId="{D9349EE1-25D9-4310-BB2F-47E9D2548CC0}" type="pres">
      <dgm:prSet presAssocID="{C9B2D46D-FAAF-4698-87D2-5ABCC6C5C0B9}" presName="compNode" presStyleCnt="0"/>
      <dgm:spPr/>
    </dgm:pt>
    <dgm:pt modelId="{F22CAB16-2C4B-4708-B4F6-DC328161C50D}" type="pres">
      <dgm:prSet presAssocID="{C9B2D46D-FAAF-4698-87D2-5ABCC6C5C0B9}" presName="iconBgRect" presStyleLbl="bgShp" presStyleIdx="1" presStyleCnt="5"/>
      <dgm:spPr/>
    </dgm:pt>
    <dgm:pt modelId="{5EA49E6F-488C-49B6-9C45-448D8C4365BB}" type="pres">
      <dgm:prSet presAssocID="{C9B2D46D-FAAF-4698-87D2-5ABCC6C5C0B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403D0C40-055F-4D46-96BF-7D897CE4267F}" type="pres">
      <dgm:prSet presAssocID="{C9B2D46D-FAAF-4698-87D2-5ABCC6C5C0B9}" presName="spaceRect" presStyleCnt="0"/>
      <dgm:spPr/>
    </dgm:pt>
    <dgm:pt modelId="{46773107-83CC-4738-AC0D-D49818E4A878}" type="pres">
      <dgm:prSet presAssocID="{C9B2D46D-FAAF-4698-87D2-5ABCC6C5C0B9}" presName="textRect" presStyleLbl="revTx" presStyleIdx="1" presStyleCnt="5">
        <dgm:presLayoutVars>
          <dgm:chMax val="1"/>
          <dgm:chPref val="1"/>
        </dgm:presLayoutVars>
      </dgm:prSet>
      <dgm:spPr/>
    </dgm:pt>
    <dgm:pt modelId="{1056F477-51CF-4484-A239-EFC38D7288AD}" type="pres">
      <dgm:prSet presAssocID="{F999ECAD-ADF3-4FA8-98B6-C9199F77812A}" presName="sibTrans" presStyleLbl="sibTrans2D1" presStyleIdx="0" presStyleCnt="0"/>
      <dgm:spPr/>
    </dgm:pt>
    <dgm:pt modelId="{A3A31A7D-CC37-487E-A891-4A0692D61840}" type="pres">
      <dgm:prSet presAssocID="{CADBB42B-65CD-4BC1-B47A-216DA2764611}" presName="compNode" presStyleCnt="0"/>
      <dgm:spPr/>
    </dgm:pt>
    <dgm:pt modelId="{D54468FE-E042-4505-8F18-1D63F034CA50}" type="pres">
      <dgm:prSet presAssocID="{CADBB42B-65CD-4BC1-B47A-216DA2764611}" presName="iconBgRect" presStyleLbl="bgShp" presStyleIdx="2" presStyleCnt="5"/>
      <dgm:spPr/>
    </dgm:pt>
    <dgm:pt modelId="{FDF2BF64-EC31-4465-9A07-AC5D25BADDD0}" type="pres">
      <dgm:prSet presAssocID="{CADBB42B-65CD-4BC1-B47A-216DA276461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Old Key with solid fill"/>
        </a:ext>
      </dgm:extLst>
    </dgm:pt>
    <dgm:pt modelId="{8DE29418-F8F8-4D92-83BB-0F678A47AEB0}" type="pres">
      <dgm:prSet presAssocID="{CADBB42B-65CD-4BC1-B47A-216DA2764611}" presName="spaceRect" presStyleCnt="0"/>
      <dgm:spPr/>
    </dgm:pt>
    <dgm:pt modelId="{F740FBC3-2AB0-4591-A34A-3F0800F4E457}" type="pres">
      <dgm:prSet presAssocID="{CADBB42B-65CD-4BC1-B47A-216DA2764611}" presName="textRect" presStyleLbl="revTx" presStyleIdx="2" presStyleCnt="5">
        <dgm:presLayoutVars>
          <dgm:chMax val="1"/>
          <dgm:chPref val="1"/>
        </dgm:presLayoutVars>
      </dgm:prSet>
      <dgm:spPr/>
    </dgm:pt>
    <dgm:pt modelId="{27560768-0F8A-4048-982F-4C9E989F85B2}" type="pres">
      <dgm:prSet presAssocID="{83E48BB0-301C-48EB-BE28-27277C32B490}" presName="sibTrans" presStyleLbl="sibTrans2D1" presStyleIdx="0" presStyleCnt="0"/>
      <dgm:spPr/>
    </dgm:pt>
    <dgm:pt modelId="{E84BBD4C-47A6-488D-8E91-8BF061D7BAAD}" type="pres">
      <dgm:prSet presAssocID="{6BF2CEE9-4A61-4EF7-839B-BD631D5B6A17}" presName="compNode" presStyleCnt="0"/>
      <dgm:spPr/>
    </dgm:pt>
    <dgm:pt modelId="{6C930C5C-B549-4530-A15E-5031BB74BC86}" type="pres">
      <dgm:prSet presAssocID="{6BF2CEE9-4A61-4EF7-839B-BD631D5B6A17}" presName="iconBgRect" presStyleLbl="bgShp" presStyleIdx="3" presStyleCnt="5"/>
      <dgm:spPr/>
    </dgm:pt>
    <dgm:pt modelId="{68FB8101-74BA-4C8C-8C3C-8ABB3CA98BED}" type="pres">
      <dgm:prSet presAssocID="{6BF2CEE9-4A61-4EF7-839B-BD631D5B6A1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ers"/>
        </a:ext>
      </dgm:extLst>
    </dgm:pt>
    <dgm:pt modelId="{B2AAB7DB-5646-4D19-8490-DB467226E077}" type="pres">
      <dgm:prSet presAssocID="{6BF2CEE9-4A61-4EF7-839B-BD631D5B6A17}" presName="spaceRect" presStyleCnt="0"/>
      <dgm:spPr/>
    </dgm:pt>
    <dgm:pt modelId="{6B156461-F5E4-4685-8128-D7C40E3282A8}" type="pres">
      <dgm:prSet presAssocID="{6BF2CEE9-4A61-4EF7-839B-BD631D5B6A17}" presName="textRect" presStyleLbl="revTx" presStyleIdx="3" presStyleCnt="5">
        <dgm:presLayoutVars>
          <dgm:chMax val="1"/>
          <dgm:chPref val="1"/>
        </dgm:presLayoutVars>
      </dgm:prSet>
      <dgm:spPr/>
    </dgm:pt>
    <dgm:pt modelId="{6F3A2B38-A7F2-471C-B470-F47E1EADE5A6}" type="pres">
      <dgm:prSet presAssocID="{C9CC87CA-8999-4DA3-AF13-15E7DE28DC39}" presName="sibTrans" presStyleLbl="sibTrans2D1" presStyleIdx="0" presStyleCnt="0"/>
      <dgm:spPr/>
    </dgm:pt>
    <dgm:pt modelId="{FB7F24C9-1479-4874-B28E-CE95C411A20F}" type="pres">
      <dgm:prSet presAssocID="{B3DE6286-AF5F-40D0-972B-1157A27D2FC1}" presName="compNode" presStyleCnt="0"/>
      <dgm:spPr/>
    </dgm:pt>
    <dgm:pt modelId="{DC0C553E-0A11-4EB7-9434-E702C5D7DDB3}" type="pres">
      <dgm:prSet presAssocID="{B3DE6286-AF5F-40D0-972B-1157A27D2FC1}" presName="iconBgRect" presStyleLbl="bgShp" presStyleIdx="4" presStyleCnt="5"/>
      <dgm:spPr/>
    </dgm:pt>
    <dgm:pt modelId="{9C99792A-EED1-409E-9BCC-3C4E61F58956}" type="pres">
      <dgm:prSet presAssocID="{B3DE6286-AF5F-40D0-972B-1157A27D2FC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nections"/>
        </a:ext>
      </dgm:extLst>
    </dgm:pt>
    <dgm:pt modelId="{A4ED0ACB-9D51-4EE5-93EE-C39723517816}" type="pres">
      <dgm:prSet presAssocID="{B3DE6286-AF5F-40D0-972B-1157A27D2FC1}" presName="spaceRect" presStyleCnt="0"/>
      <dgm:spPr/>
    </dgm:pt>
    <dgm:pt modelId="{BE66A591-8793-4096-B1F8-A99ABE5A7592}" type="pres">
      <dgm:prSet presAssocID="{B3DE6286-AF5F-40D0-972B-1157A27D2FC1}" presName="textRect" presStyleLbl="revTx" presStyleIdx="4" presStyleCnt="5">
        <dgm:presLayoutVars>
          <dgm:chMax val="1"/>
          <dgm:chPref val="1"/>
        </dgm:presLayoutVars>
      </dgm:prSet>
      <dgm:spPr/>
    </dgm:pt>
  </dgm:ptLst>
  <dgm:cxnLst>
    <dgm:cxn modelId="{47768A14-3D63-41F0-98A0-518AFB4D5D17}" srcId="{66195D87-7E96-4BAB-A09F-5AFDA9BD67F4}" destId="{B3DE6286-AF5F-40D0-972B-1157A27D2FC1}" srcOrd="4" destOrd="0" parTransId="{58AFD86F-1018-41D4-B9B9-8953D1AD572C}" sibTransId="{BE512751-8696-406F-9F6D-52D506AD4689}"/>
    <dgm:cxn modelId="{79B38118-AC80-4491-BE2D-533AE47DBC9B}" srcId="{66195D87-7E96-4BAB-A09F-5AFDA9BD67F4}" destId="{C9B2D46D-FAAF-4698-87D2-5ABCC6C5C0B9}" srcOrd="1" destOrd="0" parTransId="{BEAB502E-D7CE-4CA0-AA54-757C874194AC}" sibTransId="{F999ECAD-ADF3-4FA8-98B6-C9199F77812A}"/>
    <dgm:cxn modelId="{044E6420-63B6-40EA-B9C6-6F89561BD5CF}" type="presOf" srcId="{B3DE6286-AF5F-40D0-972B-1157A27D2FC1}" destId="{BE66A591-8793-4096-B1F8-A99ABE5A7592}" srcOrd="0" destOrd="0" presId="urn:microsoft.com/office/officeart/2018/2/layout/IconCircleList"/>
    <dgm:cxn modelId="{DA48452E-7BF6-46CA-AA15-17D3C9566493}" type="presOf" srcId="{CADBB42B-65CD-4BC1-B47A-216DA2764611}" destId="{F740FBC3-2AB0-4591-A34A-3F0800F4E457}" srcOrd="0" destOrd="0" presId="urn:microsoft.com/office/officeart/2018/2/layout/IconCircleList"/>
    <dgm:cxn modelId="{AAA75641-73E1-47A4-A136-4E2014A25E90}" srcId="{66195D87-7E96-4BAB-A09F-5AFDA9BD67F4}" destId="{CADBB42B-65CD-4BC1-B47A-216DA2764611}" srcOrd="2" destOrd="0" parTransId="{3A394A94-BC86-430E-84EA-8623281A834C}" sibTransId="{83E48BB0-301C-48EB-BE28-27277C32B490}"/>
    <dgm:cxn modelId="{B5B3C76D-9F62-4DE8-91D6-495A2DE1241D}" type="presOf" srcId="{99C0FF2A-4690-4BEB-846E-3550998BE2E3}" destId="{D37B1EC1-4B4C-4674-B8E6-75EA7A719CBC}" srcOrd="0" destOrd="0" presId="urn:microsoft.com/office/officeart/2018/2/layout/IconCircleList"/>
    <dgm:cxn modelId="{B1C6BE70-0555-4353-9961-BEBE0DA0BD0B}" type="presOf" srcId="{C9B2D46D-FAAF-4698-87D2-5ABCC6C5C0B9}" destId="{46773107-83CC-4738-AC0D-D49818E4A878}" srcOrd="0" destOrd="0" presId="urn:microsoft.com/office/officeart/2018/2/layout/IconCircleList"/>
    <dgm:cxn modelId="{5FBB6F54-A240-4B87-94F9-6072907EE444}" type="presOf" srcId="{F999ECAD-ADF3-4FA8-98B6-C9199F77812A}" destId="{1056F477-51CF-4484-A239-EFC38D7288AD}" srcOrd="0" destOrd="0" presId="urn:microsoft.com/office/officeart/2018/2/layout/IconCircleList"/>
    <dgm:cxn modelId="{CB27A87A-7821-44D2-AB0E-209380CC7EB4}" srcId="{66195D87-7E96-4BAB-A09F-5AFDA9BD67F4}" destId="{99C0FF2A-4690-4BEB-846E-3550998BE2E3}" srcOrd="0" destOrd="0" parTransId="{60C34684-9809-4DA4-AABB-7352EA5233A6}" sibTransId="{4FF420DF-C259-4807-90EE-862077220E3C}"/>
    <dgm:cxn modelId="{8F920C7F-DEB9-4FAE-A161-6307A739A665}" type="presOf" srcId="{C9CC87CA-8999-4DA3-AF13-15E7DE28DC39}" destId="{6F3A2B38-A7F2-471C-B470-F47E1EADE5A6}" srcOrd="0" destOrd="0" presId="urn:microsoft.com/office/officeart/2018/2/layout/IconCircleList"/>
    <dgm:cxn modelId="{057B18BF-6CE8-48CB-BCEC-396610F0B3DF}" srcId="{66195D87-7E96-4BAB-A09F-5AFDA9BD67F4}" destId="{6BF2CEE9-4A61-4EF7-839B-BD631D5B6A17}" srcOrd="3" destOrd="0" parTransId="{FC751F32-87B4-4141-BFF2-7AC21826DE6E}" sibTransId="{C9CC87CA-8999-4DA3-AF13-15E7DE28DC39}"/>
    <dgm:cxn modelId="{F69DBAC6-FE5C-4970-BB3D-9F37112254FB}" type="presOf" srcId="{4FF420DF-C259-4807-90EE-862077220E3C}" destId="{C6BB9B6D-B8DE-4D59-B55F-E171BFDAA3FE}" srcOrd="0" destOrd="0" presId="urn:microsoft.com/office/officeart/2018/2/layout/IconCircleList"/>
    <dgm:cxn modelId="{84A767D2-EF13-4B0A-AC19-1B5E72556C95}" type="presOf" srcId="{66195D87-7E96-4BAB-A09F-5AFDA9BD67F4}" destId="{1C376F46-4C2A-47BE-8D2C-ADD8368FCAE1}" srcOrd="0" destOrd="0" presId="urn:microsoft.com/office/officeart/2018/2/layout/IconCircleList"/>
    <dgm:cxn modelId="{10E6EAD3-2992-4B55-99DE-C9C53B6F074D}" type="presOf" srcId="{6BF2CEE9-4A61-4EF7-839B-BD631D5B6A17}" destId="{6B156461-F5E4-4685-8128-D7C40E3282A8}" srcOrd="0" destOrd="0" presId="urn:microsoft.com/office/officeart/2018/2/layout/IconCircleList"/>
    <dgm:cxn modelId="{5C208EFB-9F7E-4334-AC7E-04442DE6977E}" type="presOf" srcId="{83E48BB0-301C-48EB-BE28-27277C32B490}" destId="{27560768-0F8A-4048-982F-4C9E989F85B2}" srcOrd="0" destOrd="0" presId="urn:microsoft.com/office/officeart/2018/2/layout/IconCircleList"/>
    <dgm:cxn modelId="{AD3E71B8-A9D1-48C3-BF95-9AB1A387389E}" type="presParOf" srcId="{1C376F46-4C2A-47BE-8D2C-ADD8368FCAE1}" destId="{879BD3C4-7C8C-4D81-B982-6F0F4BC4E8D8}" srcOrd="0" destOrd="0" presId="urn:microsoft.com/office/officeart/2018/2/layout/IconCircleList"/>
    <dgm:cxn modelId="{8CF1DB1E-9787-4CF8-8B48-6CEF46000D19}" type="presParOf" srcId="{879BD3C4-7C8C-4D81-B982-6F0F4BC4E8D8}" destId="{67E4EE14-7836-40AE-A08A-9CC4D8269857}" srcOrd="0" destOrd="0" presId="urn:microsoft.com/office/officeart/2018/2/layout/IconCircleList"/>
    <dgm:cxn modelId="{6C77C4D2-0134-46AB-9727-B5F0A92C0DEB}" type="presParOf" srcId="{67E4EE14-7836-40AE-A08A-9CC4D8269857}" destId="{1ADD3AF8-6E6C-49F0-9B33-96F859A6FEA6}" srcOrd="0" destOrd="0" presId="urn:microsoft.com/office/officeart/2018/2/layout/IconCircleList"/>
    <dgm:cxn modelId="{50AF7449-8F79-4B2E-A106-A5736BFB1EFC}" type="presParOf" srcId="{67E4EE14-7836-40AE-A08A-9CC4D8269857}" destId="{A652288B-81D3-4418-B617-EE3ED4E3C936}" srcOrd="1" destOrd="0" presId="urn:microsoft.com/office/officeart/2018/2/layout/IconCircleList"/>
    <dgm:cxn modelId="{A918BD33-6E2A-4661-A746-EFC05CED4F93}" type="presParOf" srcId="{67E4EE14-7836-40AE-A08A-9CC4D8269857}" destId="{BB197F49-3B3E-4223-8118-B68D696A37D7}" srcOrd="2" destOrd="0" presId="urn:microsoft.com/office/officeart/2018/2/layout/IconCircleList"/>
    <dgm:cxn modelId="{07A471DF-9379-4E64-A9DC-53666980E2FE}" type="presParOf" srcId="{67E4EE14-7836-40AE-A08A-9CC4D8269857}" destId="{D37B1EC1-4B4C-4674-B8E6-75EA7A719CBC}" srcOrd="3" destOrd="0" presId="urn:microsoft.com/office/officeart/2018/2/layout/IconCircleList"/>
    <dgm:cxn modelId="{847D62D8-EB84-4C74-82C0-97CF1974435E}" type="presParOf" srcId="{879BD3C4-7C8C-4D81-B982-6F0F4BC4E8D8}" destId="{C6BB9B6D-B8DE-4D59-B55F-E171BFDAA3FE}" srcOrd="1" destOrd="0" presId="urn:microsoft.com/office/officeart/2018/2/layout/IconCircleList"/>
    <dgm:cxn modelId="{55807A4A-30F5-4C34-A4D7-7DB685A156F0}" type="presParOf" srcId="{879BD3C4-7C8C-4D81-B982-6F0F4BC4E8D8}" destId="{D9349EE1-25D9-4310-BB2F-47E9D2548CC0}" srcOrd="2" destOrd="0" presId="urn:microsoft.com/office/officeart/2018/2/layout/IconCircleList"/>
    <dgm:cxn modelId="{5DEC9C8D-8231-46F2-8D27-429634C6AADE}" type="presParOf" srcId="{D9349EE1-25D9-4310-BB2F-47E9D2548CC0}" destId="{F22CAB16-2C4B-4708-B4F6-DC328161C50D}" srcOrd="0" destOrd="0" presId="urn:microsoft.com/office/officeart/2018/2/layout/IconCircleList"/>
    <dgm:cxn modelId="{5A83242B-B526-45DC-B80A-5DC4557878D8}" type="presParOf" srcId="{D9349EE1-25D9-4310-BB2F-47E9D2548CC0}" destId="{5EA49E6F-488C-49B6-9C45-448D8C4365BB}" srcOrd="1" destOrd="0" presId="urn:microsoft.com/office/officeart/2018/2/layout/IconCircleList"/>
    <dgm:cxn modelId="{710D5CFD-7707-42ED-BAFC-5A38B1CB5EB1}" type="presParOf" srcId="{D9349EE1-25D9-4310-BB2F-47E9D2548CC0}" destId="{403D0C40-055F-4D46-96BF-7D897CE4267F}" srcOrd="2" destOrd="0" presId="urn:microsoft.com/office/officeart/2018/2/layout/IconCircleList"/>
    <dgm:cxn modelId="{4817C119-C322-4B8F-93D9-133C947946EC}" type="presParOf" srcId="{D9349EE1-25D9-4310-BB2F-47E9D2548CC0}" destId="{46773107-83CC-4738-AC0D-D49818E4A878}" srcOrd="3" destOrd="0" presId="urn:microsoft.com/office/officeart/2018/2/layout/IconCircleList"/>
    <dgm:cxn modelId="{F1D2096D-27CA-4BBF-A042-2711D86E6119}" type="presParOf" srcId="{879BD3C4-7C8C-4D81-B982-6F0F4BC4E8D8}" destId="{1056F477-51CF-4484-A239-EFC38D7288AD}" srcOrd="3" destOrd="0" presId="urn:microsoft.com/office/officeart/2018/2/layout/IconCircleList"/>
    <dgm:cxn modelId="{E2832645-BA19-4957-A7EA-57672FF8B681}" type="presParOf" srcId="{879BD3C4-7C8C-4D81-B982-6F0F4BC4E8D8}" destId="{A3A31A7D-CC37-487E-A891-4A0692D61840}" srcOrd="4" destOrd="0" presId="urn:microsoft.com/office/officeart/2018/2/layout/IconCircleList"/>
    <dgm:cxn modelId="{2F9A4AB1-EB3B-4EB8-A945-14E7F4FCCDAD}" type="presParOf" srcId="{A3A31A7D-CC37-487E-A891-4A0692D61840}" destId="{D54468FE-E042-4505-8F18-1D63F034CA50}" srcOrd="0" destOrd="0" presId="urn:microsoft.com/office/officeart/2018/2/layout/IconCircleList"/>
    <dgm:cxn modelId="{43122B31-AE63-4296-9AC4-73D5DB80386F}" type="presParOf" srcId="{A3A31A7D-CC37-487E-A891-4A0692D61840}" destId="{FDF2BF64-EC31-4465-9A07-AC5D25BADDD0}" srcOrd="1" destOrd="0" presId="urn:microsoft.com/office/officeart/2018/2/layout/IconCircleList"/>
    <dgm:cxn modelId="{0BEF3B74-1371-4363-A3FE-9B8FB3B75E42}" type="presParOf" srcId="{A3A31A7D-CC37-487E-A891-4A0692D61840}" destId="{8DE29418-F8F8-4D92-83BB-0F678A47AEB0}" srcOrd="2" destOrd="0" presId="urn:microsoft.com/office/officeart/2018/2/layout/IconCircleList"/>
    <dgm:cxn modelId="{9B417084-DBEA-4EFA-B3CE-EC05DCBE06A7}" type="presParOf" srcId="{A3A31A7D-CC37-487E-A891-4A0692D61840}" destId="{F740FBC3-2AB0-4591-A34A-3F0800F4E457}" srcOrd="3" destOrd="0" presId="urn:microsoft.com/office/officeart/2018/2/layout/IconCircleList"/>
    <dgm:cxn modelId="{ECB4D3EB-83A8-45D0-AD1B-235666687D63}" type="presParOf" srcId="{879BD3C4-7C8C-4D81-B982-6F0F4BC4E8D8}" destId="{27560768-0F8A-4048-982F-4C9E989F85B2}" srcOrd="5" destOrd="0" presId="urn:microsoft.com/office/officeart/2018/2/layout/IconCircleList"/>
    <dgm:cxn modelId="{2CAE24CC-1AB0-4158-8B18-7075E0F541F3}" type="presParOf" srcId="{879BD3C4-7C8C-4D81-B982-6F0F4BC4E8D8}" destId="{E84BBD4C-47A6-488D-8E91-8BF061D7BAAD}" srcOrd="6" destOrd="0" presId="urn:microsoft.com/office/officeart/2018/2/layout/IconCircleList"/>
    <dgm:cxn modelId="{9CF3B55E-36FC-47D3-8C3D-BBDE1084CCDB}" type="presParOf" srcId="{E84BBD4C-47A6-488D-8E91-8BF061D7BAAD}" destId="{6C930C5C-B549-4530-A15E-5031BB74BC86}" srcOrd="0" destOrd="0" presId="urn:microsoft.com/office/officeart/2018/2/layout/IconCircleList"/>
    <dgm:cxn modelId="{5F11BCCF-C9F9-4E78-8453-0F146F36D433}" type="presParOf" srcId="{E84BBD4C-47A6-488D-8E91-8BF061D7BAAD}" destId="{68FB8101-74BA-4C8C-8C3C-8ABB3CA98BED}" srcOrd="1" destOrd="0" presId="urn:microsoft.com/office/officeart/2018/2/layout/IconCircleList"/>
    <dgm:cxn modelId="{10E40C62-9743-4F1D-93C1-E313D13ED0EA}" type="presParOf" srcId="{E84BBD4C-47A6-488D-8E91-8BF061D7BAAD}" destId="{B2AAB7DB-5646-4D19-8490-DB467226E077}" srcOrd="2" destOrd="0" presId="urn:microsoft.com/office/officeart/2018/2/layout/IconCircleList"/>
    <dgm:cxn modelId="{C8711417-F777-44B3-AF66-12CE88418603}" type="presParOf" srcId="{E84BBD4C-47A6-488D-8E91-8BF061D7BAAD}" destId="{6B156461-F5E4-4685-8128-D7C40E3282A8}" srcOrd="3" destOrd="0" presId="urn:microsoft.com/office/officeart/2018/2/layout/IconCircleList"/>
    <dgm:cxn modelId="{87358EE6-8DFF-4715-B4D5-AA4FF3EE4FE7}" type="presParOf" srcId="{879BD3C4-7C8C-4D81-B982-6F0F4BC4E8D8}" destId="{6F3A2B38-A7F2-471C-B470-F47E1EADE5A6}" srcOrd="7" destOrd="0" presId="urn:microsoft.com/office/officeart/2018/2/layout/IconCircleList"/>
    <dgm:cxn modelId="{7FDF126A-7CED-4E79-942D-4CF49CBAAA1E}" type="presParOf" srcId="{879BD3C4-7C8C-4D81-B982-6F0F4BC4E8D8}" destId="{FB7F24C9-1479-4874-B28E-CE95C411A20F}" srcOrd="8" destOrd="0" presId="urn:microsoft.com/office/officeart/2018/2/layout/IconCircleList"/>
    <dgm:cxn modelId="{8B9BF9CE-7EE8-4B0D-841C-438482946D90}" type="presParOf" srcId="{FB7F24C9-1479-4874-B28E-CE95C411A20F}" destId="{DC0C553E-0A11-4EB7-9434-E702C5D7DDB3}" srcOrd="0" destOrd="0" presId="urn:microsoft.com/office/officeart/2018/2/layout/IconCircleList"/>
    <dgm:cxn modelId="{CAE7D5E7-1CD3-45C6-AC9B-888BF84484CD}" type="presParOf" srcId="{FB7F24C9-1479-4874-B28E-CE95C411A20F}" destId="{9C99792A-EED1-409E-9BCC-3C4E61F58956}" srcOrd="1" destOrd="0" presId="urn:microsoft.com/office/officeart/2018/2/layout/IconCircleList"/>
    <dgm:cxn modelId="{03EA71C9-409C-402E-A978-0BD4A89BCA0F}" type="presParOf" srcId="{FB7F24C9-1479-4874-B28E-CE95C411A20F}" destId="{A4ED0ACB-9D51-4EE5-93EE-C39723517816}" srcOrd="2" destOrd="0" presId="urn:microsoft.com/office/officeart/2018/2/layout/IconCircleList"/>
    <dgm:cxn modelId="{814185ED-95B1-4BF7-BE63-F60932AFAB52}" type="presParOf" srcId="{FB7F24C9-1479-4874-B28E-CE95C411A20F}" destId="{BE66A591-8793-4096-B1F8-A99ABE5A759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09E201-E906-4959-ADD9-3498F7410BBD}"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827F0FF-CFB2-4F2C-94EF-832BDAA8FDEA}">
      <dgm:prSet/>
      <dgm:spPr/>
      <dgm:t>
        <a:bodyPr/>
        <a:lstStyle/>
        <a:p>
          <a:r>
            <a:rPr lang="en-US"/>
            <a:t>Who we are and who we represent</a:t>
          </a:r>
        </a:p>
      </dgm:t>
    </dgm:pt>
    <dgm:pt modelId="{E66D27BA-0B00-4A30-8B90-F541D0AF63B8}" type="parTrans" cxnId="{B3557B92-B2F0-435F-A4E8-6C1D10381A7F}">
      <dgm:prSet/>
      <dgm:spPr/>
      <dgm:t>
        <a:bodyPr/>
        <a:lstStyle/>
        <a:p>
          <a:endParaRPr lang="en-US"/>
        </a:p>
      </dgm:t>
    </dgm:pt>
    <dgm:pt modelId="{71ECA15A-C640-4C29-BF96-6FCFAEB96FAE}" type="sibTrans" cxnId="{B3557B92-B2F0-435F-A4E8-6C1D10381A7F}">
      <dgm:prSet/>
      <dgm:spPr/>
      <dgm:t>
        <a:bodyPr/>
        <a:lstStyle/>
        <a:p>
          <a:endParaRPr lang="en-US"/>
        </a:p>
      </dgm:t>
    </dgm:pt>
    <dgm:pt modelId="{8BAD8E35-190B-4E0B-9BC4-174AFD59D110}">
      <dgm:prSet/>
      <dgm:spPr/>
      <dgm:t>
        <a:bodyPr/>
        <a:lstStyle/>
        <a:p>
          <a:r>
            <a:rPr lang="en-US"/>
            <a:t>What are our values?</a:t>
          </a:r>
        </a:p>
      </dgm:t>
    </dgm:pt>
    <dgm:pt modelId="{7B49B17F-E39A-489E-AE38-DABB83B6BB12}" type="parTrans" cxnId="{30361553-4966-4640-A960-A5BF3AE5781F}">
      <dgm:prSet/>
      <dgm:spPr/>
      <dgm:t>
        <a:bodyPr/>
        <a:lstStyle/>
        <a:p>
          <a:endParaRPr lang="en-US"/>
        </a:p>
      </dgm:t>
    </dgm:pt>
    <dgm:pt modelId="{869C439C-8ABC-457D-9C68-B265E5269EB5}" type="sibTrans" cxnId="{30361553-4966-4640-A960-A5BF3AE5781F}">
      <dgm:prSet/>
      <dgm:spPr/>
      <dgm:t>
        <a:bodyPr/>
        <a:lstStyle/>
        <a:p>
          <a:endParaRPr lang="en-US"/>
        </a:p>
      </dgm:t>
    </dgm:pt>
    <dgm:pt modelId="{E7ECA747-343C-4E0A-A461-1B12B7F79DA9}">
      <dgm:prSet/>
      <dgm:spPr/>
      <dgm:t>
        <a:bodyPr/>
        <a:lstStyle/>
        <a:p>
          <a:r>
            <a:rPr lang="en-US"/>
            <a:t>What is our vision for bettering the lives of our members and the students we serve?</a:t>
          </a:r>
        </a:p>
      </dgm:t>
    </dgm:pt>
    <dgm:pt modelId="{BFCEC5AF-81B5-4AD8-B936-D74E02A9D86E}" type="parTrans" cxnId="{3CE3FA77-AFFD-469F-91E1-C062119B9FB8}">
      <dgm:prSet/>
      <dgm:spPr/>
      <dgm:t>
        <a:bodyPr/>
        <a:lstStyle/>
        <a:p>
          <a:endParaRPr lang="en-US"/>
        </a:p>
      </dgm:t>
    </dgm:pt>
    <dgm:pt modelId="{BA8B7C56-9C3F-4381-A01A-5CD4C672363F}" type="sibTrans" cxnId="{3CE3FA77-AFFD-469F-91E1-C062119B9FB8}">
      <dgm:prSet/>
      <dgm:spPr/>
      <dgm:t>
        <a:bodyPr/>
        <a:lstStyle/>
        <a:p>
          <a:endParaRPr lang="en-US"/>
        </a:p>
      </dgm:t>
    </dgm:pt>
    <dgm:pt modelId="{63A37B4B-C6A9-4736-A407-06B3CD3626DA}">
      <dgm:prSet/>
      <dgm:spPr/>
      <dgm:t>
        <a:bodyPr/>
        <a:lstStyle/>
        <a:p>
          <a:r>
            <a:rPr lang="en-US"/>
            <a:t>Why did you join the union and why are you involved?</a:t>
          </a:r>
        </a:p>
      </dgm:t>
    </dgm:pt>
    <dgm:pt modelId="{63090B90-EC28-4BDC-A80B-B0F4C5E88E4C}" type="parTrans" cxnId="{7E9FFC51-5937-44F5-B6CB-4ED675CAA6DB}">
      <dgm:prSet/>
      <dgm:spPr/>
      <dgm:t>
        <a:bodyPr/>
        <a:lstStyle/>
        <a:p>
          <a:endParaRPr lang="en-US"/>
        </a:p>
      </dgm:t>
    </dgm:pt>
    <dgm:pt modelId="{B19DEAA6-D17C-4BAA-9480-70AA5655961F}" type="sibTrans" cxnId="{7E9FFC51-5937-44F5-B6CB-4ED675CAA6DB}">
      <dgm:prSet/>
      <dgm:spPr/>
      <dgm:t>
        <a:bodyPr/>
        <a:lstStyle/>
        <a:p>
          <a:endParaRPr lang="en-US"/>
        </a:p>
      </dgm:t>
    </dgm:pt>
    <dgm:pt modelId="{07E3537D-F252-48FA-8F1C-BDDDCFF7DC7E}">
      <dgm:prSet/>
      <dgm:spPr/>
      <dgm:t>
        <a:bodyPr/>
        <a:lstStyle/>
        <a:p>
          <a:r>
            <a:rPr lang="en-US"/>
            <a:t>Why do we need all individuals to join?</a:t>
          </a:r>
        </a:p>
      </dgm:t>
    </dgm:pt>
    <dgm:pt modelId="{C69F614E-CE5D-4B86-8E90-CC3057D547CF}" type="parTrans" cxnId="{1557C9F5-4766-4E40-B4A7-16626DBEF667}">
      <dgm:prSet/>
      <dgm:spPr/>
      <dgm:t>
        <a:bodyPr/>
        <a:lstStyle/>
        <a:p>
          <a:endParaRPr lang="en-US"/>
        </a:p>
      </dgm:t>
    </dgm:pt>
    <dgm:pt modelId="{1FA8083C-1DF8-4E14-A019-766284FCF9FE}" type="sibTrans" cxnId="{1557C9F5-4766-4E40-B4A7-16626DBEF667}">
      <dgm:prSet/>
      <dgm:spPr/>
      <dgm:t>
        <a:bodyPr/>
        <a:lstStyle/>
        <a:p>
          <a:endParaRPr lang="en-US"/>
        </a:p>
      </dgm:t>
    </dgm:pt>
    <dgm:pt modelId="{E387A363-506D-4F75-BD86-820BE0781E82}">
      <dgm:prSet/>
      <dgm:spPr/>
      <dgm:t>
        <a:bodyPr/>
        <a:lstStyle/>
        <a:p>
          <a:r>
            <a:rPr lang="en-US"/>
            <a:t>Make the ask – often folks haven’t joined because they haven’t been asked </a:t>
          </a:r>
        </a:p>
      </dgm:t>
    </dgm:pt>
    <dgm:pt modelId="{9558C5C4-9BBB-40FC-A71B-73E0B1CC1F1B}" type="parTrans" cxnId="{754D4045-2DF9-48D1-A317-7873B1A41D6C}">
      <dgm:prSet/>
      <dgm:spPr/>
      <dgm:t>
        <a:bodyPr/>
        <a:lstStyle/>
        <a:p>
          <a:endParaRPr lang="en-US"/>
        </a:p>
      </dgm:t>
    </dgm:pt>
    <dgm:pt modelId="{4DA53F4D-9AD6-4586-968F-D88924050E46}" type="sibTrans" cxnId="{754D4045-2DF9-48D1-A317-7873B1A41D6C}">
      <dgm:prSet/>
      <dgm:spPr/>
      <dgm:t>
        <a:bodyPr/>
        <a:lstStyle/>
        <a:p>
          <a:endParaRPr lang="en-US"/>
        </a:p>
      </dgm:t>
    </dgm:pt>
    <dgm:pt modelId="{65354BB9-D40C-FE4D-89F9-EAD9EACDC1A4}" type="pres">
      <dgm:prSet presAssocID="{0F09E201-E906-4959-ADD9-3498F7410BBD}" presName="diagram" presStyleCnt="0">
        <dgm:presLayoutVars>
          <dgm:dir/>
          <dgm:resizeHandles val="exact"/>
        </dgm:presLayoutVars>
      </dgm:prSet>
      <dgm:spPr/>
    </dgm:pt>
    <dgm:pt modelId="{603BDE78-BA6E-D74E-9937-25A48224DE6F}" type="pres">
      <dgm:prSet presAssocID="{2827F0FF-CFB2-4F2C-94EF-832BDAA8FDEA}" presName="node" presStyleLbl="node1" presStyleIdx="0" presStyleCnt="6">
        <dgm:presLayoutVars>
          <dgm:bulletEnabled val="1"/>
        </dgm:presLayoutVars>
      </dgm:prSet>
      <dgm:spPr/>
    </dgm:pt>
    <dgm:pt modelId="{A45B2161-52A8-1E4F-833F-77A34695E450}" type="pres">
      <dgm:prSet presAssocID="{71ECA15A-C640-4C29-BF96-6FCFAEB96FAE}" presName="sibTrans" presStyleCnt="0"/>
      <dgm:spPr/>
    </dgm:pt>
    <dgm:pt modelId="{E16729B8-17E4-1F4B-A657-E2E98555F83F}" type="pres">
      <dgm:prSet presAssocID="{8BAD8E35-190B-4E0B-9BC4-174AFD59D110}" presName="node" presStyleLbl="node1" presStyleIdx="1" presStyleCnt="6">
        <dgm:presLayoutVars>
          <dgm:bulletEnabled val="1"/>
        </dgm:presLayoutVars>
      </dgm:prSet>
      <dgm:spPr/>
    </dgm:pt>
    <dgm:pt modelId="{6AF0912B-811D-5143-8EE8-C945E218C8BE}" type="pres">
      <dgm:prSet presAssocID="{869C439C-8ABC-457D-9C68-B265E5269EB5}" presName="sibTrans" presStyleCnt="0"/>
      <dgm:spPr/>
    </dgm:pt>
    <dgm:pt modelId="{F1E6FA98-7DB2-FE40-A865-7022233378EE}" type="pres">
      <dgm:prSet presAssocID="{E7ECA747-343C-4E0A-A461-1B12B7F79DA9}" presName="node" presStyleLbl="node1" presStyleIdx="2" presStyleCnt="6">
        <dgm:presLayoutVars>
          <dgm:bulletEnabled val="1"/>
        </dgm:presLayoutVars>
      </dgm:prSet>
      <dgm:spPr/>
    </dgm:pt>
    <dgm:pt modelId="{07C307CF-BBED-2C4E-B201-D72F574E883F}" type="pres">
      <dgm:prSet presAssocID="{BA8B7C56-9C3F-4381-A01A-5CD4C672363F}" presName="sibTrans" presStyleCnt="0"/>
      <dgm:spPr/>
    </dgm:pt>
    <dgm:pt modelId="{1734A36E-1EEC-664A-B9B5-5089C62DE1BF}" type="pres">
      <dgm:prSet presAssocID="{63A37B4B-C6A9-4736-A407-06B3CD3626DA}" presName="node" presStyleLbl="node1" presStyleIdx="3" presStyleCnt="6">
        <dgm:presLayoutVars>
          <dgm:bulletEnabled val="1"/>
        </dgm:presLayoutVars>
      </dgm:prSet>
      <dgm:spPr/>
    </dgm:pt>
    <dgm:pt modelId="{4EABC4E4-F513-F041-992B-5B4E31DDA3F3}" type="pres">
      <dgm:prSet presAssocID="{B19DEAA6-D17C-4BAA-9480-70AA5655961F}" presName="sibTrans" presStyleCnt="0"/>
      <dgm:spPr/>
    </dgm:pt>
    <dgm:pt modelId="{2A30C6CB-4B42-FA4C-9FDA-DBF25931903A}" type="pres">
      <dgm:prSet presAssocID="{07E3537D-F252-48FA-8F1C-BDDDCFF7DC7E}" presName="node" presStyleLbl="node1" presStyleIdx="4" presStyleCnt="6">
        <dgm:presLayoutVars>
          <dgm:bulletEnabled val="1"/>
        </dgm:presLayoutVars>
      </dgm:prSet>
      <dgm:spPr/>
    </dgm:pt>
    <dgm:pt modelId="{C677CABC-219D-2049-A8C3-93384DC78886}" type="pres">
      <dgm:prSet presAssocID="{1FA8083C-1DF8-4E14-A019-766284FCF9FE}" presName="sibTrans" presStyleCnt="0"/>
      <dgm:spPr/>
    </dgm:pt>
    <dgm:pt modelId="{B372E6D2-89AC-5D41-9FD3-145978FAA5DB}" type="pres">
      <dgm:prSet presAssocID="{E387A363-506D-4F75-BD86-820BE0781E82}" presName="node" presStyleLbl="node1" presStyleIdx="5" presStyleCnt="6">
        <dgm:presLayoutVars>
          <dgm:bulletEnabled val="1"/>
        </dgm:presLayoutVars>
      </dgm:prSet>
      <dgm:spPr/>
    </dgm:pt>
  </dgm:ptLst>
  <dgm:cxnLst>
    <dgm:cxn modelId="{2B4B8503-B127-7549-85BE-734D8743F548}" type="presOf" srcId="{E7ECA747-343C-4E0A-A461-1B12B7F79DA9}" destId="{F1E6FA98-7DB2-FE40-A865-7022233378EE}" srcOrd="0" destOrd="0" presId="urn:microsoft.com/office/officeart/2005/8/layout/default"/>
    <dgm:cxn modelId="{754D4045-2DF9-48D1-A317-7873B1A41D6C}" srcId="{0F09E201-E906-4959-ADD9-3498F7410BBD}" destId="{E387A363-506D-4F75-BD86-820BE0781E82}" srcOrd="5" destOrd="0" parTransId="{9558C5C4-9BBB-40FC-A71B-73E0B1CC1F1B}" sibTransId="{4DA53F4D-9AD6-4586-968F-D88924050E46}"/>
    <dgm:cxn modelId="{C4E6F14F-1C89-924A-8EC6-F00AFC6F6D5D}" type="presOf" srcId="{07E3537D-F252-48FA-8F1C-BDDDCFF7DC7E}" destId="{2A30C6CB-4B42-FA4C-9FDA-DBF25931903A}" srcOrd="0" destOrd="0" presId="urn:microsoft.com/office/officeart/2005/8/layout/default"/>
    <dgm:cxn modelId="{7E9FFC51-5937-44F5-B6CB-4ED675CAA6DB}" srcId="{0F09E201-E906-4959-ADD9-3498F7410BBD}" destId="{63A37B4B-C6A9-4736-A407-06B3CD3626DA}" srcOrd="3" destOrd="0" parTransId="{63090B90-EC28-4BDC-A80B-B0F4C5E88E4C}" sibTransId="{B19DEAA6-D17C-4BAA-9480-70AA5655961F}"/>
    <dgm:cxn modelId="{30361553-4966-4640-A960-A5BF3AE5781F}" srcId="{0F09E201-E906-4959-ADD9-3498F7410BBD}" destId="{8BAD8E35-190B-4E0B-9BC4-174AFD59D110}" srcOrd="1" destOrd="0" parTransId="{7B49B17F-E39A-489E-AE38-DABB83B6BB12}" sibTransId="{869C439C-8ABC-457D-9C68-B265E5269EB5}"/>
    <dgm:cxn modelId="{3CE3FA77-AFFD-469F-91E1-C062119B9FB8}" srcId="{0F09E201-E906-4959-ADD9-3498F7410BBD}" destId="{E7ECA747-343C-4E0A-A461-1B12B7F79DA9}" srcOrd="2" destOrd="0" parTransId="{BFCEC5AF-81B5-4AD8-B936-D74E02A9D86E}" sibTransId="{BA8B7C56-9C3F-4381-A01A-5CD4C672363F}"/>
    <dgm:cxn modelId="{EB35FA7E-6B3B-A344-A931-1A84C012C48D}" type="presOf" srcId="{0F09E201-E906-4959-ADD9-3498F7410BBD}" destId="{65354BB9-D40C-FE4D-89F9-EAD9EACDC1A4}" srcOrd="0" destOrd="0" presId="urn:microsoft.com/office/officeart/2005/8/layout/default"/>
    <dgm:cxn modelId="{D4DFC387-C890-5E4B-ADE2-3BE13EC7102A}" type="presOf" srcId="{63A37B4B-C6A9-4736-A407-06B3CD3626DA}" destId="{1734A36E-1EEC-664A-B9B5-5089C62DE1BF}" srcOrd="0" destOrd="0" presId="urn:microsoft.com/office/officeart/2005/8/layout/default"/>
    <dgm:cxn modelId="{B3557B92-B2F0-435F-A4E8-6C1D10381A7F}" srcId="{0F09E201-E906-4959-ADD9-3498F7410BBD}" destId="{2827F0FF-CFB2-4F2C-94EF-832BDAA8FDEA}" srcOrd="0" destOrd="0" parTransId="{E66D27BA-0B00-4A30-8B90-F541D0AF63B8}" sibTransId="{71ECA15A-C640-4C29-BF96-6FCFAEB96FAE}"/>
    <dgm:cxn modelId="{A3226B93-31B1-0548-AA45-82D3BFF16FFE}" type="presOf" srcId="{2827F0FF-CFB2-4F2C-94EF-832BDAA8FDEA}" destId="{603BDE78-BA6E-D74E-9937-25A48224DE6F}" srcOrd="0" destOrd="0" presId="urn:microsoft.com/office/officeart/2005/8/layout/default"/>
    <dgm:cxn modelId="{3FFE62AD-125D-2444-8AC0-DE164C190C1F}" type="presOf" srcId="{E387A363-506D-4F75-BD86-820BE0781E82}" destId="{B372E6D2-89AC-5D41-9FD3-145978FAA5DB}" srcOrd="0" destOrd="0" presId="urn:microsoft.com/office/officeart/2005/8/layout/default"/>
    <dgm:cxn modelId="{1557C9F5-4766-4E40-B4A7-16626DBEF667}" srcId="{0F09E201-E906-4959-ADD9-3498F7410BBD}" destId="{07E3537D-F252-48FA-8F1C-BDDDCFF7DC7E}" srcOrd="4" destOrd="0" parTransId="{C69F614E-CE5D-4B86-8E90-CC3057D547CF}" sibTransId="{1FA8083C-1DF8-4E14-A019-766284FCF9FE}"/>
    <dgm:cxn modelId="{B32F63F8-75DA-7140-BD13-04E7C25AA16E}" type="presOf" srcId="{8BAD8E35-190B-4E0B-9BC4-174AFD59D110}" destId="{E16729B8-17E4-1F4B-A657-E2E98555F83F}" srcOrd="0" destOrd="0" presId="urn:microsoft.com/office/officeart/2005/8/layout/default"/>
    <dgm:cxn modelId="{EAA62EA7-BF7A-0448-BE7C-528A15C1C52D}" type="presParOf" srcId="{65354BB9-D40C-FE4D-89F9-EAD9EACDC1A4}" destId="{603BDE78-BA6E-D74E-9937-25A48224DE6F}" srcOrd="0" destOrd="0" presId="urn:microsoft.com/office/officeart/2005/8/layout/default"/>
    <dgm:cxn modelId="{5CB1BDFE-E40F-BA48-BCF0-9D1ADAC62452}" type="presParOf" srcId="{65354BB9-D40C-FE4D-89F9-EAD9EACDC1A4}" destId="{A45B2161-52A8-1E4F-833F-77A34695E450}" srcOrd="1" destOrd="0" presId="urn:microsoft.com/office/officeart/2005/8/layout/default"/>
    <dgm:cxn modelId="{85FA053B-E41F-8B42-BA0F-72349C636187}" type="presParOf" srcId="{65354BB9-D40C-FE4D-89F9-EAD9EACDC1A4}" destId="{E16729B8-17E4-1F4B-A657-E2E98555F83F}" srcOrd="2" destOrd="0" presId="urn:microsoft.com/office/officeart/2005/8/layout/default"/>
    <dgm:cxn modelId="{BD269E73-607B-D741-9D42-BB63B6890A4B}" type="presParOf" srcId="{65354BB9-D40C-FE4D-89F9-EAD9EACDC1A4}" destId="{6AF0912B-811D-5143-8EE8-C945E218C8BE}" srcOrd="3" destOrd="0" presId="urn:microsoft.com/office/officeart/2005/8/layout/default"/>
    <dgm:cxn modelId="{4C4D940C-9EEA-9B48-A400-D02EC431E096}" type="presParOf" srcId="{65354BB9-D40C-FE4D-89F9-EAD9EACDC1A4}" destId="{F1E6FA98-7DB2-FE40-A865-7022233378EE}" srcOrd="4" destOrd="0" presId="urn:microsoft.com/office/officeart/2005/8/layout/default"/>
    <dgm:cxn modelId="{23E4B950-8968-FF48-B76D-90552BF41026}" type="presParOf" srcId="{65354BB9-D40C-FE4D-89F9-EAD9EACDC1A4}" destId="{07C307CF-BBED-2C4E-B201-D72F574E883F}" srcOrd="5" destOrd="0" presId="urn:microsoft.com/office/officeart/2005/8/layout/default"/>
    <dgm:cxn modelId="{F08C0441-5B39-2446-9434-A90B31799248}" type="presParOf" srcId="{65354BB9-D40C-FE4D-89F9-EAD9EACDC1A4}" destId="{1734A36E-1EEC-664A-B9B5-5089C62DE1BF}" srcOrd="6" destOrd="0" presId="urn:microsoft.com/office/officeart/2005/8/layout/default"/>
    <dgm:cxn modelId="{34082A2E-8402-384E-8BD9-7145EBB0ADBA}" type="presParOf" srcId="{65354BB9-D40C-FE4D-89F9-EAD9EACDC1A4}" destId="{4EABC4E4-F513-F041-992B-5B4E31DDA3F3}" srcOrd="7" destOrd="0" presId="urn:microsoft.com/office/officeart/2005/8/layout/default"/>
    <dgm:cxn modelId="{EE0B4B06-499E-9D45-AC2F-17171EB40F65}" type="presParOf" srcId="{65354BB9-D40C-FE4D-89F9-EAD9EACDC1A4}" destId="{2A30C6CB-4B42-FA4C-9FDA-DBF25931903A}" srcOrd="8" destOrd="0" presId="urn:microsoft.com/office/officeart/2005/8/layout/default"/>
    <dgm:cxn modelId="{E096B870-4A8A-7B42-BECC-C35D366C0B45}" type="presParOf" srcId="{65354BB9-D40C-FE4D-89F9-EAD9EACDC1A4}" destId="{C677CABC-219D-2049-A8C3-93384DC78886}" srcOrd="9" destOrd="0" presId="urn:microsoft.com/office/officeart/2005/8/layout/default"/>
    <dgm:cxn modelId="{CC9F8310-1FC4-1441-AD89-49A1AF046A3C}" type="presParOf" srcId="{65354BB9-D40C-FE4D-89F9-EAD9EACDC1A4}" destId="{B372E6D2-89AC-5D41-9FD3-145978FAA5D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4CCD7-0D7E-C54D-8103-E9414FD63214}">
      <dsp:nvSpPr>
        <dsp:cNvPr id="0" name=""/>
        <dsp:cNvSpPr/>
      </dsp:nvSpPr>
      <dsp:spPr>
        <a:xfrm>
          <a:off x="0" y="2758"/>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B303BE-87DE-FE4E-A3DD-51508DE8FFFB}">
      <dsp:nvSpPr>
        <dsp:cNvPr id="0" name=""/>
        <dsp:cNvSpPr/>
      </dsp:nvSpPr>
      <dsp:spPr>
        <a:xfrm>
          <a:off x="0" y="275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Unions must dedicate a lot more time finding new employees (both physically and socially) to invite them to join the union</a:t>
          </a:r>
        </a:p>
      </dsp:txBody>
      <dsp:txXfrm>
        <a:off x="0" y="2758"/>
        <a:ext cx="6797675" cy="1881464"/>
      </dsp:txXfrm>
    </dsp:sp>
    <dsp:sp modelId="{ED1648C7-FBE0-314E-ABDC-21CCB802379B}">
      <dsp:nvSpPr>
        <dsp:cNvPr id="0" name=""/>
        <dsp:cNvSpPr/>
      </dsp:nvSpPr>
      <dsp:spPr>
        <a:xfrm>
          <a:off x="0" y="1884223"/>
          <a:ext cx="6797675"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036E66-0525-1944-BAA7-21C6CF7A343B}">
      <dsp:nvSpPr>
        <dsp:cNvPr id="0" name=""/>
        <dsp:cNvSpPr/>
      </dsp:nvSpPr>
      <dsp:spPr>
        <a:xfrm>
          <a:off x="0" y="1884223"/>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All union leaders (building and local) must take a pro-active role with this new employee sign-up responsibility</a:t>
          </a:r>
        </a:p>
      </dsp:txBody>
      <dsp:txXfrm>
        <a:off x="0" y="1884223"/>
        <a:ext cx="6797675" cy="1881464"/>
      </dsp:txXfrm>
    </dsp:sp>
    <dsp:sp modelId="{A50FB357-D17A-D34A-8AF6-FD2D8BD81B43}">
      <dsp:nvSpPr>
        <dsp:cNvPr id="0" name=""/>
        <dsp:cNvSpPr/>
      </dsp:nvSpPr>
      <dsp:spPr>
        <a:xfrm>
          <a:off x="0" y="3765688"/>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361AB9-D614-834C-9A7D-A932F0964A44}">
      <dsp:nvSpPr>
        <dsp:cNvPr id="0" name=""/>
        <dsp:cNvSpPr/>
      </dsp:nvSpPr>
      <dsp:spPr>
        <a:xfrm>
          <a:off x="0" y="376568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Extremely taxing, especially during the pandemic, where there is limited capacity of local leaders. </a:t>
          </a:r>
        </a:p>
      </dsp:txBody>
      <dsp:txXfrm>
        <a:off x="0" y="3765688"/>
        <a:ext cx="6797675" cy="1881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D3AF8-6E6C-49F0-9B33-96F859A6FEA6}">
      <dsp:nvSpPr>
        <dsp:cNvPr id="0" name=""/>
        <dsp:cNvSpPr/>
      </dsp:nvSpPr>
      <dsp:spPr>
        <a:xfrm>
          <a:off x="76087" y="970016"/>
          <a:ext cx="1043700" cy="10437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52288B-81D3-4418-B617-EE3ED4E3C936}">
      <dsp:nvSpPr>
        <dsp:cNvPr id="0" name=""/>
        <dsp:cNvSpPr/>
      </dsp:nvSpPr>
      <dsp:spPr>
        <a:xfrm>
          <a:off x="295264" y="1189193"/>
          <a:ext cx="605346" cy="60534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7B1EC1-4B4C-4674-B8E6-75EA7A719CBC}">
      <dsp:nvSpPr>
        <dsp:cNvPr id="0" name=""/>
        <dsp:cNvSpPr/>
      </dsp:nvSpPr>
      <dsp:spPr>
        <a:xfrm>
          <a:off x="1343437" y="970016"/>
          <a:ext cx="2460150" cy="104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b="1" kern="1200" dirty="0"/>
            <a:t>A “first friend, best friend” programs makes the union relevant for the variety of ways in which it assists the newly hired to get acclimated and become successful on the job. </a:t>
          </a:r>
          <a:endParaRPr lang="en-US" sz="1400" kern="1200" dirty="0"/>
        </a:p>
      </dsp:txBody>
      <dsp:txXfrm>
        <a:off x="1343437" y="970016"/>
        <a:ext cx="2460150" cy="1043700"/>
      </dsp:txXfrm>
    </dsp:sp>
    <dsp:sp modelId="{F22CAB16-2C4B-4708-B4F6-DC328161C50D}">
      <dsp:nvSpPr>
        <dsp:cNvPr id="0" name=""/>
        <dsp:cNvSpPr/>
      </dsp:nvSpPr>
      <dsp:spPr>
        <a:xfrm>
          <a:off x="4232249" y="970016"/>
          <a:ext cx="1043700" cy="10437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A49E6F-488C-49B6-9C45-448D8C4365BB}">
      <dsp:nvSpPr>
        <dsp:cNvPr id="0" name=""/>
        <dsp:cNvSpPr/>
      </dsp:nvSpPr>
      <dsp:spPr>
        <a:xfrm>
          <a:off x="4451426" y="1189193"/>
          <a:ext cx="605346" cy="6053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773107-83CC-4738-AC0D-D49818E4A878}">
      <dsp:nvSpPr>
        <dsp:cNvPr id="0" name=""/>
        <dsp:cNvSpPr/>
      </dsp:nvSpPr>
      <dsp:spPr>
        <a:xfrm>
          <a:off x="5499600" y="970016"/>
          <a:ext cx="2460150" cy="104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b="1" kern="1200"/>
            <a:t>The most important time you can spend is the time you spend reaching out to new hires, based on their needs. </a:t>
          </a:r>
          <a:endParaRPr lang="en-US" sz="1400" kern="1200"/>
        </a:p>
      </dsp:txBody>
      <dsp:txXfrm>
        <a:off x="5499600" y="970016"/>
        <a:ext cx="2460150" cy="1043700"/>
      </dsp:txXfrm>
    </dsp:sp>
    <dsp:sp modelId="{D54468FE-E042-4505-8F18-1D63F034CA50}">
      <dsp:nvSpPr>
        <dsp:cNvPr id="0" name=""/>
        <dsp:cNvSpPr/>
      </dsp:nvSpPr>
      <dsp:spPr>
        <a:xfrm>
          <a:off x="8388412" y="970016"/>
          <a:ext cx="1043700" cy="10437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F2BF64-EC31-4465-9A07-AC5D25BADDD0}">
      <dsp:nvSpPr>
        <dsp:cNvPr id="0" name=""/>
        <dsp:cNvSpPr/>
      </dsp:nvSpPr>
      <dsp:spPr>
        <a:xfrm>
          <a:off x="8607589" y="1189193"/>
          <a:ext cx="605346" cy="6053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40FBC3-2AB0-4591-A34A-3F0800F4E457}">
      <dsp:nvSpPr>
        <dsp:cNvPr id="0" name=""/>
        <dsp:cNvSpPr/>
      </dsp:nvSpPr>
      <dsp:spPr>
        <a:xfrm>
          <a:off x="9655762" y="970016"/>
          <a:ext cx="2460150" cy="104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b="1" kern="1200"/>
            <a:t>Sustained, personal contact over time is the key. </a:t>
          </a:r>
          <a:endParaRPr lang="en-US" sz="1400" kern="1200"/>
        </a:p>
      </dsp:txBody>
      <dsp:txXfrm>
        <a:off x="9655762" y="970016"/>
        <a:ext cx="2460150" cy="1043700"/>
      </dsp:txXfrm>
    </dsp:sp>
    <dsp:sp modelId="{6C930C5C-B549-4530-A15E-5031BB74BC86}">
      <dsp:nvSpPr>
        <dsp:cNvPr id="0" name=""/>
        <dsp:cNvSpPr/>
      </dsp:nvSpPr>
      <dsp:spPr>
        <a:xfrm>
          <a:off x="76087" y="2838613"/>
          <a:ext cx="1043700" cy="10437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FB8101-74BA-4C8C-8C3C-8ABB3CA98BED}">
      <dsp:nvSpPr>
        <dsp:cNvPr id="0" name=""/>
        <dsp:cNvSpPr/>
      </dsp:nvSpPr>
      <dsp:spPr>
        <a:xfrm>
          <a:off x="295264" y="3057790"/>
          <a:ext cx="605346" cy="6053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156461-F5E4-4685-8128-D7C40E3282A8}">
      <dsp:nvSpPr>
        <dsp:cNvPr id="0" name=""/>
        <dsp:cNvSpPr/>
      </dsp:nvSpPr>
      <dsp:spPr>
        <a:xfrm>
          <a:off x="1343437" y="2838613"/>
          <a:ext cx="2460150" cy="104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b="1" kern="1200"/>
            <a:t>Use your membership team to make this do-able. </a:t>
          </a:r>
          <a:endParaRPr lang="en-US" sz="1400" kern="1200"/>
        </a:p>
      </dsp:txBody>
      <dsp:txXfrm>
        <a:off x="1343437" y="2838613"/>
        <a:ext cx="2460150" cy="1043700"/>
      </dsp:txXfrm>
    </dsp:sp>
    <dsp:sp modelId="{DC0C553E-0A11-4EB7-9434-E702C5D7DDB3}">
      <dsp:nvSpPr>
        <dsp:cNvPr id="0" name=""/>
        <dsp:cNvSpPr/>
      </dsp:nvSpPr>
      <dsp:spPr>
        <a:xfrm>
          <a:off x="4232249" y="2838613"/>
          <a:ext cx="1043700" cy="10437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99792A-EED1-409E-9BCC-3C4E61F58956}">
      <dsp:nvSpPr>
        <dsp:cNvPr id="0" name=""/>
        <dsp:cNvSpPr/>
      </dsp:nvSpPr>
      <dsp:spPr>
        <a:xfrm>
          <a:off x="4451426" y="3057790"/>
          <a:ext cx="605346" cy="60534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66A591-8793-4096-B1F8-A99ABE5A7592}">
      <dsp:nvSpPr>
        <dsp:cNvPr id="0" name=""/>
        <dsp:cNvSpPr/>
      </dsp:nvSpPr>
      <dsp:spPr>
        <a:xfrm>
          <a:off x="5499600" y="2838613"/>
          <a:ext cx="2460150" cy="104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b="1" kern="1200" dirty="0"/>
            <a:t>Make sure you say the words, </a:t>
          </a:r>
          <a:r>
            <a:rPr lang="en-US" sz="1400" b="1" i="1" kern="1200" dirty="0"/>
            <a:t>“Your success is a priority of our union, and your support is a commitment I make to you as a union leader.” </a:t>
          </a:r>
          <a:endParaRPr lang="en-US" sz="1400" kern="1200" dirty="0"/>
        </a:p>
      </dsp:txBody>
      <dsp:txXfrm>
        <a:off x="5499600" y="2838613"/>
        <a:ext cx="2460150" cy="1043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BDE78-BA6E-D74E-9937-25A48224DE6F}">
      <dsp:nvSpPr>
        <dsp:cNvPr id="0" name=""/>
        <dsp:cNvSpPr/>
      </dsp:nvSpPr>
      <dsp:spPr>
        <a:xfrm>
          <a:off x="377190" y="3160"/>
          <a:ext cx="2907506" cy="1744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Who we are and who we represent</a:t>
          </a:r>
        </a:p>
      </dsp:txBody>
      <dsp:txXfrm>
        <a:off x="377190" y="3160"/>
        <a:ext cx="2907506" cy="1744503"/>
      </dsp:txXfrm>
    </dsp:sp>
    <dsp:sp modelId="{E16729B8-17E4-1F4B-A657-E2E98555F83F}">
      <dsp:nvSpPr>
        <dsp:cNvPr id="0" name=""/>
        <dsp:cNvSpPr/>
      </dsp:nvSpPr>
      <dsp:spPr>
        <a:xfrm>
          <a:off x="3575446" y="3160"/>
          <a:ext cx="2907506" cy="174450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What are our values?</a:t>
          </a:r>
        </a:p>
      </dsp:txBody>
      <dsp:txXfrm>
        <a:off x="3575446" y="3160"/>
        <a:ext cx="2907506" cy="1744503"/>
      </dsp:txXfrm>
    </dsp:sp>
    <dsp:sp modelId="{F1E6FA98-7DB2-FE40-A865-7022233378EE}">
      <dsp:nvSpPr>
        <dsp:cNvPr id="0" name=""/>
        <dsp:cNvSpPr/>
      </dsp:nvSpPr>
      <dsp:spPr>
        <a:xfrm>
          <a:off x="6773703" y="3160"/>
          <a:ext cx="2907506" cy="174450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What is our vision for bettering the lives of our members and the students we serve?</a:t>
          </a:r>
        </a:p>
      </dsp:txBody>
      <dsp:txXfrm>
        <a:off x="6773703" y="3160"/>
        <a:ext cx="2907506" cy="1744503"/>
      </dsp:txXfrm>
    </dsp:sp>
    <dsp:sp modelId="{1734A36E-1EEC-664A-B9B5-5089C62DE1BF}">
      <dsp:nvSpPr>
        <dsp:cNvPr id="0" name=""/>
        <dsp:cNvSpPr/>
      </dsp:nvSpPr>
      <dsp:spPr>
        <a:xfrm>
          <a:off x="377190" y="2038415"/>
          <a:ext cx="2907506" cy="174450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Why did you join the union and why are you involved?</a:t>
          </a:r>
        </a:p>
      </dsp:txBody>
      <dsp:txXfrm>
        <a:off x="377190" y="2038415"/>
        <a:ext cx="2907506" cy="1744503"/>
      </dsp:txXfrm>
    </dsp:sp>
    <dsp:sp modelId="{2A30C6CB-4B42-FA4C-9FDA-DBF25931903A}">
      <dsp:nvSpPr>
        <dsp:cNvPr id="0" name=""/>
        <dsp:cNvSpPr/>
      </dsp:nvSpPr>
      <dsp:spPr>
        <a:xfrm>
          <a:off x="3575446" y="2038415"/>
          <a:ext cx="2907506" cy="174450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Why do we need all individuals to join?</a:t>
          </a:r>
        </a:p>
      </dsp:txBody>
      <dsp:txXfrm>
        <a:off x="3575446" y="2038415"/>
        <a:ext cx="2907506" cy="1744503"/>
      </dsp:txXfrm>
    </dsp:sp>
    <dsp:sp modelId="{B372E6D2-89AC-5D41-9FD3-145978FAA5DB}">
      <dsp:nvSpPr>
        <dsp:cNvPr id="0" name=""/>
        <dsp:cNvSpPr/>
      </dsp:nvSpPr>
      <dsp:spPr>
        <a:xfrm>
          <a:off x="6773703" y="2038415"/>
          <a:ext cx="2907506" cy="1744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Make the ask – often folks haven’t joined because they haven’t been asked </a:t>
          </a:r>
        </a:p>
      </dsp:txBody>
      <dsp:txXfrm>
        <a:off x="6773703" y="2038415"/>
        <a:ext cx="2907506" cy="174450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0BE948-77AC-C74E-8A29-28D4F4B1A6CA}" type="datetimeFigureOut">
              <a:rPr lang="en-US" smtClean="0"/>
              <a:t>8/31/2022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1BFE46-CE64-9541-A372-ABB9D48885D2}" type="slidenum">
              <a:rPr lang="en-US" smtClean="0"/>
              <a:t>‹#›</a:t>
            </a:fld>
            <a:endParaRPr lang="en-US"/>
          </a:p>
        </p:txBody>
      </p:sp>
    </p:spTree>
    <p:extLst>
      <p:ext uri="{BB962C8B-B14F-4D97-AF65-F5344CB8AC3E}">
        <p14:creationId xmlns:p14="http://schemas.microsoft.com/office/powerpoint/2010/main" val="1888416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BFE46-CE64-9541-A372-ABB9D48885D2}" type="slidenum">
              <a:rPr lang="en-US" smtClean="0"/>
              <a:t>1</a:t>
            </a:fld>
            <a:endParaRPr lang="en-US"/>
          </a:p>
        </p:txBody>
      </p:sp>
    </p:spTree>
    <p:extLst>
      <p:ext uri="{BB962C8B-B14F-4D97-AF65-F5344CB8AC3E}">
        <p14:creationId xmlns:p14="http://schemas.microsoft.com/office/powerpoint/2010/main" val="35247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BFE46-CE64-9541-A372-ABB9D48885D2}" type="slidenum">
              <a:rPr lang="en-US" smtClean="0"/>
              <a:t>3</a:t>
            </a:fld>
            <a:endParaRPr lang="en-US"/>
          </a:p>
        </p:txBody>
      </p:sp>
    </p:spTree>
    <p:extLst>
      <p:ext uri="{BB962C8B-B14F-4D97-AF65-F5344CB8AC3E}">
        <p14:creationId xmlns:p14="http://schemas.microsoft.com/office/powerpoint/2010/main" val="680068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BFE46-CE64-9541-A372-ABB9D48885D2}" type="slidenum">
              <a:rPr lang="en-US" smtClean="0"/>
              <a:t>6</a:t>
            </a:fld>
            <a:endParaRPr lang="en-US"/>
          </a:p>
        </p:txBody>
      </p:sp>
    </p:spTree>
    <p:extLst>
      <p:ext uri="{BB962C8B-B14F-4D97-AF65-F5344CB8AC3E}">
        <p14:creationId xmlns:p14="http://schemas.microsoft.com/office/powerpoint/2010/main" val="2050537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663575" y="271463"/>
            <a:ext cx="5232400" cy="2944812"/>
          </a:xfrm>
          <a:ln/>
        </p:spPr>
      </p:sp>
      <p:sp>
        <p:nvSpPr>
          <p:cNvPr id="146435" name="Rectangle 3"/>
          <p:cNvSpPr>
            <a:spLocks noGrp="1" noChangeArrowheads="1"/>
          </p:cNvSpPr>
          <p:nvPr>
            <p:ph type="body" idx="1"/>
          </p:nvPr>
        </p:nvSpPr>
        <p:spPr>
          <a:xfrm>
            <a:off x="686420" y="3448096"/>
            <a:ext cx="5485160" cy="478088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41487" indent="-141487"/>
            <a:r>
              <a:rPr lang="en-US" altLang="en-US" sz="1400" dirty="0">
                <a:latin typeface="Verdana" pitchFamily="34" charset="0"/>
              </a:rPr>
              <a:t>What are employees saying when they object? (Only hired for this year, etc.)</a:t>
            </a:r>
          </a:p>
          <a:p>
            <a:pPr marL="141487" indent="-141487"/>
            <a:endParaRPr lang="en-US" altLang="en-US" sz="1400" dirty="0">
              <a:latin typeface="Verdana" pitchFamily="34" charset="0"/>
            </a:endParaRPr>
          </a:p>
          <a:p>
            <a:pPr marL="141487" indent="-141487"/>
            <a:r>
              <a:rPr lang="en-US" altLang="en-US" sz="1400" dirty="0">
                <a:latin typeface="Verdana" pitchFamily="34" charset="0"/>
              </a:rPr>
              <a:t>There will be members who are not convinced of the sincerity of the union or the value of a joining the union.  Their concerns  and objections are usually expressed in a “Yes, but...” construct.  </a:t>
            </a:r>
          </a:p>
          <a:p>
            <a:pPr marL="141487" indent="-141487"/>
            <a:endParaRPr lang="en-US" altLang="en-US" sz="1400" dirty="0">
              <a:latin typeface="Verdana" pitchFamily="34" charset="0"/>
            </a:endParaRPr>
          </a:p>
          <a:p>
            <a:pPr marL="141487" indent="-141487"/>
            <a:endParaRPr lang="en-US" altLang="en-US" sz="1400" dirty="0">
              <a:latin typeface="Verdana" pitchFamily="34" charset="0"/>
            </a:endParaRPr>
          </a:p>
          <a:p>
            <a:pPr marL="141487" indent="-141487"/>
            <a:endParaRPr lang="en-US" altLang="en-US" sz="1400" dirty="0">
              <a:latin typeface="Verdana" pitchFamily="34" charset="0"/>
            </a:endParaRPr>
          </a:p>
          <a:p>
            <a:pPr marL="141487" indent="-141487"/>
            <a:r>
              <a:rPr lang="en-US" altLang="en-US" sz="1400" dirty="0">
                <a:latin typeface="Verdana" pitchFamily="34" charset="0"/>
              </a:rPr>
              <a:t>Note that “yes, but…” concerns are different from the issues we probe in a one-on-one conversation.  Issues are what a member raises in relation to what should change in relation to the employer – pay, respectful treatment, etc.</a:t>
            </a:r>
          </a:p>
          <a:p>
            <a:pPr marL="141487" indent="-141487"/>
            <a:endParaRPr lang="en-US" altLang="en-US" sz="1400" dirty="0">
              <a:latin typeface="Verdana" pitchFamily="34" charset="0"/>
            </a:endParaRPr>
          </a:p>
          <a:p>
            <a:pPr marL="141487" indent="-141487"/>
            <a:r>
              <a:rPr lang="en-US" altLang="en-US" sz="1400" dirty="0">
                <a:latin typeface="Verdana" pitchFamily="34" charset="0"/>
              </a:rPr>
              <a:t>What are some “yes, buts…” we’re likely to hear from our members?</a:t>
            </a:r>
          </a:p>
          <a:p>
            <a:pPr marL="141487" indent="-141487"/>
            <a:endParaRPr lang="en-US" altLang="en-US" sz="1400" i="1" dirty="0">
              <a:latin typeface="Verdana" pitchFamily="34" charset="0"/>
            </a:endParaRPr>
          </a:p>
          <a:p>
            <a:pPr marL="141487" indent="-141487"/>
            <a:r>
              <a:rPr lang="en-US" altLang="en-US" sz="1400" i="1" dirty="0">
                <a:latin typeface="Verdana" pitchFamily="34" charset="0"/>
              </a:rPr>
              <a:t>(Have the group brainstorm what some “yes, buts…” might be when asking people to recommit to the union.  Put these up on flipcharts.  Leave space under each one to come back to.  </a:t>
            </a:r>
            <a:endParaRPr lang="en-US" altLang="en-US" sz="1400" dirty="0">
              <a:latin typeface="Verdana" pitchFamily="34" charset="0"/>
            </a:endParaRPr>
          </a:p>
          <a:p>
            <a:pPr marL="141487" indent="-141487"/>
            <a:endParaRPr lang="en-US" altLang="en-US" sz="1400" dirty="0">
              <a:latin typeface="Verdana" pitchFamily="34" charset="0"/>
            </a:endParaRPr>
          </a:p>
        </p:txBody>
      </p:sp>
    </p:spTree>
    <p:extLst>
      <p:ext uri="{BB962C8B-B14F-4D97-AF65-F5344CB8AC3E}">
        <p14:creationId xmlns:p14="http://schemas.microsoft.com/office/powerpoint/2010/main" val="1092048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663575" y="271463"/>
            <a:ext cx="5232400" cy="2944812"/>
          </a:xfrm>
          <a:ln/>
        </p:spPr>
      </p:sp>
      <p:sp>
        <p:nvSpPr>
          <p:cNvPr id="55299" name="Rectangle 3"/>
          <p:cNvSpPr>
            <a:spLocks noGrp="1" noChangeArrowheads="1"/>
          </p:cNvSpPr>
          <p:nvPr>
            <p:ph type="body" idx="1"/>
          </p:nvPr>
        </p:nvSpPr>
        <p:spPr>
          <a:xfrm>
            <a:off x="357931" y="3448095"/>
            <a:ext cx="6070864" cy="5006909"/>
          </a:xfrm>
          <a:ln/>
        </p:spPr>
        <p:txBody>
          <a:bodyPr/>
          <a:lstStyle/>
          <a:p>
            <a:pPr eaLnBrk="1" hangingPunct="1">
              <a:lnSpc>
                <a:spcPct val="90000"/>
              </a:lnSpc>
              <a:defRPr/>
            </a:pPr>
            <a:r>
              <a:rPr lang="en-US" sz="1400" dirty="0"/>
              <a:t>When we train ourselves to have a one-on-one conversation, it is important to have a way of responding to the “yes, buts…”  But more importantly, we must refocus the conversation on our intent – to engage our potential members in the union and to take action.  That’s why we train ourselves to handle the “yes, buts…” in the following manner:</a:t>
            </a:r>
          </a:p>
          <a:p>
            <a:pPr marL="213710" indent="-213710">
              <a:lnSpc>
                <a:spcPct val="90000"/>
              </a:lnSpc>
              <a:defRPr/>
            </a:pPr>
            <a:endParaRPr lang="en-US" sz="600" dirty="0"/>
          </a:p>
          <a:p>
            <a:pPr eaLnBrk="1" hangingPunct="1">
              <a:lnSpc>
                <a:spcPct val="90000"/>
              </a:lnSpc>
              <a:buFontTx/>
              <a:buAutoNum type="arabicParenR"/>
              <a:defRPr/>
            </a:pPr>
            <a:r>
              <a:rPr lang="en-US" sz="1400" dirty="0"/>
              <a:t>We affirm.  Every “yes, but…” is legitimate and raised because employees are concerned, worried or, in some cases, afraid.  It is important to let them know that what they raise is a valid concern and a good point. That’s why it is important to acknowledge what they raise as concerns rather than being dismissive.   For example, “I’m too busy,” we might affirm that by stating, “Of course, I know you have been working hard on getting your masters and that’s really important.”</a:t>
            </a:r>
          </a:p>
          <a:p>
            <a:pPr eaLnBrk="1" hangingPunct="1">
              <a:lnSpc>
                <a:spcPct val="90000"/>
              </a:lnSpc>
              <a:defRPr/>
            </a:pPr>
            <a:endParaRPr lang="en-US" sz="600" dirty="0"/>
          </a:p>
          <a:p>
            <a:pPr eaLnBrk="1" hangingPunct="1">
              <a:lnSpc>
                <a:spcPct val="90000"/>
              </a:lnSpc>
              <a:defRPr/>
            </a:pPr>
            <a:r>
              <a:rPr lang="en-US" sz="1400" dirty="0"/>
              <a:t>2) We answer.  In the case of the person who is busy, you’ve come up with many possible responses (refer to the flipchart).  For example, we can point out that much of what can be will not take up a significant amount of time after work.</a:t>
            </a:r>
          </a:p>
          <a:p>
            <a:pPr eaLnBrk="1" hangingPunct="1">
              <a:lnSpc>
                <a:spcPct val="90000"/>
              </a:lnSpc>
              <a:defRPr/>
            </a:pPr>
            <a:endParaRPr lang="en-US" sz="600" dirty="0"/>
          </a:p>
          <a:p>
            <a:pPr eaLnBrk="1" hangingPunct="1">
              <a:lnSpc>
                <a:spcPct val="90000"/>
              </a:lnSpc>
              <a:defRPr/>
            </a:pPr>
            <a:r>
              <a:rPr lang="en-US" sz="1400" dirty="0"/>
              <a:t>3) We redirect.  Once we’ve answered it’s time to refocus on our goal, involving that member.  In the case of the person who is too busy, we might say, “Since building the union will begin with actions here at work, would you be willing to talk to three colleagues and ask them to wear a button?”</a:t>
            </a:r>
          </a:p>
          <a:p>
            <a:pPr marL="213710" indent="-213710">
              <a:lnSpc>
                <a:spcPct val="90000"/>
              </a:lnSpc>
              <a:defRPr/>
            </a:pPr>
            <a:endParaRPr lang="en-US" dirty="0"/>
          </a:p>
          <a:p>
            <a:pPr marL="213710" indent="-213710">
              <a:lnSpc>
                <a:spcPct val="90000"/>
              </a:lnSpc>
              <a:defRPr/>
            </a:pPr>
            <a:endParaRPr lang="en-US" sz="1000" dirty="0"/>
          </a:p>
          <a:p>
            <a:pPr marL="213710" indent="-213710">
              <a:lnSpc>
                <a:spcPct val="90000"/>
              </a:lnSpc>
              <a:defRPr/>
            </a:pPr>
            <a:endParaRPr lang="en-US" sz="1000" dirty="0"/>
          </a:p>
        </p:txBody>
      </p:sp>
    </p:spTree>
    <p:extLst>
      <p:ext uri="{BB962C8B-B14F-4D97-AF65-F5344CB8AC3E}">
        <p14:creationId xmlns:p14="http://schemas.microsoft.com/office/powerpoint/2010/main" val="249032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docs.google.com</a:t>
            </a:r>
            <a:r>
              <a:rPr lang="en-US" dirty="0"/>
              <a:t>/spreadsheets/d/1Wt4Ze6bpH_NKifbr6Fg1NxD9l1zM9uQDGbXG2LTdnac/</a:t>
            </a:r>
            <a:r>
              <a:rPr lang="en-US" dirty="0" err="1"/>
              <a:t>edit?usp</a:t>
            </a:r>
            <a:r>
              <a:rPr lang="en-US" dirty="0"/>
              <a:t>=sharing</a:t>
            </a:r>
          </a:p>
        </p:txBody>
      </p:sp>
      <p:sp>
        <p:nvSpPr>
          <p:cNvPr id="4" name="Slide Number Placeholder 3"/>
          <p:cNvSpPr>
            <a:spLocks noGrp="1"/>
          </p:cNvSpPr>
          <p:nvPr>
            <p:ph type="sldNum" sz="quarter" idx="5"/>
          </p:nvPr>
        </p:nvSpPr>
        <p:spPr/>
        <p:txBody>
          <a:bodyPr/>
          <a:lstStyle/>
          <a:p>
            <a:fld id="{4C1BFE46-CE64-9541-A372-ABB9D48885D2}" type="slidenum">
              <a:rPr lang="en-US" smtClean="0"/>
              <a:t>13</a:t>
            </a:fld>
            <a:endParaRPr lang="en-US"/>
          </a:p>
        </p:txBody>
      </p:sp>
    </p:spTree>
    <p:extLst>
      <p:ext uri="{BB962C8B-B14F-4D97-AF65-F5344CB8AC3E}">
        <p14:creationId xmlns:p14="http://schemas.microsoft.com/office/powerpoint/2010/main" val="3291624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8/31/2022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6230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8/31/2022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73524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8/31/2022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69030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8/31/2022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5405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8/31/2022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19809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8/31/2022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99955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8/31/2022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5145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8/31/2022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20589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8/31/2022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65360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8/31/2022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8646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8/31/2022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4455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8/31/2022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31121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hf sldNum="0" hdr="0" ftr="0" dt="0"/>
  <p:txStyles>
    <p:title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3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21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0BB6B8-0B76-D34D-A29D-7277F14B1548}"/>
              </a:ext>
            </a:extLst>
          </p:cNvPr>
          <p:cNvSpPr>
            <a:spLocks noGrp="1"/>
          </p:cNvSpPr>
          <p:nvPr>
            <p:ph type="ctrTitle"/>
          </p:nvPr>
        </p:nvSpPr>
        <p:spPr>
          <a:xfrm>
            <a:off x="6400815" y="268224"/>
            <a:ext cx="5461999" cy="2548928"/>
          </a:xfrm>
        </p:spPr>
        <p:txBody>
          <a:bodyPr>
            <a:normAutofit fontScale="90000"/>
          </a:bodyPr>
          <a:lstStyle/>
          <a:p>
            <a:r>
              <a:rPr lang="en-US" sz="6000" dirty="0"/>
              <a:t>Springfield Federation of Paraprofessionals </a:t>
            </a:r>
          </a:p>
        </p:txBody>
      </p:sp>
      <p:sp>
        <p:nvSpPr>
          <p:cNvPr id="3" name="Subtitle 2">
            <a:extLst>
              <a:ext uri="{FF2B5EF4-FFF2-40B4-BE49-F238E27FC236}">
                <a16:creationId xmlns:a16="http://schemas.microsoft.com/office/drawing/2014/main" id="{C25E118C-9CD5-4742-BA81-938B0CE3078E}"/>
              </a:ext>
            </a:extLst>
          </p:cNvPr>
          <p:cNvSpPr>
            <a:spLocks noGrp="1"/>
          </p:cNvSpPr>
          <p:nvPr>
            <p:ph type="subTitle" idx="1"/>
          </p:nvPr>
        </p:nvSpPr>
        <p:spPr>
          <a:xfrm>
            <a:off x="6400815" y="3110006"/>
            <a:ext cx="5461999" cy="2402377"/>
          </a:xfrm>
        </p:spPr>
        <p:txBody>
          <a:bodyPr>
            <a:normAutofit/>
          </a:bodyPr>
          <a:lstStyle/>
          <a:p>
            <a:pPr algn="ctr">
              <a:lnSpc>
                <a:spcPct val="100000"/>
              </a:lnSpc>
            </a:pPr>
            <a:r>
              <a:rPr lang="en-US" sz="2000" dirty="0"/>
              <a:t>Building Representative meeting – SiGNing up New Members</a:t>
            </a:r>
          </a:p>
          <a:p>
            <a:pPr algn="ctr">
              <a:lnSpc>
                <a:spcPct val="100000"/>
              </a:lnSpc>
            </a:pPr>
            <a:r>
              <a:rPr lang="en-US" sz="2000" dirty="0"/>
              <a:t>August 31, 2022</a:t>
            </a:r>
          </a:p>
          <a:p>
            <a:pPr>
              <a:lnSpc>
                <a:spcPct val="100000"/>
              </a:lnSpc>
            </a:pPr>
            <a:r>
              <a:rPr lang="en-US" sz="2000" dirty="0"/>
              <a:t>Catherine Mastronardi</a:t>
            </a:r>
          </a:p>
          <a:p>
            <a:pPr>
              <a:lnSpc>
                <a:spcPct val="100000"/>
              </a:lnSpc>
            </a:pPr>
            <a:r>
              <a:rPr lang="en-US" sz="2000" dirty="0"/>
              <a:t>Caryn LaFlamme</a:t>
            </a:r>
          </a:p>
          <a:p>
            <a:pPr>
              <a:lnSpc>
                <a:spcPct val="100000"/>
              </a:lnSpc>
            </a:pPr>
            <a:endParaRPr lang="en-US" sz="2000" dirty="0"/>
          </a:p>
          <a:p>
            <a:pPr>
              <a:lnSpc>
                <a:spcPct val="100000"/>
              </a:lnSpc>
            </a:pPr>
            <a:endParaRPr lang="en-US" sz="2000" dirty="0"/>
          </a:p>
        </p:txBody>
      </p:sp>
      <p:pic>
        <p:nvPicPr>
          <p:cNvPr id="4" name="Picture 3">
            <a:extLst>
              <a:ext uri="{FF2B5EF4-FFF2-40B4-BE49-F238E27FC236}">
                <a16:creationId xmlns:a16="http://schemas.microsoft.com/office/drawing/2014/main" id="{AF0C8C75-5573-49CD-8DFF-FC55F380D5A5}"/>
              </a:ext>
            </a:extLst>
          </p:cNvPr>
          <p:cNvPicPr>
            <a:picLocks noChangeAspect="1"/>
          </p:cNvPicPr>
          <p:nvPr/>
        </p:nvPicPr>
        <p:blipFill rotWithShape="1">
          <a:blip r:embed="rId3"/>
          <a:srcRect l="7287" r="3824"/>
          <a:stretch/>
        </p:blipFill>
        <p:spPr>
          <a:xfrm>
            <a:off x="1" y="10"/>
            <a:ext cx="6096000" cy="6857990"/>
          </a:xfrm>
          <a:prstGeom prst="rect">
            <a:avLst/>
          </a:prstGeom>
        </p:spPr>
      </p:pic>
      <p:cxnSp>
        <p:nvCxnSpPr>
          <p:cNvPr id="11" name="Straight Connector 10">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595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normAutofit fontScale="90000"/>
          </a:bodyPr>
          <a:lstStyle/>
          <a:p>
            <a:pPr algn="ctr" eaLnBrk="1" hangingPunct="1">
              <a:defRPr/>
            </a:pPr>
            <a:br>
              <a:rPr lang="en-US" sz="3600" b="1" dirty="0"/>
            </a:br>
            <a:r>
              <a:rPr lang="en-US" sz="4900" b="1" dirty="0">
                <a:solidFill>
                  <a:schemeClr val="accent1">
                    <a:lumMod val="75000"/>
                  </a:schemeClr>
                </a:solidFill>
              </a:rPr>
              <a:t>DEALING WITH OBJECTIONS</a:t>
            </a:r>
            <a:br>
              <a:rPr lang="en-US" sz="4900" b="1" dirty="0"/>
            </a:br>
            <a:endParaRPr lang="en-US" sz="4900" b="1" dirty="0"/>
          </a:p>
        </p:txBody>
      </p:sp>
      <p:sp>
        <p:nvSpPr>
          <p:cNvPr id="26629" name="Rectangle 3"/>
          <p:cNvSpPr>
            <a:spLocks noGrp="1" noChangeArrowheads="1"/>
          </p:cNvSpPr>
          <p:nvPr>
            <p:ph idx="1"/>
          </p:nvPr>
        </p:nvSpPr>
        <p:spPr>
          <a:xfrm>
            <a:off x="1981200" y="2057400"/>
            <a:ext cx="8229600" cy="4343401"/>
          </a:xfrm>
        </p:spPr>
        <p:txBody>
          <a:bodyPr>
            <a:noAutofit/>
          </a:bodyPr>
          <a:lstStyle/>
          <a:p>
            <a:pPr>
              <a:spcBef>
                <a:spcPts val="600"/>
              </a:spcBef>
              <a:spcAft>
                <a:spcPts val="1200"/>
              </a:spcAft>
              <a:buNone/>
              <a:defRPr/>
            </a:pPr>
            <a:r>
              <a:rPr lang="en-US" sz="2000" b="1" dirty="0"/>
              <a:t>What are the common “</a:t>
            </a:r>
            <a:r>
              <a:rPr lang="en-US" sz="2000" b="1" dirty="0">
                <a:solidFill>
                  <a:schemeClr val="accent1">
                    <a:lumMod val="50000"/>
                  </a:schemeClr>
                </a:solidFill>
              </a:rPr>
              <a:t>Yes, buts…” </a:t>
            </a:r>
            <a:r>
              <a:rPr lang="en-US" sz="2000" b="1" dirty="0"/>
              <a:t>we should anticipate?</a:t>
            </a:r>
          </a:p>
          <a:p>
            <a:pPr algn="ctr">
              <a:spcBef>
                <a:spcPts val="600"/>
              </a:spcBef>
              <a:spcAft>
                <a:spcPts val="600"/>
              </a:spcAft>
              <a:buNone/>
              <a:defRPr/>
            </a:pPr>
            <a:endParaRPr lang="en-US" sz="1100" b="1" dirty="0"/>
          </a:p>
          <a:p>
            <a:pPr>
              <a:spcBef>
                <a:spcPts val="600"/>
              </a:spcBef>
              <a:spcAft>
                <a:spcPts val="1200"/>
              </a:spcAft>
              <a:defRPr/>
            </a:pPr>
            <a:r>
              <a:rPr lang="en-US" sz="2000" dirty="0"/>
              <a:t>The “yes, buts…” should be addressed with more than an answer as it’s usually about fear or apathy.</a:t>
            </a:r>
          </a:p>
          <a:p>
            <a:pPr>
              <a:spcBef>
                <a:spcPts val="600"/>
              </a:spcBef>
              <a:spcAft>
                <a:spcPts val="1200"/>
              </a:spcAft>
              <a:defRPr/>
            </a:pPr>
            <a:r>
              <a:rPr lang="en-US" sz="2000" dirty="0"/>
              <a:t>The answer must show how it will affect them personally.</a:t>
            </a:r>
          </a:p>
          <a:p>
            <a:pPr marL="0" indent="0">
              <a:spcBef>
                <a:spcPts val="600"/>
              </a:spcBef>
              <a:spcAft>
                <a:spcPts val="1800"/>
              </a:spcAft>
              <a:buNone/>
            </a:pPr>
            <a:r>
              <a:rPr lang="en-US" sz="2000" b="1" dirty="0"/>
              <a:t>What is a possible reason why a co worker wouldn’t want to sign a card?</a:t>
            </a:r>
          </a:p>
          <a:p>
            <a:pPr>
              <a:spcBef>
                <a:spcPts val="600"/>
              </a:spcBef>
              <a:spcAft>
                <a:spcPts val="1800"/>
              </a:spcAft>
            </a:pPr>
            <a:r>
              <a:rPr lang="en-US" sz="2000" dirty="0"/>
              <a:t>What would be your response?</a:t>
            </a:r>
          </a:p>
          <a:p>
            <a:pPr>
              <a:spcBef>
                <a:spcPts val="600"/>
              </a:spcBef>
              <a:spcAft>
                <a:spcPts val="1800"/>
              </a:spcAft>
            </a:pPr>
            <a:r>
              <a:rPr lang="en-US" sz="2000" dirty="0"/>
              <a:t>What have you heard so far?</a:t>
            </a:r>
          </a:p>
          <a:p>
            <a:pPr>
              <a:spcBef>
                <a:spcPts val="600"/>
              </a:spcBef>
              <a:spcAft>
                <a:spcPts val="1200"/>
              </a:spcAft>
              <a:defRPr/>
            </a:pPr>
            <a:endParaRPr lang="en-US" sz="2000" dirty="0"/>
          </a:p>
          <a:p>
            <a:pPr>
              <a:spcBef>
                <a:spcPts val="600"/>
              </a:spcBef>
              <a:spcAft>
                <a:spcPts val="1200"/>
              </a:spcAft>
              <a:defRPr/>
            </a:pPr>
            <a:endParaRPr lang="en-US" sz="2000" dirty="0"/>
          </a:p>
          <a:p>
            <a:pPr marL="0" indent="0" algn="ctr">
              <a:spcBef>
                <a:spcPts val="0"/>
              </a:spcBef>
              <a:buNone/>
              <a:defRPr/>
            </a:pPr>
            <a:endParaRPr lang="en-US" sz="2000" b="1" dirty="0">
              <a:solidFill>
                <a:schemeClr val="accent2">
                  <a:lumMod val="75000"/>
                </a:schemeClr>
              </a:solidFill>
            </a:endParaRPr>
          </a:p>
          <a:p>
            <a:pPr marL="0" indent="0" algn="ctr">
              <a:spcBef>
                <a:spcPts val="0"/>
              </a:spcBef>
              <a:buNone/>
              <a:defRPr/>
            </a:pPr>
            <a:r>
              <a:rPr lang="en-US" sz="2000" b="1" dirty="0">
                <a:solidFill>
                  <a:schemeClr val="accent2">
                    <a:lumMod val="75000"/>
                  </a:schemeClr>
                </a:solidFill>
              </a:rPr>
              <a:t> </a:t>
            </a:r>
          </a:p>
          <a:p>
            <a:pPr algn="ctr">
              <a:spcBef>
                <a:spcPts val="600"/>
              </a:spcBef>
              <a:spcAft>
                <a:spcPts val="600"/>
              </a:spcAft>
              <a:buNone/>
              <a:defRPr/>
            </a:pPr>
            <a:endParaRPr lang="en-US" sz="3200" dirty="0"/>
          </a:p>
        </p:txBody>
      </p:sp>
      <p:sp>
        <p:nvSpPr>
          <p:cNvPr id="31748" name="Slide Number Placeholder 2"/>
          <p:cNvSpPr>
            <a:spLocks noGrp="1"/>
          </p:cNvSpPr>
          <p:nvPr>
            <p:ph type="sldNum" sz="quarter" idx="4294967295"/>
          </p:nvPr>
        </p:nvSpPr>
        <p:spPr>
          <a:xfrm>
            <a:off x="8534400" y="6400800"/>
            <a:ext cx="1905000" cy="304800"/>
          </a:xfrm>
          <a:prstGeom prst="rect">
            <a:avLst/>
          </a:prstGeom>
        </p:spPr>
        <p:txBody>
          <a:bodyPr/>
          <a:lstStyle/>
          <a:p>
            <a:pPr algn="r">
              <a:defRPr/>
            </a:pPr>
            <a:fld id="{89A0C430-D775-4A7A-A63D-EEC0447465F1}" type="slidenum">
              <a:rPr lang="en-US" smtClean="0"/>
              <a:pPr algn="r">
                <a:defRPr/>
              </a:pPr>
              <a:t>10</a:t>
            </a:fld>
            <a:endParaRPr lang="en-US" dirty="0"/>
          </a:p>
        </p:txBody>
      </p:sp>
    </p:spTree>
    <p:extLst>
      <p:ext uri="{BB962C8B-B14F-4D97-AF65-F5344CB8AC3E}">
        <p14:creationId xmlns:p14="http://schemas.microsoft.com/office/powerpoint/2010/main" val="71420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animEffect transition="in" filter="wipe(down)">
                                      <p:cBhvr>
                                        <p:cTn id="7" dur="500"/>
                                        <p:tgtEl>
                                          <p:spTgt spid="266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629">
                                            <p:txEl>
                                              <p:pRg st="2" end="2"/>
                                            </p:txEl>
                                          </p:spTgt>
                                        </p:tgtEl>
                                        <p:attrNameLst>
                                          <p:attrName>style.visibility</p:attrName>
                                        </p:attrNameLst>
                                      </p:cBhvr>
                                      <p:to>
                                        <p:strVal val="visible"/>
                                      </p:to>
                                    </p:set>
                                    <p:animEffect transition="in" filter="wipe(down)">
                                      <p:cBhvr>
                                        <p:cTn id="12" dur="500"/>
                                        <p:tgtEl>
                                          <p:spTgt spid="266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629">
                                            <p:txEl>
                                              <p:pRg st="3" end="3"/>
                                            </p:txEl>
                                          </p:spTgt>
                                        </p:tgtEl>
                                        <p:attrNameLst>
                                          <p:attrName>style.visibility</p:attrName>
                                        </p:attrNameLst>
                                      </p:cBhvr>
                                      <p:to>
                                        <p:strVal val="visible"/>
                                      </p:to>
                                    </p:set>
                                    <p:animEffect transition="in" filter="wipe(down)">
                                      <p:cBhvr>
                                        <p:cTn id="17" dur="500"/>
                                        <p:tgtEl>
                                          <p:spTgt spid="2662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629">
                                            <p:txEl>
                                              <p:pRg st="4" end="4"/>
                                            </p:txEl>
                                          </p:spTgt>
                                        </p:tgtEl>
                                        <p:attrNameLst>
                                          <p:attrName>style.visibility</p:attrName>
                                        </p:attrNameLst>
                                      </p:cBhvr>
                                      <p:to>
                                        <p:strVal val="visible"/>
                                      </p:to>
                                    </p:set>
                                    <p:animEffect transition="in" filter="wipe(down)">
                                      <p:cBhvr>
                                        <p:cTn id="22" dur="500"/>
                                        <p:tgtEl>
                                          <p:spTgt spid="2662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629">
                                            <p:txEl>
                                              <p:pRg st="5" end="5"/>
                                            </p:txEl>
                                          </p:spTgt>
                                        </p:tgtEl>
                                        <p:attrNameLst>
                                          <p:attrName>style.visibility</p:attrName>
                                        </p:attrNameLst>
                                      </p:cBhvr>
                                      <p:to>
                                        <p:strVal val="visible"/>
                                      </p:to>
                                    </p:set>
                                    <p:animEffect transition="in" filter="wipe(down)">
                                      <p:cBhvr>
                                        <p:cTn id="27" dur="500"/>
                                        <p:tgtEl>
                                          <p:spTgt spid="2662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629">
                                            <p:txEl>
                                              <p:pRg st="6" end="6"/>
                                            </p:txEl>
                                          </p:spTgt>
                                        </p:tgtEl>
                                        <p:attrNameLst>
                                          <p:attrName>style.visibility</p:attrName>
                                        </p:attrNameLst>
                                      </p:cBhvr>
                                      <p:to>
                                        <p:strVal val="visible"/>
                                      </p:to>
                                    </p:set>
                                    <p:animEffect transition="in" filter="wipe(down)">
                                      <p:cBhvr>
                                        <p:cTn id="32" dur="500"/>
                                        <p:tgtEl>
                                          <p:spTgt spid="266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p:cNvSpPr>
            <a:spLocks noGrp="1"/>
          </p:cNvSpPr>
          <p:nvPr>
            <p:ph type="sldNum" sz="quarter" idx="4294967295"/>
          </p:nvPr>
        </p:nvSpPr>
        <p:spPr>
          <a:xfrm>
            <a:off x="8534400" y="6411310"/>
            <a:ext cx="1905000" cy="304800"/>
          </a:xfrm>
          <a:prstGeom prst="rect">
            <a:avLst/>
          </a:prstGeom>
        </p:spPr>
        <p:txBody>
          <a:bodyPr/>
          <a:lstStyle/>
          <a:p>
            <a:pPr algn="r">
              <a:defRPr/>
            </a:pPr>
            <a:fld id="{D4910053-98EB-4E88-AFC3-2E24516E33B4}" type="slidenum">
              <a:rPr lang="en-US" smtClean="0"/>
              <a:pPr algn="r">
                <a:defRPr/>
              </a:pPr>
              <a:t>11</a:t>
            </a:fld>
            <a:endParaRPr lang="en-US" dirty="0"/>
          </a:p>
        </p:txBody>
      </p:sp>
      <p:sp>
        <p:nvSpPr>
          <p:cNvPr id="37892" name="Rectangle 2"/>
          <p:cNvSpPr>
            <a:spLocks noGrp="1" noChangeArrowheads="1"/>
          </p:cNvSpPr>
          <p:nvPr>
            <p:ph type="title" idx="4294967295"/>
          </p:nvPr>
        </p:nvSpPr>
        <p:spPr/>
        <p:txBody>
          <a:bodyPr>
            <a:normAutofit/>
          </a:bodyPr>
          <a:lstStyle/>
          <a:p>
            <a:pPr eaLnBrk="1" hangingPunct="1"/>
            <a:r>
              <a:rPr lang="en-US" altLang="en-US" b="1" dirty="0">
                <a:solidFill>
                  <a:schemeClr val="accent1">
                    <a:lumMod val="75000"/>
                  </a:schemeClr>
                </a:solidFill>
              </a:rPr>
              <a:t>RESPECT &amp; RESPOND</a:t>
            </a:r>
          </a:p>
        </p:txBody>
      </p:sp>
      <p:sp>
        <p:nvSpPr>
          <p:cNvPr id="10245" name="Rectangle 3"/>
          <p:cNvSpPr>
            <a:spLocks noGrp="1" noChangeArrowheads="1"/>
          </p:cNvSpPr>
          <p:nvPr>
            <p:ph type="body" idx="4294967295"/>
          </p:nvPr>
        </p:nvSpPr>
        <p:spPr>
          <a:xfrm>
            <a:off x="1981200" y="2189747"/>
            <a:ext cx="8382000" cy="4211054"/>
          </a:xfrm>
        </p:spPr>
        <p:txBody>
          <a:bodyPr/>
          <a:lstStyle/>
          <a:p>
            <a:pPr>
              <a:spcAft>
                <a:spcPts val="1200"/>
              </a:spcAft>
              <a:defRPr/>
            </a:pPr>
            <a:r>
              <a:rPr lang="en-US" dirty="0"/>
              <a:t>The AAR approach:</a:t>
            </a:r>
          </a:p>
          <a:p>
            <a:pPr marL="982662" indent="-514350">
              <a:spcBef>
                <a:spcPts val="600"/>
              </a:spcBef>
              <a:spcAft>
                <a:spcPts val="600"/>
              </a:spcAft>
              <a:buClr>
                <a:srgbClr val="FFC000"/>
              </a:buClr>
              <a:buFont typeface="+mj-lt"/>
              <a:buAutoNum type="arabicPeriod"/>
              <a:defRPr/>
            </a:pPr>
            <a:r>
              <a:rPr lang="en-US" b="1" dirty="0"/>
              <a:t>Affirm</a:t>
            </a:r>
            <a:r>
              <a:rPr lang="en-US" dirty="0"/>
              <a:t> </a:t>
            </a:r>
            <a:r>
              <a:rPr lang="en-US" dirty="0">
                <a:solidFill>
                  <a:schemeClr val="accent6">
                    <a:lumMod val="75000"/>
                    <a:lumOff val="25000"/>
                  </a:schemeClr>
                </a:solidFill>
              </a:rPr>
              <a:t>-</a:t>
            </a:r>
            <a:r>
              <a:rPr lang="en-US" dirty="0"/>
              <a:t> It’s about respect for opinions</a:t>
            </a:r>
          </a:p>
          <a:p>
            <a:pPr marL="982662" indent="-514350">
              <a:spcBef>
                <a:spcPts val="600"/>
              </a:spcBef>
              <a:spcAft>
                <a:spcPts val="600"/>
              </a:spcAft>
              <a:buClr>
                <a:srgbClr val="FFC000"/>
              </a:buClr>
              <a:buFont typeface="+mj-lt"/>
              <a:buAutoNum type="arabicPeriod"/>
              <a:defRPr/>
            </a:pPr>
            <a:r>
              <a:rPr lang="en-US" b="1" dirty="0"/>
              <a:t>Answer</a:t>
            </a:r>
            <a:r>
              <a:rPr lang="en-US" dirty="0"/>
              <a:t> </a:t>
            </a:r>
            <a:r>
              <a:rPr lang="en-US" dirty="0">
                <a:solidFill>
                  <a:schemeClr val="accent6">
                    <a:lumMod val="75000"/>
                    <a:lumOff val="25000"/>
                  </a:schemeClr>
                </a:solidFill>
              </a:rPr>
              <a:t>- </a:t>
            </a:r>
            <a:r>
              <a:rPr lang="en-US" dirty="0"/>
              <a:t>To provide information</a:t>
            </a:r>
          </a:p>
          <a:p>
            <a:pPr marL="982662" indent="-514350">
              <a:buClr>
                <a:srgbClr val="FFC000"/>
              </a:buClr>
              <a:buFont typeface="+mj-lt"/>
              <a:buAutoNum type="arabicPeriod"/>
              <a:defRPr/>
            </a:pPr>
            <a:r>
              <a:rPr lang="en-US" b="1" dirty="0"/>
              <a:t>Redirect</a:t>
            </a:r>
            <a:r>
              <a:rPr lang="en-US" dirty="0"/>
              <a:t>  </a:t>
            </a:r>
            <a:r>
              <a:rPr lang="en-US" dirty="0">
                <a:solidFill>
                  <a:schemeClr val="accent6">
                    <a:lumMod val="75000"/>
                    <a:lumOff val="25000"/>
                  </a:schemeClr>
                </a:solidFill>
              </a:rPr>
              <a:t>-</a:t>
            </a:r>
            <a:r>
              <a:rPr lang="en-US" dirty="0"/>
              <a:t> To build our campaign and our power</a:t>
            </a:r>
          </a:p>
          <a:p>
            <a:pPr eaLnBrk="1" hangingPunct="1">
              <a:buFontTx/>
              <a:buNone/>
              <a:defRPr/>
            </a:pPr>
            <a:endParaRPr lang="en-US" dirty="0"/>
          </a:p>
        </p:txBody>
      </p:sp>
    </p:spTree>
    <p:extLst>
      <p:ext uri="{BB962C8B-B14F-4D97-AF65-F5344CB8AC3E}">
        <p14:creationId xmlns:p14="http://schemas.microsoft.com/office/powerpoint/2010/main" val="359107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fade">
                                      <p:cBhvr>
                                        <p:cTn id="7" dur="500"/>
                                        <p:tgtEl>
                                          <p:spTgt spid="102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5">
                                            <p:txEl>
                                              <p:pRg st="1" end="1"/>
                                            </p:txEl>
                                          </p:spTgt>
                                        </p:tgtEl>
                                        <p:attrNameLst>
                                          <p:attrName>style.visibility</p:attrName>
                                        </p:attrNameLst>
                                      </p:cBhvr>
                                      <p:to>
                                        <p:strVal val="visible"/>
                                      </p:to>
                                    </p:set>
                                    <p:animEffect transition="in" filter="fade">
                                      <p:cBhvr>
                                        <p:cTn id="12" dur="500"/>
                                        <p:tgtEl>
                                          <p:spTgt spid="102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5">
                                            <p:txEl>
                                              <p:pRg st="2" end="2"/>
                                            </p:txEl>
                                          </p:spTgt>
                                        </p:tgtEl>
                                        <p:attrNameLst>
                                          <p:attrName>style.visibility</p:attrName>
                                        </p:attrNameLst>
                                      </p:cBhvr>
                                      <p:to>
                                        <p:strVal val="visible"/>
                                      </p:to>
                                    </p:set>
                                    <p:animEffect transition="in" filter="fade">
                                      <p:cBhvr>
                                        <p:cTn id="17" dur="500"/>
                                        <p:tgtEl>
                                          <p:spTgt spid="102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5">
                                            <p:txEl>
                                              <p:pRg st="3" end="3"/>
                                            </p:txEl>
                                          </p:spTgt>
                                        </p:tgtEl>
                                        <p:attrNameLst>
                                          <p:attrName>style.visibility</p:attrName>
                                        </p:attrNameLst>
                                      </p:cBhvr>
                                      <p:to>
                                        <p:strVal val="visible"/>
                                      </p:to>
                                    </p:set>
                                    <p:animEffect transition="in" filter="fade">
                                      <p:cBhvr>
                                        <p:cTn id="22" dur="500"/>
                                        <p:tgtEl>
                                          <p:spTgt spid="102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DB6CCF-ECC4-02D5-889C-A5380F84A5B1}"/>
              </a:ext>
            </a:extLst>
          </p:cNvPr>
          <p:cNvSpPr txBox="1"/>
          <p:nvPr/>
        </p:nvSpPr>
        <p:spPr>
          <a:xfrm>
            <a:off x="305738" y="187569"/>
            <a:ext cx="10508566" cy="5940088"/>
          </a:xfrm>
          <a:prstGeom prst="rect">
            <a:avLst/>
          </a:prstGeom>
          <a:noFill/>
        </p:spPr>
        <p:txBody>
          <a:bodyPr wrap="square" rtlCol="0">
            <a:spAutoFit/>
          </a:bodyPr>
          <a:lstStyle/>
          <a:p>
            <a:r>
              <a:rPr lang="en-US" sz="4400" u="sng" dirty="0"/>
              <a:t>Role Playing</a:t>
            </a:r>
          </a:p>
          <a:p>
            <a:endParaRPr lang="en-US" sz="2400" dirty="0"/>
          </a:p>
          <a:p>
            <a:pPr marL="342900" indent="-342900">
              <a:buFont typeface="Wingdings" panose="05000000000000000000" pitchFamily="2" charset="2"/>
              <a:buChar char="v"/>
            </a:pPr>
            <a:r>
              <a:rPr lang="en-US" sz="2400" b="1" dirty="0"/>
              <a:t>Index card</a:t>
            </a:r>
            <a:r>
              <a:rPr lang="en-US" sz="2400" dirty="0"/>
              <a:t>-write your name, school, and contact information (email and cell phone number on the card)</a:t>
            </a:r>
          </a:p>
          <a:p>
            <a:pPr marL="342900" indent="-342900">
              <a:buFont typeface="Wingdings" panose="05000000000000000000" pitchFamily="2" charset="2"/>
              <a:buChar char="v"/>
            </a:pPr>
            <a:r>
              <a:rPr lang="en-US" sz="2400" dirty="0"/>
              <a:t>Find a partner to be your </a:t>
            </a:r>
            <a:r>
              <a:rPr lang="en-US" sz="2400" b="1" dirty="0"/>
              <a:t>Building Rep Buddy</a:t>
            </a:r>
          </a:p>
          <a:p>
            <a:pPr marL="342900" indent="-342900">
              <a:buFont typeface="Wingdings" panose="05000000000000000000" pitchFamily="2" charset="2"/>
              <a:buChar char="v"/>
            </a:pPr>
            <a:r>
              <a:rPr lang="en-US" sz="2400" dirty="0"/>
              <a:t>Role play  </a:t>
            </a:r>
          </a:p>
          <a:p>
            <a:endParaRPr lang="en-US" sz="2400" dirty="0"/>
          </a:p>
          <a:p>
            <a:r>
              <a:rPr lang="en-US" sz="2400" i="1" dirty="0"/>
              <a:t>Decide who will be the “new hire” and who will be the building representative.  The building representative will introduce themselves and eventually ask the new hire to join the union by signing up to be a member.  The new hire should come up with one objection (For example: I’m not going to be working here for long, it’s too expensive, I don’t like unions, it’s not going to change anything anyway, </a:t>
            </a:r>
            <a:r>
              <a:rPr lang="en-US" sz="2400" i="1" dirty="0" err="1"/>
              <a:t>etc</a:t>
            </a:r>
            <a:r>
              <a:rPr lang="en-US" sz="2400" i="1" dirty="0"/>
              <a:t>).  The building representative should use the AAR approach to help them deal with the objection.  </a:t>
            </a:r>
          </a:p>
          <a:p>
            <a:endParaRPr lang="en-US" sz="2400" dirty="0"/>
          </a:p>
          <a:p>
            <a:pPr marL="342900" indent="-342900">
              <a:buFont typeface="Wingdings" panose="05000000000000000000" pitchFamily="2" charset="2"/>
              <a:buChar char="v"/>
            </a:pPr>
            <a:r>
              <a:rPr lang="en-US" sz="2400" dirty="0"/>
              <a:t>Good luck!  </a:t>
            </a:r>
          </a:p>
        </p:txBody>
      </p:sp>
    </p:spTree>
    <p:extLst>
      <p:ext uri="{BB962C8B-B14F-4D97-AF65-F5344CB8AC3E}">
        <p14:creationId xmlns:p14="http://schemas.microsoft.com/office/powerpoint/2010/main" val="3025448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66EA0-6D91-4F00-88F3-5EE37BD3ADC9}"/>
              </a:ext>
            </a:extLst>
          </p:cNvPr>
          <p:cNvSpPr>
            <a:spLocks noGrp="1"/>
          </p:cNvSpPr>
          <p:nvPr>
            <p:ph type="title"/>
          </p:nvPr>
        </p:nvSpPr>
        <p:spPr/>
        <p:txBody>
          <a:bodyPr/>
          <a:lstStyle/>
          <a:p>
            <a:r>
              <a:rPr lang="en-US" b="1" dirty="0">
                <a:solidFill>
                  <a:schemeClr val="accent1"/>
                </a:solidFill>
              </a:rPr>
              <a:t>LET’S MAKE A PLAN</a:t>
            </a:r>
          </a:p>
        </p:txBody>
      </p:sp>
      <p:sp>
        <p:nvSpPr>
          <p:cNvPr id="3" name="Content Placeholder 2">
            <a:extLst>
              <a:ext uri="{FF2B5EF4-FFF2-40B4-BE49-F238E27FC236}">
                <a16:creationId xmlns:a16="http://schemas.microsoft.com/office/drawing/2014/main" id="{E0F7F7F4-3B91-4807-8412-FFE8AAD75A71}"/>
              </a:ext>
            </a:extLst>
          </p:cNvPr>
          <p:cNvSpPr>
            <a:spLocks noGrp="1"/>
          </p:cNvSpPr>
          <p:nvPr>
            <p:ph idx="1"/>
          </p:nvPr>
        </p:nvSpPr>
        <p:spPr/>
        <p:txBody>
          <a:bodyPr/>
          <a:lstStyle/>
          <a:p>
            <a:r>
              <a:rPr lang="en-US" dirty="0"/>
              <a:t>Who hasn’t joined in your building?</a:t>
            </a:r>
          </a:p>
          <a:p>
            <a:r>
              <a:rPr lang="en-US" dirty="0"/>
              <a:t>When can you talk with them?</a:t>
            </a:r>
          </a:p>
          <a:p>
            <a:r>
              <a:rPr lang="en-US" dirty="0"/>
              <a:t>Who can you recruit to help talk with them?</a:t>
            </a:r>
          </a:p>
          <a:p>
            <a:r>
              <a:rPr lang="en-US" dirty="0"/>
              <a:t>What do you need to get started?</a:t>
            </a:r>
          </a:p>
        </p:txBody>
      </p:sp>
    </p:spTree>
    <p:extLst>
      <p:ext uri="{BB962C8B-B14F-4D97-AF65-F5344CB8AC3E}">
        <p14:creationId xmlns:p14="http://schemas.microsoft.com/office/powerpoint/2010/main" val="2493960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B5D152-9CC6-7444-B682-D2BE66F45120}"/>
              </a:ext>
            </a:extLst>
          </p:cNvPr>
          <p:cNvSpPr>
            <a:spLocks noGrp="1"/>
          </p:cNvSpPr>
          <p:nvPr>
            <p:ph type="title"/>
          </p:nvPr>
        </p:nvSpPr>
        <p:spPr>
          <a:xfrm>
            <a:off x="5289754" y="639097"/>
            <a:ext cx="6253317" cy="3686015"/>
          </a:xfrm>
        </p:spPr>
        <p:txBody>
          <a:bodyPr vert="horz" lIns="91440" tIns="45720" rIns="91440" bIns="45720" rtlCol="0" anchor="b">
            <a:normAutofit/>
          </a:bodyPr>
          <a:lstStyle/>
          <a:p>
            <a:pPr>
              <a:lnSpc>
                <a:spcPct val="90000"/>
              </a:lnSpc>
            </a:pPr>
            <a:r>
              <a:rPr lang="en-US" sz="8000" dirty="0">
                <a:solidFill>
                  <a:schemeClr val="tx1">
                    <a:lumMod val="85000"/>
                    <a:lumOff val="15000"/>
                  </a:schemeClr>
                </a:solidFill>
              </a:rPr>
              <a:t>QUESTIONS &amp; COMMENTS</a:t>
            </a:r>
          </a:p>
        </p:txBody>
      </p:sp>
      <p:pic>
        <p:nvPicPr>
          <p:cNvPr id="4" name="Picture 3" descr="Symboles jaune et bleu">
            <a:extLst>
              <a:ext uri="{FF2B5EF4-FFF2-40B4-BE49-F238E27FC236}">
                <a16:creationId xmlns:a16="http://schemas.microsoft.com/office/drawing/2014/main" id="{F9B15F26-7A23-4435-A787-245022159198}"/>
              </a:ext>
            </a:extLst>
          </p:cNvPr>
          <p:cNvPicPr>
            <a:picLocks noChangeAspect="1"/>
          </p:cNvPicPr>
          <p:nvPr/>
        </p:nvPicPr>
        <p:blipFill rotWithShape="1">
          <a:blip r:embed="rId2"/>
          <a:srcRect l="21589" r="26705" b="1"/>
          <a:stretch/>
        </p:blipFill>
        <p:spPr>
          <a:xfrm>
            <a:off x="-1" y="1"/>
            <a:ext cx="4635315" cy="6857999"/>
          </a:xfrm>
          <a:prstGeom prst="rect">
            <a:avLst/>
          </a:prstGeom>
        </p:spPr>
      </p:pic>
      <p:cxnSp>
        <p:nvCxnSpPr>
          <p:cNvPr id="14" name="Straight Connector 1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231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7307E-2AEF-D445-B94A-71686B0CB6FA}"/>
              </a:ext>
            </a:extLst>
          </p:cNvPr>
          <p:cNvSpPr>
            <a:spLocks noGrp="1"/>
          </p:cNvSpPr>
          <p:nvPr>
            <p:ph type="title"/>
          </p:nvPr>
        </p:nvSpPr>
        <p:spPr>
          <a:xfrm>
            <a:off x="1097280" y="286603"/>
            <a:ext cx="10058400" cy="932597"/>
          </a:xfrm>
        </p:spPr>
        <p:txBody>
          <a:bodyPr/>
          <a:lstStyle/>
          <a:p>
            <a:r>
              <a:rPr lang="en-US" dirty="0"/>
              <a:t>Agenda</a:t>
            </a:r>
          </a:p>
        </p:txBody>
      </p:sp>
      <p:sp>
        <p:nvSpPr>
          <p:cNvPr id="3" name="Content Placeholder 2">
            <a:extLst>
              <a:ext uri="{FF2B5EF4-FFF2-40B4-BE49-F238E27FC236}">
                <a16:creationId xmlns:a16="http://schemas.microsoft.com/office/drawing/2014/main" id="{8DB38A67-656D-9244-8B45-8647C3E88786}"/>
              </a:ext>
            </a:extLst>
          </p:cNvPr>
          <p:cNvSpPr>
            <a:spLocks noGrp="1"/>
          </p:cNvSpPr>
          <p:nvPr>
            <p:ph idx="1"/>
          </p:nvPr>
        </p:nvSpPr>
        <p:spPr/>
        <p:txBody>
          <a:bodyPr>
            <a:normAutofit/>
          </a:bodyPr>
          <a:lstStyle/>
          <a:p>
            <a:pPr marL="457200" indent="-457200">
              <a:buFont typeface="+mj-lt"/>
              <a:buAutoNum type="arabicPeriod"/>
            </a:pPr>
            <a:r>
              <a:rPr lang="en-US" sz="2400" dirty="0"/>
              <a:t>WELCOME, WHAT IS IN YOUR PACKET</a:t>
            </a:r>
          </a:p>
          <a:p>
            <a:pPr marL="457200" indent="-457200">
              <a:buFont typeface="+mj-lt"/>
              <a:buAutoNum type="arabicPeriod"/>
            </a:pPr>
            <a:r>
              <a:rPr lang="en-US" sz="2400" dirty="0"/>
              <a:t>A REFRESHER ON JANUS V AFSCME</a:t>
            </a:r>
          </a:p>
          <a:p>
            <a:pPr marL="457200" indent="-457200">
              <a:buFont typeface="+mj-lt"/>
              <a:buAutoNum type="arabicPeriod"/>
            </a:pPr>
            <a:r>
              <a:rPr lang="en-US" sz="2400" dirty="0"/>
              <a:t>GROUP DISCUSSION ON TALKING TO NEW HIRES</a:t>
            </a:r>
          </a:p>
          <a:p>
            <a:pPr marL="457200" indent="-457200">
              <a:buFont typeface="+mj-lt"/>
              <a:buAutoNum type="arabicPeriod"/>
            </a:pPr>
            <a:r>
              <a:rPr lang="en-US" sz="2400" dirty="0"/>
              <a:t>STRATEGIES AND SUPPORTS ON HAVING CHALLENGING CONVERSATIONS AND ROLE PLAY WITH YOUR BUILDING REP BUDDY</a:t>
            </a:r>
          </a:p>
          <a:p>
            <a:pPr marL="457200" indent="-457200">
              <a:buFont typeface="+mj-lt"/>
              <a:buAutoNum type="arabicPeriod"/>
            </a:pPr>
            <a:r>
              <a:rPr lang="en-US" sz="2400" dirty="0"/>
              <a:t>QUESTIONS/COMMENTS</a:t>
            </a:r>
          </a:p>
        </p:txBody>
      </p:sp>
    </p:spTree>
    <p:extLst>
      <p:ext uri="{BB962C8B-B14F-4D97-AF65-F5344CB8AC3E}">
        <p14:creationId xmlns:p14="http://schemas.microsoft.com/office/powerpoint/2010/main" val="2605595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A7D35-727F-AD42-B7DA-9FF1958F9E01}"/>
              </a:ext>
            </a:extLst>
          </p:cNvPr>
          <p:cNvSpPr>
            <a:spLocks noGrp="1"/>
          </p:cNvSpPr>
          <p:nvPr>
            <p:ph type="title"/>
          </p:nvPr>
        </p:nvSpPr>
        <p:spPr/>
        <p:txBody>
          <a:bodyPr/>
          <a:lstStyle/>
          <a:p>
            <a:r>
              <a:rPr lang="en-US" dirty="0"/>
              <a:t>What we have for you today</a:t>
            </a:r>
          </a:p>
        </p:txBody>
      </p:sp>
      <p:grpSp>
        <p:nvGrpSpPr>
          <p:cNvPr id="12" name="Group 11">
            <a:extLst>
              <a:ext uri="{FF2B5EF4-FFF2-40B4-BE49-F238E27FC236}">
                <a16:creationId xmlns:a16="http://schemas.microsoft.com/office/drawing/2014/main" id="{7EAC72B8-C99A-6244-9804-98C2F0A2EE31}"/>
              </a:ext>
            </a:extLst>
          </p:cNvPr>
          <p:cNvGrpSpPr/>
          <p:nvPr/>
        </p:nvGrpSpPr>
        <p:grpSpPr>
          <a:xfrm>
            <a:off x="1759714" y="5262487"/>
            <a:ext cx="5157696" cy="369332"/>
            <a:chOff x="1791729" y="4507575"/>
            <a:chExt cx="5157696" cy="369332"/>
          </a:xfrm>
        </p:grpSpPr>
        <p:sp>
          <p:nvSpPr>
            <p:cNvPr id="7" name="TextBox 6">
              <a:extLst>
                <a:ext uri="{FF2B5EF4-FFF2-40B4-BE49-F238E27FC236}">
                  <a16:creationId xmlns:a16="http://schemas.microsoft.com/office/drawing/2014/main" id="{100C75CF-3C39-7A48-9BA7-F57BC51EC8A8}"/>
                </a:ext>
              </a:extLst>
            </p:cNvPr>
            <p:cNvSpPr txBox="1"/>
            <p:nvPr/>
          </p:nvSpPr>
          <p:spPr>
            <a:xfrm>
              <a:off x="1791729" y="4507575"/>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5D5A1BDE-F4C4-F84D-9852-EE49D75BB939}"/>
                </a:ext>
              </a:extLst>
            </p:cNvPr>
            <p:cNvSpPr txBox="1"/>
            <p:nvPr/>
          </p:nvSpPr>
          <p:spPr>
            <a:xfrm>
              <a:off x="4513916" y="4507575"/>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C2EAEA1D-96D6-5844-B6BA-4E2EE48CB116}"/>
                </a:ext>
              </a:extLst>
            </p:cNvPr>
            <p:cNvSpPr txBox="1"/>
            <p:nvPr/>
          </p:nvSpPr>
          <p:spPr>
            <a:xfrm>
              <a:off x="6764694" y="4507575"/>
              <a:ext cx="184731" cy="369332"/>
            </a:xfrm>
            <a:prstGeom prst="rect">
              <a:avLst/>
            </a:prstGeom>
            <a:noFill/>
          </p:spPr>
          <p:txBody>
            <a:bodyPr wrap="none" rtlCol="0">
              <a:spAutoFit/>
            </a:bodyPr>
            <a:lstStyle/>
            <a:p>
              <a:endParaRPr lang="en-US" dirty="0"/>
            </a:p>
          </p:txBody>
        </p:sp>
      </p:grpSp>
      <p:sp>
        <p:nvSpPr>
          <p:cNvPr id="13" name="TextBox 12">
            <a:extLst>
              <a:ext uri="{FF2B5EF4-FFF2-40B4-BE49-F238E27FC236}">
                <a16:creationId xmlns:a16="http://schemas.microsoft.com/office/drawing/2014/main" id="{EECA263D-815A-72F3-5E79-3AA239E10AC1}"/>
              </a:ext>
            </a:extLst>
          </p:cNvPr>
          <p:cNvSpPr txBox="1"/>
          <p:nvPr/>
        </p:nvSpPr>
        <p:spPr>
          <a:xfrm>
            <a:off x="1564642" y="2215499"/>
            <a:ext cx="8908286" cy="3785652"/>
          </a:xfrm>
          <a:prstGeom prst="rect">
            <a:avLst/>
          </a:prstGeom>
          <a:noFill/>
        </p:spPr>
        <p:txBody>
          <a:bodyPr wrap="square" rtlCol="0">
            <a:spAutoFit/>
          </a:bodyPr>
          <a:lstStyle/>
          <a:p>
            <a:pPr marL="285750" indent="-285750">
              <a:buFont typeface="Arial" panose="020B0604020202020204" pitchFamily="34" charset="0"/>
              <a:buChar char="•"/>
            </a:pPr>
            <a:r>
              <a:rPr lang="en-US" sz="2400" b="1" dirty="0"/>
              <a:t>Three ring binder </a:t>
            </a:r>
            <a:r>
              <a:rPr lang="en-US" sz="2400" dirty="0"/>
              <a:t>to use as your Building Rep Notebook</a:t>
            </a:r>
          </a:p>
          <a:p>
            <a:pPr marL="285750" indent="-285750">
              <a:buFont typeface="Arial" panose="020B0604020202020204" pitchFamily="34" charset="0"/>
              <a:buChar char="•"/>
            </a:pPr>
            <a:r>
              <a:rPr lang="en-US" sz="2400" b="1" dirty="0"/>
              <a:t>Pocket</a:t>
            </a:r>
            <a:r>
              <a:rPr lang="en-US" sz="2400" dirty="0"/>
              <a:t>-Flyers for your bulletin board</a:t>
            </a:r>
          </a:p>
          <a:p>
            <a:pPr marL="285750" indent="-285750">
              <a:buFont typeface="Arial" panose="020B0604020202020204" pitchFamily="34" charset="0"/>
              <a:buChar char="•"/>
            </a:pPr>
            <a:r>
              <a:rPr lang="en-US" sz="2400" dirty="0"/>
              <a:t>Building Rep notebook information</a:t>
            </a:r>
          </a:p>
          <a:p>
            <a:endParaRPr lang="en-US" sz="2400" dirty="0"/>
          </a:p>
          <a:p>
            <a:pPr marL="285750" indent="-285750">
              <a:buFont typeface="Arial" panose="020B0604020202020204" pitchFamily="34" charset="0"/>
              <a:buChar char="•"/>
            </a:pPr>
            <a:r>
              <a:rPr lang="en-US" sz="2400" dirty="0"/>
              <a:t>New hire packets</a:t>
            </a:r>
          </a:p>
          <a:p>
            <a:pPr marL="285750" indent="-285750">
              <a:buFont typeface="Arial" panose="020B0604020202020204" pitchFamily="34" charset="0"/>
              <a:buChar char="•"/>
            </a:pPr>
            <a:r>
              <a:rPr lang="en-US" sz="2400" dirty="0"/>
              <a:t>T-shirts</a:t>
            </a:r>
          </a:p>
          <a:p>
            <a:pPr marL="285750" indent="-285750">
              <a:buFont typeface="Arial" panose="020B0604020202020204" pitchFamily="34" charset="0"/>
              <a:buChar char="•"/>
            </a:pPr>
            <a:r>
              <a:rPr lang="en-US" sz="2400" dirty="0"/>
              <a:t>Calendars</a:t>
            </a:r>
          </a:p>
          <a:p>
            <a:pPr marL="285750" indent="-285750">
              <a:buFont typeface="Arial" panose="020B0604020202020204" pitchFamily="34" charset="0"/>
              <a:buChar char="•"/>
            </a:pPr>
            <a:r>
              <a:rPr lang="en-US" sz="2400" dirty="0"/>
              <a:t>Benefits Booklets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Sign up for future Building Representative Meetings</a:t>
            </a:r>
          </a:p>
        </p:txBody>
      </p:sp>
    </p:spTree>
    <p:extLst>
      <p:ext uri="{BB962C8B-B14F-4D97-AF65-F5344CB8AC3E}">
        <p14:creationId xmlns:p14="http://schemas.microsoft.com/office/powerpoint/2010/main" val="69010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2C1DA-3948-0648-AB61-9C5BEAAF91DF}"/>
              </a:ext>
            </a:extLst>
          </p:cNvPr>
          <p:cNvSpPr>
            <a:spLocks noGrp="1"/>
          </p:cNvSpPr>
          <p:nvPr>
            <p:ph type="title"/>
          </p:nvPr>
        </p:nvSpPr>
        <p:spPr/>
        <p:txBody>
          <a:bodyPr/>
          <a:lstStyle/>
          <a:p>
            <a:r>
              <a:rPr lang="en-US" dirty="0"/>
              <a:t>A REFRESHER ON JANUS V AFSCME</a:t>
            </a:r>
          </a:p>
        </p:txBody>
      </p:sp>
      <p:sp>
        <p:nvSpPr>
          <p:cNvPr id="3" name="Content Placeholder 2">
            <a:extLst>
              <a:ext uri="{FF2B5EF4-FFF2-40B4-BE49-F238E27FC236}">
                <a16:creationId xmlns:a16="http://schemas.microsoft.com/office/drawing/2014/main" id="{B6C30F39-1FBF-1E40-897C-FA2898AB2568}"/>
              </a:ext>
            </a:extLst>
          </p:cNvPr>
          <p:cNvSpPr>
            <a:spLocks noGrp="1"/>
          </p:cNvSpPr>
          <p:nvPr>
            <p:ph idx="1"/>
          </p:nvPr>
        </p:nvSpPr>
        <p:spPr/>
        <p:txBody>
          <a:bodyPr/>
          <a:lstStyle/>
          <a:p>
            <a:pPr>
              <a:buFont typeface="Arial" panose="020B0604020202020204" pitchFamily="34" charset="0"/>
              <a:buChar char="•"/>
            </a:pPr>
            <a:r>
              <a:rPr lang="en-US" dirty="0"/>
              <a:t> 2018 – The Trump appointed Supreme Court issued a decision that outlawed “fair-share” fees from employees who did not want to become union members</a:t>
            </a:r>
          </a:p>
          <a:p>
            <a:pPr>
              <a:buFont typeface="Arial" panose="020B0604020202020204" pitchFamily="34" charset="0"/>
              <a:buChar char="•"/>
            </a:pPr>
            <a:r>
              <a:rPr lang="en-US" dirty="0"/>
              <a:t> It was funded by anti-worker coalitions, including the National Right to Work Committee, to advance an anti-union political and corporate agenda</a:t>
            </a:r>
          </a:p>
          <a:p>
            <a:pPr>
              <a:buFont typeface="Arial" panose="020B0604020202020204" pitchFamily="34" charset="0"/>
              <a:buChar char="•"/>
            </a:pPr>
            <a:r>
              <a:rPr lang="en-US" dirty="0"/>
              <a:t> The long-term goal of these anti-worker interests is to cause political and financial harm to labor unions – ultimately weakening our ability to advocate and bargain on behalf of our members</a:t>
            </a:r>
          </a:p>
        </p:txBody>
      </p:sp>
    </p:spTree>
    <p:extLst>
      <p:ext uri="{BB962C8B-B14F-4D97-AF65-F5344CB8AC3E}">
        <p14:creationId xmlns:p14="http://schemas.microsoft.com/office/powerpoint/2010/main" val="858325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12CD088-78FC-1440-8622-9799B2A86578}"/>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SIDE EFFECTS OF JANUS</a:t>
            </a:r>
          </a:p>
        </p:txBody>
      </p:sp>
      <p:graphicFrame>
        <p:nvGraphicFramePr>
          <p:cNvPr id="5" name="Content Placeholder 2">
            <a:extLst>
              <a:ext uri="{FF2B5EF4-FFF2-40B4-BE49-F238E27FC236}">
                <a16:creationId xmlns:a16="http://schemas.microsoft.com/office/drawing/2014/main" id="{701E41A6-A2A2-43AC-97BE-F9DEB28BFC41}"/>
              </a:ext>
            </a:extLst>
          </p:cNvPr>
          <p:cNvGraphicFramePr>
            <a:graphicFrameLocks noGrp="1"/>
          </p:cNvGraphicFramePr>
          <p:nvPr>
            <p:ph idx="1"/>
            <p:extLst>
              <p:ext uri="{D42A27DB-BD31-4B8C-83A1-F6EECF244321}">
                <p14:modId xmlns:p14="http://schemas.microsoft.com/office/powerpoint/2010/main" val="239480046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2081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6F1E82-F603-49E4-9641-09EEA984A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34890C-B0A9-B146-8966-94DFD269ACC3}"/>
              </a:ext>
            </a:extLst>
          </p:cNvPr>
          <p:cNvSpPr>
            <a:spLocks noGrp="1"/>
          </p:cNvSpPr>
          <p:nvPr>
            <p:ph type="title"/>
          </p:nvPr>
        </p:nvSpPr>
        <p:spPr>
          <a:xfrm>
            <a:off x="1097280" y="286603"/>
            <a:ext cx="10058400" cy="1450757"/>
          </a:xfrm>
        </p:spPr>
        <p:txBody>
          <a:bodyPr>
            <a:normAutofit/>
          </a:bodyPr>
          <a:lstStyle/>
          <a:p>
            <a:r>
              <a:rPr lang="en-US" dirty="0"/>
              <a:t>First Friend, Best Friend</a:t>
            </a:r>
          </a:p>
        </p:txBody>
      </p:sp>
      <p:cxnSp>
        <p:nvCxnSpPr>
          <p:cNvPr id="11" name="Straight Connector 10">
            <a:extLst>
              <a:ext uri="{FF2B5EF4-FFF2-40B4-BE49-F238E27FC236}">
                <a16:creationId xmlns:a16="http://schemas.microsoft.com/office/drawing/2014/main" id="{C81CFD00-FC30-4AFB-A61F-3127B2C90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D1595AB-90F6-488F-B5E3-F8CFCC8F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2231243F-CE9D-47A6-8F2E-48DD708C5BEC}"/>
              </a:ext>
            </a:extLst>
          </p:cNvPr>
          <p:cNvGraphicFramePr>
            <a:graphicFrameLocks noGrp="1"/>
          </p:cNvGraphicFramePr>
          <p:nvPr>
            <p:ph idx="1"/>
            <p:extLst>
              <p:ext uri="{D42A27DB-BD31-4B8C-83A1-F6EECF244321}">
                <p14:modId xmlns:p14="http://schemas.microsoft.com/office/powerpoint/2010/main" val="1840992176"/>
              </p:ext>
            </p:extLst>
          </p:nvPr>
        </p:nvGraphicFramePr>
        <p:xfrm>
          <a:off x="0" y="1897381"/>
          <a:ext cx="12192000" cy="4852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533051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EE362070-691D-44DB-98D4-BC61774B0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1323CB-081E-3E41-A1F8-A5C43C5ADE9C}"/>
              </a:ext>
            </a:extLst>
          </p:cNvPr>
          <p:cNvSpPr>
            <a:spLocks noGrp="1"/>
          </p:cNvSpPr>
          <p:nvPr>
            <p:ph type="title"/>
          </p:nvPr>
        </p:nvSpPr>
        <p:spPr>
          <a:xfrm>
            <a:off x="3836504" y="758951"/>
            <a:ext cx="7319175" cy="3374931"/>
          </a:xfrm>
        </p:spPr>
        <p:txBody>
          <a:bodyPr vert="horz" lIns="91440" tIns="45720" rIns="91440" bIns="45720" rtlCol="0" anchor="b">
            <a:normAutofit/>
          </a:bodyPr>
          <a:lstStyle/>
          <a:p>
            <a:pPr>
              <a:lnSpc>
                <a:spcPct val="90000"/>
              </a:lnSpc>
            </a:pPr>
            <a:r>
              <a:rPr lang="en-US" sz="6200" dirty="0">
                <a:solidFill>
                  <a:schemeClr val="tx1">
                    <a:lumMod val="85000"/>
                    <a:lumOff val="15000"/>
                  </a:schemeClr>
                </a:solidFill>
              </a:rPr>
              <a:t>GROUP DISCUSSION ON TALKING TO NEW HIRES</a:t>
            </a:r>
          </a:p>
        </p:txBody>
      </p:sp>
      <p:pic>
        <p:nvPicPr>
          <p:cNvPr id="6" name="Graphic 5" descr="Chat">
            <a:extLst>
              <a:ext uri="{FF2B5EF4-FFF2-40B4-BE49-F238E27FC236}">
                <a16:creationId xmlns:a16="http://schemas.microsoft.com/office/drawing/2014/main" id="{F6CB7271-4B63-4AF7-B359-C20C29667E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973" y="1790485"/>
            <a:ext cx="2758331" cy="2758331"/>
          </a:xfrm>
          <a:prstGeom prst="rect">
            <a:avLst/>
          </a:prstGeom>
        </p:spPr>
      </p:pic>
      <p:cxnSp>
        <p:nvCxnSpPr>
          <p:cNvPr id="15" name="Straight Connector 14">
            <a:extLst>
              <a:ext uri="{FF2B5EF4-FFF2-40B4-BE49-F238E27FC236}">
                <a16:creationId xmlns:a16="http://schemas.microsoft.com/office/drawing/2014/main" id="{5A7EFE9C-DAE7-4ECA-BDB2-34E2534B8A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8251" y="4294753"/>
            <a:ext cx="71323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2DB1480-5B24-4B37-B70E-C74945DD9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127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6F1E82-F603-49E4-9641-09EEA984A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153372-B1F8-8341-B245-43ACD75849A8}"/>
              </a:ext>
            </a:extLst>
          </p:cNvPr>
          <p:cNvSpPr>
            <a:spLocks noGrp="1"/>
          </p:cNvSpPr>
          <p:nvPr>
            <p:ph type="title"/>
          </p:nvPr>
        </p:nvSpPr>
        <p:spPr>
          <a:xfrm>
            <a:off x="1097280" y="286603"/>
            <a:ext cx="10058400" cy="1450757"/>
          </a:xfrm>
        </p:spPr>
        <p:txBody>
          <a:bodyPr>
            <a:normAutofit/>
          </a:bodyPr>
          <a:lstStyle/>
          <a:p>
            <a:r>
              <a:rPr lang="en-US"/>
              <a:t>WHAT IS YOUR MESSAGE WHEN YOU MEET WITH NON-MEMBERS?</a:t>
            </a:r>
            <a:endParaRPr lang="en-US" dirty="0"/>
          </a:p>
        </p:txBody>
      </p:sp>
      <p:cxnSp>
        <p:nvCxnSpPr>
          <p:cNvPr id="11" name="Straight Connector 10">
            <a:extLst>
              <a:ext uri="{FF2B5EF4-FFF2-40B4-BE49-F238E27FC236}">
                <a16:creationId xmlns:a16="http://schemas.microsoft.com/office/drawing/2014/main" id="{C81CFD00-FC30-4AFB-A61F-3127B2C90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D1595AB-90F6-488F-B5E3-F8CFCC8F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95B24859-072C-4441-86DE-AAB798860A95}"/>
              </a:ext>
            </a:extLst>
          </p:cNvPr>
          <p:cNvGraphicFramePr>
            <a:graphicFrameLocks noGrp="1"/>
          </p:cNvGraphicFramePr>
          <p:nvPr>
            <p:ph idx="1"/>
            <p:extLst>
              <p:ext uri="{D42A27DB-BD31-4B8C-83A1-F6EECF244321}">
                <p14:modId xmlns:p14="http://schemas.microsoft.com/office/powerpoint/2010/main" val="2921351626"/>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107530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CB994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9429F38-EE7E-4C42-9696-9D9F474B03F3}"/>
              </a:ext>
            </a:extLst>
          </p:cNvPr>
          <p:cNvSpPr>
            <a:spLocks noGrp="1"/>
          </p:cNvSpPr>
          <p:nvPr>
            <p:ph type="title"/>
          </p:nvPr>
        </p:nvSpPr>
        <p:spPr>
          <a:xfrm>
            <a:off x="435869" y="640080"/>
            <a:ext cx="3659246" cy="2862699"/>
          </a:xfrm>
        </p:spPr>
        <p:txBody>
          <a:bodyPr vert="horz" lIns="91440" tIns="45720" rIns="91440" bIns="45720" rtlCol="0" anchor="b">
            <a:normAutofit/>
          </a:bodyPr>
          <a:lstStyle/>
          <a:p>
            <a:pPr>
              <a:lnSpc>
                <a:spcPct val="90000"/>
              </a:lnSpc>
            </a:pPr>
            <a:r>
              <a:rPr lang="en-US" sz="3700">
                <a:solidFill>
                  <a:srgbClr val="FFFFFF"/>
                </a:solidFill>
              </a:rPr>
              <a:t>STRATEGIES AND SUPPORTS ON HAVING CHALLENGING CONVERSATIONS</a:t>
            </a:r>
          </a:p>
        </p:txBody>
      </p:sp>
      <p:cxnSp>
        <p:nvCxnSpPr>
          <p:cNvPr id="18" name="Straight Connector 17">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8D630EF7-B9AB-9D44-B5C5-78C20D90E77C}"/>
              </a:ext>
            </a:extLst>
          </p:cNvPr>
          <p:cNvPicPr>
            <a:picLocks noGrp="1" noChangeAspect="1"/>
          </p:cNvPicPr>
          <p:nvPr>
            <p:ph idx="1"/>
          </p:nvPr>
        </p:nvPicPr>
        <p:blipFill rotWithShape="1">
          <a:blip r:embed="rId2"/>
          <a:srcRect b="30322"/>
          <a:stretch/>
        </p:blipFill>
        <p:spPr>
          <a:xfrm>
            <a:off x="4853355" y="214349"/>
            <a:ext cx="7130097" cy="6429302"/>
          </a:xfrm>
          <a:prstGeom prst="rect">
            <a:avLst/>
          </a:prstGeom>
        </p:spPr>
      </p:pic>
    </p:spTree>
    <p:extLst>
      <p:ext uri="{BB962C8B-B14F-4D97-AF65-F5344CB8AC3E}">
        <p14:creationId xmlns:p14="http://schemas.microsoft.com/office/powerpoint/2010/main" val="615393464"/>
      </p:ext>
    </p:extLst>
  </p:cSld>
  <p:clrMapOvr>
    <a:masterClrMapping/>
  </p:clrMapOvr>
</p:sld>
</file>

<file path=ppt/theme/theme1.xml><?xml version="1.0" encoding="utf-8"?>
<a:theme xmlns:a="http://schemas.openxmlformats.org/drawingml/2006/main" name="RetrospectVTI">
  <a:themeElements>
    <a:clrScheme name="AnalogousFromLightSeedRightStep">
      <a:dk1>
        <a:srgbClr val="000000"/>
      </a:dk1>
      <a:lt1>
        <a:srgbClr val="FFFFFF"/>
      </a:lt1>
      <a:dk2>
        <a:srgbClr val="2E3920"/>
      </a:dk2>
      <a:lt2>
        <a:srgbClr val="E2E4E8"/>
      </a:lt2>
      <a:accent1>
        <a:srgbClr val="CB9942"/>
      </a:accent1>
      <a:accent2>
        <a:srgbClr val="A1A643"/>
      </a:accent2>
      <a:accent3>
        <a:srgbClr val="85AC5A"/>
      </a:accent3>
      <a:accent4>
        <a:srgbClr val="55B549"/>
      </a:accent4>
      <a:accent5>
        <a:srgbClr val="48B569"/>
      </a:accent5>
      <a:accent6>
        <a:srgbClr val="47B194"/>
      </a:accent6>
      <a:hlink>
        <a:srgbClr val="6982AE"/>
      </a:hlink>
      <a:folHlink>
        <a:srgbClr val="7F7F7F"/>
      </a:folHlink>
    </a:clrScheme>
    <a:fontScheme name="Retrospect">
      <a:majorFont>
        <a:latin typeface="Tw Cen M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6092</TotalTime>
  <Words>1204</Words>
  <Application>Microsoft Office PowerPoint</Application>
  <PresentationFormat>Widescreen</PresentationFormat>
  <Paragraphs>103</Paragraphs>
  <Slides>14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Tw Cen MT</vt:lpstr>
      <vt:lpstr>Verdana</vt:lpstr>
      <vt:lpstr>Wingdings</vt:lpstr>
      <vt:lpstr>RetrospectVTI</vt:lpstr>
      <vt:lpstr>Springfield Federation of Paraprofessionals </vt:lpstr>
      <vt:lpstr>Agenda</vt:lpstr>
      <vt:lpstr>What we have for you today</vt:lpstr>
      <vt:lpstr>A REFRESHER ON JANUS V AFSCME</vt:lpstr>
      <vt:lpstr>SIDE EFFECTS OF JANUS</vt:lpstr>
      <vt:lpstr>First Friend, Best Friend</vt:lpstr>
      <vt:lpstr>GROUP DISCUSSION ON TALKING TO NEW HIRES</vt:lpstr>
      <vt:lpstr>WHAT IS YOUR MESSAGE WHEN YOU MEET WITH NON-MEMBERS?</vt:lpstr>
      <vt:lpstr>STRATEGIES AND SUPPORTS ON HAVING CHALLENGING CONVERSATIONS</vt:lpstr>
      <vt:lpstr> DEALING WITH OBJECTIONS </vt:lpstr>
      <vt:lpstr>RESPECT &amp; RESPOND</vt:lpstr>
      <vt:lpstr>PowerPoint Presentation</vt:lpstr>
      <vt:lpstr>LET’S MAKE A PLAN</vt:lpstr>
      <vt:lpstr>QUESTIONS &amp;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Salem Teachers Union</dc:title>
  <dc:creator>Eric Blanchet</dc:creator>
  <cp:lastModifiedBy>Catherine Mastronardi</cp:lastModifiedBy>
  <cp:revision>10</cp:revision>
  <dcterms:created xsi:type="dcterms:W3CDTF">2022-01-20T14:37:28Z</dcterms:created>
  <dcterms:modified xsi:type="dcterms:W3CDTF">2022-08-31T23:49:30Z</dcterms:modified>
</cp:coreProperties>
</file>