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11" r:id="rId3"/>
    <p:sldMasterId id="2147483723" r:id="rId4"/>
    <p:sldMasterId id="2147483735" r:id="rId5"/>
    <p:sldMasterId id="2147483747" r:id="rId6"/>
    <p:sldMasterId id="2147483759" r:id="rId7"/>
    <p:sldMasterId id="2147483771" r:id="rId8"/>
    <p:sldMasterId id="2147483783" r:id="rId9"/>
    <p:sldMasterId id="2147483795" r:id="rId10"/>
    <p:sldMasterId id="2147483807" r:id="rId11"/>
    <p:sldMasterId id="2147483819" r:id="rId12"/>
    <p:sldMasterId id="2147483831" r:id="rId13"/>
    <p:sldMasterId id="2147483843" r:id="rId14"/>
    <p:sldMasterId id="2147483855" r:id="rId15"/>
    <p:sldMasterId id="2147483867" r:id="rId16"/>
    <p:sldMasterId id="2147483879" r:id="rId17"/>
    <p:sldMasterId id="2147483891" r:id="rId18"/>
    <p:sldMasterId id="2147483903" r:id="rId19"/>
    <p:sldMasterId id="2147483915" r:id="rId20"/>
    <p:sldMasterId id="2147483927" r:id="rId21"/>
    <p:sldMasterId id="2147483939" r:id="rId22"/>
    <p:sldMasterId id="2147483951" r:id="rId23"/>
    <p:sldMasterId id="2147483963" r:id="rId24"/>
    <p:sldMasterId id="2147483975" r:id="rId25"/>
    <p:sldMasterId id="2147483987" r:id="rId26"/>
    <p:sldMasterId id="2147483999" r:id="rId27"/>
    <p:sldMasterId id="2147484011" r:id="rId28"/>
    <p:sldMasterId id="2147484023" r:id="rId29"/>
    <p:sldMasterId id="2147484047" r:id="rId30"/>
    <p:sldMasterId id="2147484071" r:id="rId31"/>
    <p:sldMasterId id="2147484083" r:id="rId32"/>
    <p:sldMasterId id="2147484095" r:id="rId33"/>
    <p:sldMasterId id="2147484107" r:id="rId34"/>
    <p:sldMasterId id="2147484119" r:id="rId35"/>
    <p:sldMasterId id="2147484131" r:id="rId36"/>
    <p:sldMasterId id="2147484143" r:id="rId37"/>
    <p:sldMasterId id="2147484155" r:id="rId38"/>
    <p:sldMasterId id="2147484179" r:id="rId39"/>
    <p:sldMasterId id="2147484191" r:id="rId40"/>
    <p:sldMasterId id="2147484203" r:id="rId41"/>
    <p:sldMasterId id="2147484215" r:id="rId42"/>
    <p:sldMasterId id="2147484227" r:id="rId43"/>
    <p:sldMasterId id="2147484251" r:id="rId44"/>
    <p:sldMasterId id="2147484263" r:id="rId45"/>
    <p:sldMasterId id="2147484275" r:id="rId46"/>
    <p:sldMasterId id="2147484287" r:id="rId47"/>
    <p:sldMasterId id="2147484299" r:id="rId48"/>
    <p:sldMasterId id="2147484311" r:id="rId49"/>
    <p:sldMasterId id="2147484323" r:id="rId50"/>
  </p:sldMasterIdLst>
  <p:notesMasterIdLst>
    <p:notesMasterId r:id="rId101"/>
  </p:notesMasterIdLst>
  <p:sldIdLst>
    <p:sldId id="387" r:id="rId51"/>
    <p:sldId id="388" r:id="rId52"/>
    <p:sldId id="390" r:id="rId53"/>
    <p:sldId id="391" r:id="rId54"/>
    <p:sldId id="392" r:id="rId55"/>
    <p:sldId id="393" r:id="rId56"/>
    <p:sldId id="394" r:id="rId57"/>
    <p:sldId id="395" r:id="rId58"/>
    <p:sldId id="396" r:id="rId59"/>
    <p:sldId id="397" r:id="rId60"/>
    <p:sldId id="435" r:id="rId61"/>
    <p:sldId id="436"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8" r:id="rId82"/>
    <p:sldId id="420" r:id="rId83"/>
    <p:sldId id="421" r:id="rId84"/>
    <p:sldId id="422" r:id="rId85"/>
    <p:sldId id="423" r:id="rId86"/>
    <p:sldId id="424" r:id="rId87"/>
    <p:sldId id="425" r:id="rId88"/>
    <p:sldId id="426" r:id="rId89"/>
    <p:sldId id="427" r:id="rId90"/>
    <p:sldId id="429" r:id="rId91"/>
    <p:sldId id="430" r:id="rId92"/>
    <p:sldId id="431" r:id="rId93"/>
    <p:sldId id="432" r:id="rId94"/>
    <p:sldId id="433" r:id="rId95"/>
    <p:sldId id="437" r:id="rId96"/>
    <p:sldId id="438" r:id="rId97"/>
    <p:sldId id="439" r:id="rId98"/>
    <p:sldId id="440" r:id="rId99"/>
    <p:sldId id="441"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66" autoAdjust="0"/>
  </p:normalViewPr>
  <p:slideViewPr>
    <p:cSldViewPr>
      <p:cViewPr varScale="1">
        <p:scale>
          <a:sx n="97" d="100"/>
          <a:sy n="97" d="100"/>
        </p:scale>
        <p:origin x="11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3.xml"/><Relationship Id="rId68" Type="http://schemas.openxmlformats.org/officeDocument/2006/relationships/slide" Target="slides/slide18.xml"/><Relationship Id="rId84" Type="http://schemas.openxmlformats.org/officeDocument/2006/relationships/slide" Target="slides/slide34.xml"/><Relationship Id="rId89"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 Target="slides/slide21.xml"/><Relationship Id="rId92"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3.xml"/><Relationship Id="rId58" Type="http://schemas.openxmlformats.org/officeDocument/2006/relationships/slide" Target="slides/slide8.xml"/><Relationship Id="rId66" Type="http://schemas.openxmlformats.org/officeDocument/2006/relationships/slide" Target="slides/slide16.xml"/><Relationship Id="rId74" Type="http://schemas.openxmlformats.org/officeDocument/2006/relationships/slide" Target="slides/slide24.xml"/><Relationship Id="rId79" Type="http://schemas.openxmlformats.org/officeDocument/2006/relationships/slide" Target="slides/slide29.xml"/><Relationship Id="rId87" Type="http://schemas.openxmlformats.org/officeDocument/2006/relationships/slide" Target="slides/slide37.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11.xml"/><Relationship Id="rId82" Type="http://schemas.openxmlformats.org/officeDocument/2006/relationships/slide" Target="slides/slide32.xml"/><Relationship Id="rId90" Type="http://schemas.openxmlformats.org/officeDocument/2006/relationships/slide" Target="slides/slide40.xml"/><Relationship Id="rId95" Type="http://schemas.openxmlformats.org/officeDocument/2006/relationships/slide" Target="slides/slide4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6.xml"/><Relationship Id="rId64" Type="http://schemas.openxmlformats.org/officeDocument/2006/relationships/slide" Target="slides/slide14.xml"/><Relationship Id="rId69" Type="http://schemas.openxmlformats.org/officeDocument/2006/relationships/slide" Target="slides/slide19.xml"/><Relationship Id="rId77" Type="http://schemas.openxmlformats.org/officeDocument/2006/relationships/slide" Target="slides/slide27.xml"/><Relationship Id="rId100" Type="http://schemas.openxmlformats.org/officeDocument/2006/relationships/slide" Target="slides/slide50.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xml"/><Relationship Id="rId72" Type="http://schemas.openxmlformats.org/officeDocument/2006/relationships/slide" Target="slides/slide22.xml"/><Relationship Id="rId80" Type="http://schemas.openxmlformats.org/officeDocument/2006/relationships/slide" Target="slides/slide30.xml"/><Relationship Id="rId85" Type="http://schemas.openxmlformats.org/officeDocument/2006/relationships/slide" Target="slides/slide35.xml"/><Relationship Id="rId93" Type="http://schemas.openxmlformats.org/officeDocument/2006/relationships/slide" Target="slides/slide43.xml"/><Relationship Id="rId98"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9.xml"/><Relationship Id="rId67" Type="http://schemas.openxmlformats.org/officeDocument/2006/relationships/slide" Target="slides/slide17.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4.xml"/><Relationship Id="rId62" Type="http://schemas.openxmlformats.org/officeDocument/2006/relationships/slide" Target="slides/slide12.xml"/><Relationship Id="rId70" Type="http://schemas.openxmlformats.org/officeDocument/2006/relationships/slide" Target="slides/slide20.xml"/><Relationship Id="rId75" Type="http://schemas.openxmlformats.org/officeDocument/2006/relationships/slide" Target="slides/slide25.xml"/><Relationship Id="rId83" Type="http://schemas.openxmlformats.org/officeDocument/2006/relationships/slide" Target="slides/slide33.xml"/><Relationship Id="rId88" Type="http://schemas.openxmlformats.org/officeDocument/2006/relationships/slide" Target="slides/slide38.xml"/><Relationship Id="rId91" Type="http://schemas.openxmlformats.org/officeDocument/2006/relationships/slide" Target="slides/slide41.xml"/><Relationship Id="rId96"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slide" Target="slides/slide15.xml"/><Relationship Id="rId73" Type="http://schemas.openxmlformats.org/officeDocument/2006/relationships/slide" Target="slides/slide23.xml"/><Relationship Id="rId78" Type="http://schemas.openxmlformats.org/officeDocument/2006/relationships/slide" Target="slides/slide28.xml"/><Relationship Id="rId81" Type="http://schemas.openxmlformats.org/officeDocument/2006/relationships/slide" Target="slides/slide31.xml"/><Relationship Id="rId86" Type="http://schemas.openxmlformats.org/officeDocument/2006/relationships/slide" Target="slides/slide36.xml"/><Relationship Id="rId94" Type="http://schemas.openxmlformats.org/officeDocument/2006/relationships/slide" Target="slides/slide44.xml"/><Relationship Id="rId99" Type="http://schemas.openxmlformats.org/officeDocument/2006/relationships/slide" Target="slides/slide49.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5.xml"/><Relationship Id="rId76" Type="http://schemas.openxmlformats.org/officeDocument/2006/relationships/slide" Target="slides/slide26.xml"/><Relationship Id="rId97" Type="http://schemas.openxmlformats.org/officeDocument/2006/relationships/slide" Target="slides/slide47.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7BC3F-5907-40E9-8281-0F6FB28B6CB8}" type="datetimeFigureOut">
              <a:rPr lang="en-US" smtClean="0"/>
              <a:t>5/19/2021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18AA3-5EE0-45D0-996A-6D22BEC6B3A2}" type="slidenum">
              <a:rPr lang="en-US" smtClean="0"/>
              <a:t>‹#›</a:t>
            </a:fld>
            <a:endParaRPr lang="en-US"/>
          </a:p>
        </p:txBody>
      </p:sp>
    </p:spTree>
    <p:extLst>
      <p:ext uri="{BB962C8B-B14F-4D97-AF65-F5344CB8AC3E}">
        <p14:creationId xmlns:p14="http://schemas.microsoft.com/office/powerpoint/2010/main" val="393847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how difficult people make you feel.</a:t>
            </a:r>
          </a:p>
        </p:txBody>
      </p:sp>
      <p:sp>
        <p:nvSpPr>
          <p:cNvPr id="4" name="Slide Number Placeholder 3"/>
          <p:cNvSpPr>
            <a:spLocks noGrp="1"/>
          </p:cNvSpPr>
          <p:nvPr>
            <p:ph type="sldNum" sz="quarter" idx="10"/>
          </p:nvPr>
        </p:nvSpPr>
        <p:spPr/>
        <p:txBody>
          <a:bodyPr/>
          <a:lstStyle/>
          <a:p>
            <a:fld id="{5BD18AA3-5EE0-45D0-996A-6D22BEC6B3A2}" type="slidenum">
              <a:rPr lang="en-US" smtClean="0"/>
              <a:t>5</a:t>
            </a:fld>
            <a:endParaRPr lang="en-US"/>
          </a:p>
        </p:txBody>
      </p:sp>
    </p:spTree>
    <p:extLst>
      <p:ext uri="{BB962C8B-B14F-4D97-AF65-F5344CB8AC3E}">
        <p14:creationId xmlns:p14="http://schemas.microsoft.com/office/powerpoint/2010/main" val="266147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Balance is key. Not aggressive, not passive, but assertive = balance</a:t>
            </a:r>
          </a:p>
        </p:txBody>
      </p:sp>
      <p:sp>
        <p:nvSpPr>
          <p:cNvPr id="4" name="Slide Number Placeholder 3"/>
          <p:cNvSpPr>
            <a:spLocks noGrp="1"/>
          </p:cNvSpPr>
          <p:nvPr>
            <p:ph type="sldNum" sz="quarter" idx="10"/>
          </p:nvPr>
        </p:nvSpPr>
        <p:spPr/>
        <p:txBody>
          <a:bodyPr/>
          <a:lstStyle/>
          <a:p>
            <a:fld id="{5BD18AA3-5EE0-45D0-996A-6D22BEC6B3A2}" type="slidenum">
              <a:rPr lang="en-US" smtClean="0"/>
              <a:t>15</a:t>
            </a:fld>
            <a:endParaRPr lang="en-US"/>
          </a:p>
        </p:txBody>
      </p:sp>
    </p:spTree>
    <p:extLst>
      <p:ext uri="{BB962C8B-B14F-4D97-AF65-F5344CB8AC3E}">
        <p14:creationId xmlns:p14="http://schemas.microsoft.com/office/powerpoint/2010/main" val="136881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People behave based on intent. </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Understand the four intents: They all have their time and place in our lives. When we keep them in balance, the result is often more success and less stress.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people want to get it done and fear that it’s not getting done, their behavior becomes more controlling. They try to take over and push ahead. </a:t>
            </a:r>
          </a:p>
          <a:p>
            <a:r>
              <a:rPr lang="en-US" sz="1200" kern="1200" dirty="0">
                <a:solidFill>
                  <a:schemeClr val="tx1"/>
                </a:solidFill>
                <a:effectLst/>
                <a:latin typeface="+mn-lt"/>
                <a:ea typeface="+mn-ea"/>
                <a:cs typeface="+mn-cs"/>
              </a:rPr>
              <a:t>■ When people want to get it right and fear that it will be done wrong, their behavior becomes more perfectionistic. They find every flaw and potential error.</a:t>
            </a:r>
          </a:p>
          <a:p>
            <a:r>
              <a:rPr lang="en-US" sz="1200" kern="1200" dirty="0">
                <a:solidFill>
                  <a:schemeClr val="tx1"/>
                </a:solidFill>
                <a:effectLst/>
                <a:latin typeface="+mn-lt"/>
                <a:ea typeface="+mn-ea"/>
                <a:cs typeface="+mn-cs"/>
              </a:rPr>
              <a:t> ■ When people want to get along and fear that they will be left out, their behavior becomes more approval seeking. They begin sacrificing their personal needs to please others.</a:t>
            </a:r>
          </a:p>
          <a:p>
            <a:r>
              <a:rPr lang="en-US" sz="1200" kern="1200" dirty="0">
                <a:solidFill>
                  <a:schemeClr val="tx1"/>
                </a:solidFill>
                <a:effectLst/>
                <a:latin typeface="+mn-lt"/>
                <a:ea typeface="+mn-ea"/>
                <a:cs typeface="+mn-cs"/>
              </a:rPr>
              <a:t> ■ When people want to get appreciation and fear they’re failing at that intent, their behavior becomes more attention getting. They become difficult to ignore.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people determine that what they want is not happening, or that what they don’t want is happening, their behavior becomes more extreme and therefore less tolerable to others.”</a:t>
            </a:r>
          </a:p>
        </p:txBody>
      </p:sp>
      <p:sp>
        <p:nvSpPr>
          <p:cNvPr id="4" name="Slide Number Placeholder 3"/>
          <p:cNvSpPr>
            <a:spLocks noGrp="1"/>
          </p:cNvSpPr>
          <p:nvPr>
            <p:ph type="sldNum" sz="quarter" idx="10"/>
          </p:nvPr>
        </p:nvSpPr>
        <p:spPr/>
        <p:txBody>
          <a:bodyPr/>
          <a:lstStyle/>
          <a:p>
            <a:fld id="{5BD18AA3-5EE0-45D0-996A-6D22BEC6B3A2}" type="slidenum">
              <a:rPr lang="en-US" smtClean="0"/>
              <a:t>16</a:t>
            </a:fld>
            <a:endParaRPr lang="en-US"/>
          </a:p>
        </p:txBody>
      </p:sp>
    </p:spTree>
    <p:extLst>
      <p:ext uri="{BB962C8B-B14F-4D97-AF65-F5344CB8AC3E}">
        <p14:creationId xmlns:p14="http://schemas.microsoft.com/office/powerpoint/2010/main" val="257432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no communication without emotions.</a:t>
            </a:r>
          </a:p>
        </p:txBody>
      </p:sp>
      <p:sp>
        <p:nvSpPr>
          <p:cNvPr id="4" name="Slide Number Placeholder 3"/>
          <p:cNvSpPr>
            <a:spLocks noGrp="1"/>
          </p:cNvSpPr>
          <p:nvPr>
            <p:ph type="sldNum" sz="quarter" idx="10"/>
          </p:nvPr>
        </p:nvSpPr>
        <p:spPr/>
        <p:txBody>
          <a:bodyPr/>
          <a:lstStyle/>
          <a:p>
            <a:fld id="{5BD18AA3-5EE0-45D0-996A-6D22BEC6B3A2}" type="slidenum">
              <a:rPr lang="en-US" smtClean="0"/>
              <a:t>19</a:t>
            </a:fld>
            <a:endParaRPr lang="en-US"/>
          </a:p>
        </p:txBody>
      </p:sp>
    </p:spTree>
    <p:extLst>
      <p:ext uri="{BB962C8B-B14F-4D97-AF65-F5344CB8AC3E}">
        <p14:creationId xmlns:p14="http://schemas.microsoft.com/office/powerpoint/2010/main" val="48153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many times have we thought that we had communicated something only to finds out that we hadn’t? we confuse telling someone something and assuming because we told them, we communicated. But, if we didn’t check to make sure they understood our message, it could and often does lead to miscommunication.   In this picture that umpire’s communication is clear!</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20</a:t>
            </a:fld>
            <a:endParaRPr lang="en-US"/>
          </a:p>
        </p:txBody>
      </p:sp>
    </p:spTree>
    <p:extLst>
      <p:ext uri="{BB962C8B-B14F-4D97-AF65-F5344CB8AC3E}">
        <p14:creationId xmlns:p14="http://schemas.microsoft.com/office/powerpoint/2010/main" val="295341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Our communication style is also a reflection of our personality and behavior.</a:t>
            </a:r>
          </a:p>
          <a:p>
            <a:r>
              <a:rPr lang="en-US" altLang="en-US" dirty="0"/>
              <a:t>Although, there are times when we use each of them.</a:t>
            </a:r>
          </a:p>
          <a:p>
            <a:r>
              <a:rPr lang="en-US" altLang="en-US" dirty="0"/>
              <a:t>One</a:t>
            </a:r>
            <a:r>
              <a:rPr lang="en-US" altLang="en-US" baseline="0" dirty="0"/>
              <a:t> of them is predominant</a:t>
            </a:r>
            <a:endParaRPr lang="en-US" alt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21</a:t>
            </a:fld>
            <a:endParaRPr lang="en-US"/>
          </a:p>
        </p:txBody>
      </p:sp>
    </p:spTree>
    <p:extLst>
      <p:ext uri="{BB962C8B-B14F-4D97-AF65-F5344CB8AC3E}">
        <p14:creationId xmlns:p14="http://schemas.microsoft.com/office/powerpoint/2010/main" val="146888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Do you know what type of communication style that you have?  It usually goes with your personality.  Passive people speak passively, although we may actually use each of these styles in different situation.  The important thing to remember is that the listener may make an assessment about your communication style that is different that what you think.  For instance, you may think that you are assertive, but other people think that you are aggressive.  Think of the</a:t>
            </a:r>
            <a:r>
              <a:rPr lang="en-US" altLang="en-US" baseline="0" dirty="0"/>
              <a:t> communication styles of difficult people.</a:t>
            </a:r>
            <a:endParaRPr lang="en-US" alt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22</a:t>
            </a:fld>
            <a:endParaRPr lang="en-US"/>
          </a:p>
        </p:txBody>
      </p:sp>
    </p:spTree>
    <p:extLst>
      <p:ext uri="{BB962C8B-B14F-4D97-AF65-F5344CB8AC3E}">
        <p14:creationId xmlns:p14="http://schemas.microsoft.com/office/powerpoint/2010/main" val="4276852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communicating tactfully strengthens your reputation and builds your </a:t>
            </a:r>
            <a:r>
              <a:rPr lang="en-US" altLang="en-US" b="1" dirty="0"/>
              <a:t>credibility .</a:t>
            </a:r>
            <a:r>
              <a:rPr lang="en-US" altLang="en-US" b="1" baseline="0" dirty="0"/>
              <a:t> </a:t>
            </a:r>
            <a:r>
              <a:rPr lang="en-US" altLang="en-US" b="1" dirty="0"/>
              <a:t>It allows you to preserve existing relationships and build new ones. A tactful approach shows character , maturity, professionalism , and integrity .</a:t>
            </a:r>
          </a:p>
          <a:p>
            <a:r>
              <a:rPr lang="en-US" altLang="en-US" dirty="0"/>
              <a:t>Tact also demonstrates </a:t>
            </a:r>
            <a:r>
              <a:rPr lang="en-US" altLang="en-US" b="1" dirty="0"/>
              <a:t>good manners. It’s necessary for dealing with difficult</a:t>
            </a:r>
            <a:r>
              <a:rPr lang="en-US" altLang="en-US" b="1" baseline="0" dirty="0"/>
              <a:t> people. Remember: How you say what you say is important.</a:t>
            </a:r>
            <a:endParaRPr lang="en-US" altLang="en-US" b="1" dirty="0"/>
          </a:p>
        </p:txBody>
      </p:sp>
      <p:sp>
        <p:nvSpPr>
          <p:cNvPr id="4" name="Slide Number Placeholder 3"/>
          <p:cNvSpPr>
            <a:spLocks noGrp="1"/>
          </p:cNvSpPr>
          <p:nvPr>
            <p:ph type="sldNum" sz="quarter" idx="10"/>
          </p:nvPr>
        </p:nvSpPr>
        <p:spPr/>
        <p:txBody>
          <a:bodyPr/>
          <a:lstStyle/>
          <a:p>
            <a:fld id="{5BD18AA3-5EE0-45D0-996A-6D22BEC6B3A2}" type="slidenum">
              <a:rPr lang="en-US" smtClean="0"/>
              <a:t>23</a:t>
            </a:fld>
            <a:endParaRPr lang="en-US"/>
          </a:p>
        </p:txBody>
      </p:sp>
    </p:spTree>
    <p:extLst>
      <p:ext uri="{BB962C8B-B14F-4D97-AF65-F5344CB8AC3E}">
        <p14:creationId xmlns:p14="http://schemas.microsoft.com/office/powerpoint/2010/main" val="202385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Ask: What is candor? Candor is the ability to communicate potentially sensitive information to a person without upsetting or offending them?  Ask if anyone has been in a situation where someone said something to them in an untactful manner.  Ask if anyone has spoken to someone in an untactful manner.  Do exercise.</a:t>
            </a:r>
          </a:p>
        </p:txBody>
      </p:sp>
      <p:sp>
        <p:nvSpPr>
          <p:cNvPr id="4" name="Slide Number Placeholder 3"/>
          <p:cNvSpPr>
            <a:spLocks noGrp="1"/>
          </p:cNvSpPr>
          <p:nvPr>
            <p:ph type="sldNum" sz="quarter" idx="10"/>
          </p:nvPr>
        </p:nvSpPr>
        <p:spPr/>
        <p:txBody>
          <a:bodyPr/>
          <a:lstStyle/>
          <a:p>
            <a:fld id="{5BD18AA3-5EE0-45D0-996A-6D22BEC6B3A2}" type="slidenum">
              <a:rPr lang="en-US" smtClean="0"/>
              <a:t>24</a:t>
            </a:fld>
            <a:endParaRPr lang="en-US"/>
          </a:p>
        </p:txBody>
      </p:sp>
    </p:spTree>
    <p:extLst>
      <p:ext uri="{BB962C8B-B14F-4D97-AF65-F5344CB8AC3E}">
        <p14:creationId xmlns:p14="http://schemas.microsoft.com/office/powerpoint/2010/main" val="289912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Non-verbal communication is integral to the communication process, and plays a major role in effective communication. It is always part of our communication. We actually communicate more non-verbally</a:t>
            </a:r>
            <a:r>
              <a:rPr lang="en-US" altLang="en-US" baseline="0" dirty="0"/>
              <a:t> than we do verbally.</a:t>
            </a:r>
            <a:endParaRPr lang="en-US" alt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25</a:t>
            </a:fld>
            <a:endParaRPr lang="en-US"/>
          </a:p>
        </p:txBody>
      </p:sp>
    </p:spTree>
    <p:extLst>
      <p:ext uri="{BB962C8B-B14F-4D97-AF65-F5344CB8AC3E}">
        <p14:creationId xmlns:p14="http://schemas.microsoft.com/office/powerpoint/2010/main" val="329363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These are the different types of non-verbal communication.   Think of them</a:t>
            </a:r>
            <a:r>
              <a:rPr lang="en-US" altLang="en-US" baseline="0" dirty="0"/>
              <a:t> in terms of a difficult person.</a:t>
            </a:r>
            <a:endParaRPr lang="en-US" alt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26</a:t>
            </a:fld>
            <a:endParaRPr lang="en-US"/>
          </a:p>
        </p:txBody>
      </p:sp>
    </p:spTree>
    <p:extLst>
      <p:ext uri="{BB962C8B-B14F-4D97-AF65-F5344CB8AC3E}">
        <p14:creationId xmlns:p14="http://schemas.microsoft.com/office/powerpoint/2010/main" val="46064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participants raise their hands to</a:t>
            </a:r>
            <a:r>
              <a:rPr lang="en-US" baseline="0" dirty="0"/>
              <a:t> fill in the blank.  No discussion of answer.</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6</a:t>
            </a:fld>
            <a:endParaRPr lang="en-US"/>
          </a:p>
        </p:txBody>
      </p:sp>
    </p:spTree>
    <p:extLst>
      <p:ext uri="{BB962C8B-B14F-4D97-AF65-F5344CB8AC3E}">
        <p14:creationId xmlns:p14="http://schemas.microsoft.com/office/powerpoint/2010/main" val="2008693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Nonverbal communication is intentional and unintentional in that we mean to communicate using non-verbal methods or we miscommunicate using non-verbal methods.   All people communicate non-verbally. Non-verbal communication is different in different cultures.  What is ok in one culture, may not be ok in another culture.  Make sure that you have a working knowledge of other cultures that may be in your school or of a team member, especially in it is prominent.  For instance, there is a big Asian or Hispanic population in your school.  Non-verbal communication, like the meaning of words can mean different things. For example, crossed arms can mean different things depending on the situation. </a:t>
            </a:r>
          </a:p>
        </p:txBody>
      </p:sp>
      <p:sp>
        <p:nvSpPr>
          <p:cNvPr id="4" name="Slide Number Placeholder 3"/>
          <p:cNvSpPr>
            <a:spLocks noGrp="1"/>
          </p:cNvSpPr>
          <p:nvPr>
            <p:ph type="sldNum" sz="quarter" idx="10"/>
          </p:nvPr>
        </p:nvSpPr>
        <p:spPr/>
        <p:txBody>
          <a:bodyPr/>
          <a:lstStyle/>
          <a:p>
            <a:fld id="{5BD18AA3-5EE0-45D0-996A-6D22BEC6B3A2}" type="slidenum">
              <a:rPr lang="en-US" smtClean="0"/>
              <a:t>27</a:t>
            </a:fld>
            <a:endParaRPr lang="en-US"/>
          </a:p>
        </p:txBody>
      </p:sp>
    </p:spTree>
    <p:extLst>
      <p:ext uri="{BB962C8B-B14F-4D97-AF65-F5344CB8AC3E}">
        <p14:creationId xmlns:p14="http://schemas.microsoft.com/office/powerpoint/2010/main" val="758196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ja-JP" altLang="en-US" dirty="0"/>
              <a:t>’</a:t>
            </a:r>
            <a:r>
              <a:rPr lang="en-US" altLang="ja-JP" dirty="0"/>
              <a:t>s check our learning about non-verbal communication.   Have participants get a sheet of paper. Give them three minutes to do test.  Check answers:</a:t>
            </a:r>
          </a:p>
          <a:p>
            <a:endParaRPr lang="en-US" altLang="en-US" dirty="0"/>
          </a:p>
          <a:p>
            <a:r>
              <a:rPr lang="en-US" altLang="en-US" dirty="0"/>
              <a:t>Answers:</a:t>
            </a:r>
          </a:p>
          <a:p>
            <a:endParaRPr lang="en-US" altLang="en-US" dirty="0"/>
          </a:p>
          <a:p>
            <a:pPr>
              <a:buFontTx/>
              <a:buAutoNum type="arabicPeriod"/>
            </a:pPr>
            <a:r>
              <a:rPr lang="en-US" altLang="en-US" dirty="0"/>
              <a:t>Communications other than the actual words spoken; includes all forms of body language, eye contact, and other cues, that one might send that give indications of what the person is really communicating.</a:t>
            </a:r>
          </a:p>
          <a:p>
            <a:pPr>
              <a:buFontTx/>
              <a:buAutoNum type="arabicPeriod"/>
            </a:pPr>
            <a:endParaRPr lang="en-US" altLang="en-US" dirty="0"/>
          </a:p>
          <a:p>
            <a:pPr>
              <a:buFontTx/>
              <a:buAutoNum type="arabicPeriod"/>
            </a:pPr>
            <a:r>
              <a:rPr lang="en-US" altLang="en-US" dirty="0"/>
              <a:t>Examples: smiling, maintaining eye contact, arms unfolded, etc.</a:t>
            </a:r>
          </a:p>
          <a:p>
            <a:pPr>
              <a:buFontTx/>
              <a:buAutoNum type="arabicPeriod"/>
            </a:pPr>
            <a:r>
              <a:rPr lang="en-US" altLang="en-US" dirty="0"/>
              <a:t>Examples: frowning, arms crossed, avoiding eye contact, etc.</a:t>
            </a:r>
          </a:p>
          <a:p>
            <a:pPr>
              <a:buFontTx/>
              <a:buAutoNum type="arabicPeriod"/>
            </a:pPr>
            <a:r>
              <a:rPr lang="en-US" altLang="en-US" dirty="0"/>
              <a:t>1) eye contact   2) body posturing   3) position of arms and hands</a:t>
            </a:r>
          </a:p>
          <a:p>
            <a:pPr>
              <a:buFontTx/>
              <a:buAutoNum type="arabicPeriod"/>
            </a:pPr>
            <a:r>
              <a:rPr lang="en-US" altLang="en-US" dirty="0"/>
              <a:t>8 percent</a:t>
            </a:r>
          </a:p>
        </p:txBody>
      </p:sp>
      <p:sp>
        <p:nvSpPr>
          <p:cNvPr id="4" name="Slide Number Placeholder 3"/>
          <p:cNvSpPr>
            <a:spLocks noGrp="1"/>
          </p:cNvSpPr>
          <p:nvPr>
            <p:ph type="sldNum" sz="quarter" idx="10"/>
          </p:nvPr>
        </p:nvSpPr>
        <p:spPr/>
        <p:txBody>
          <a:bodyPr/>
          <a:lstStyle/>
          <a:p>
            <a:fld id="{5BD18AA3-5EE0-45D0-996A-6D22BEC6B3A2}" type="slidenum">
              <a:rPr lang="en-US" smtClean="0"/>
              <a:t>28</a:t>
            </a:fld>
            <a:endParaRPr lang="en-US"/>
          </a:p>
        </p:txBody>
      </p:sp>
    </p:spTree>
    <p:extLst>
      <p:ext uri="{BB962C8B-B14F-4D97-AF65-F5344CB8AC3E}">
        <p14:creationId xmlns:p14="http://schemas.microsoft.com/office/powerpoint/2010/main" val="50326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Because, as we’ve seen,  non-verbal communication is so important and constant. Be aware of yours when you are communicating with someone.  We are not</a:t>
            </a:r>
            <a:r>
              <a:rPr lang="en-US" altLang="en-US" baseline="0" dirty="0"/>
              <a:t> always aware of the signals we send with our body language. Be aware!</a:t>
            </a:r>
            <a:endParaRPr lang="en-US" alt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29</a:t>
            </a:fld>
            <a:endParaRPr lang="en-US"/>
          </a:p>
        </p:txBody>
      </p:sp>
    </p:spTree>
    <p:extLst>
      <p:ext uri="{BB962C8B-B14F-4D97-AF65-F5344CB8AC3E}">
        <p14:creationId xmlns:p14="http://schemas.microsoft.com/office/powerpoint/2010/main" val="2926073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Think about this quote:  What does it mean?  Answer: Listening is not a passive activity and requires undivided attention.</a:t>
            </a:r>
          </a:p>
        </p:txBody>
      </p:sp>
      <p:sp>
        <p:nvSpPr>
          <p:cNvPr id="4" name="Slide Number Placeholder 3"/>
          <p:cNvSpPr>
            <a:spLocks noGrp="1"/>
          </p:cNvSpPr>
          <p:nvPr>
            <p:ph type="sldNum" sz="quarter" idx="10"/>
          </p:nvPr>
        </p:nvSpPr>
        <p:spPr/>
        <p:txBody>
          <a:bodyPr/>
          <a:lstStyle/>
          <a:p>
            <a:fld id="{5BD18AA3-5EE0-45D0-996A-6D22BEC6B3A2}" type="slidenum">
              <a:rPr lang="en-US" smtClean="0"/>
              <a:t>31</a:t>
            </a:fld>
            <a:endParaRPr lang="en-US"/>
          </a:p>
        </p:txBody>
      </p:sp>
    </p:spTree>
    <p:extLst>
      <p:ext uri="{BB962C8B-B14F-4D97-AF65-F5344CB8AC3E}">
        <p14:creationId xmlns:p14="http://schemas.microsoft.com/office/powerpoint/2010/main" val="2090842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Listening is not something you can do unwillingly. It is not something that you can do if you don’t want to do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How do you feel when someone is not listening to you?? Get responses.  Float in 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How do you say, “I love you”? Get responses. Answer: you listen!</a:t>
            </a:r>
          </a:p>
        </p:txBody>
      </p:sp>
      <p:sp>
        <p:nvSpPr>
          <p:cNvPr id="4" name="Slide Number Placeholder 3"/>
          <p:cNvSpPr>
            <a:spLocks noGrp="1"/>
          </p:cNvSpPr>
          <p:nvPr>
            <p:ph type="sldNum" sz="quarter" idx="10"/>
          </p:nvPr>
        </p:nvSpPr>
        <p:spPr/>
        <p:txBody>
          <a:bodyPr/>
          <a:lstStyle/>
          <a:p>
            <a:fld id="{5BD18AA3-5EE0-45D0-996A-6D22BEC6B3A2}" type="slidenum">
              <a:rPr lang="en-US" smtClean="0"/>
              <a:t>32</a:t>
            </a:fld>
            <a:endParaRPr lang="en-US"/>
          </a:p>
        </p:txBody>
      </p:sp>
    </p:spTree>
    <p:extLst>
      <p:ext uri="{BB962C8B-B14F-4D97-AF65-F5344CB8AC3E}">
        <p14:creationId xmlns:p14="http://schemas.microsoft.com/office/powerpoint/2010/main" val="4165552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As we saw in the listening test, it is important that you ask questions when you don’t fully understand what the speaker is saying.</a:t>
            </a:r>
          </a:p>
        </p:txBody>
      </p:sp>
      <p:sp>
        <p:nvSpPr>
          <p:cNvPr id="4" name="Slide Number Placeholder 3"/>
          <p:cNvSpPr>
            <a:spLocks noGrp="1"/>
          </p:cNvSpPr>
          <p:nvPr>
            <p:ph type="sldNum" sz="quarter" idx="10"/>
          </p:nvPr>
        </p:nvSpPr>
        <p:spPr/>
        <p:txBody>
          <a:bodyPr/>
          <a:lstStyle/>
          <a:p>
            <a:fld id="{5BD18AA3-5EE0-45D0-996A-6D22BEC6B3A2}" type="slidenum">
              <a:rPr lang="en-US" smtClean="0"/>
              <a:t>34</a:t>
            </a:fld>
            <a:endParaRPr lang="en-US"/>
          </a:p>
        </p:txBody>
      </p:sp>
    </p:spTree>
    <p:extLst>
      <p:ext uri="{BB962C8B-B14F-4D97-AF65-F5344CB8AC3E}">
        <p14:creationId xmlns:p14="http://schemas.microsoft.com/office/powerpoint/2010/main" val="405004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These Chinese characters present a wonderful picture of what is involved in listening. The ears hear the words. The eyes sees the body language/ non-verbal communication. The heart is responsive to the speaker’s emotions, and the most important thing is being in the moment as though no one else exist other than you and the speaker.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key is mindfulness…it’s like there is no one in the world but the two of you. </a:t>
            </a:r>
          </a:p>
        </p:txBody>
      </p:sp>
      <p:sp>
        <p:nvSpPr>
          <p:cNvPr id="4" name="Slide Number Placeholder 3"/>
          <p:cNvSpPr>
            <a:spLocks noGrp="1"/>
          </p:cNvSpPr>
          <p:nvPr>
            <p:ph type="sldNum" sz="quarter" idx="10"/>
          </p:nvPr>
        </p:nvSpPr>
        <p:spPr/>
        <p:txBody>
          <a:bodyPr/>
          <a:lstStyle/>
          <a:p>
            <a:fld id="{5BD18AA3-5EE0-45D0-996A-6D22BEC6B3A2}" type="slidenum">
              <a:rPr lang="en-US" smtClean="0"/>
              <a:t>35</a:t>
            </a:fld>
            <a:endParaRPr lang="en-US"/>
          </a:p>
        </p:txBody>
      </p:sp>
    </p:spTree>
    <p:extLst>
      <p:ext uri="{BB962C8B-B14F-4D97-AF65-F5344CB8AC3E}">
        <p14:creationId xmlns:p14="http://schemas.microsoft.com/office/powerpoint/2010/main" val="55239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Here are a list of things that can hinder your ability to listen.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Environmental: anything in the environment…too hot…too cold…noisy ( H/VAC or outside construction,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etc</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Linguistic: understanding what someone is saying based on their language or accent.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Psychological: What’s on your mind, thinking about many things, stress, pre-occupied ( good or bad)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Physiological: things taking place in your body…pains…uncomfortable 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Perceptual: How you perceive what is being said or the speaker.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Content: If you don’t’ understand what’s being said or interest in subject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Personal: If you don’t like the person speaking.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cartoon is funny, but true.  If he is through listening, then time is up for that conversation. It doesn’t mean that she is happy. But it does reiterate that listening involves undivided attention in the moment willingly!</a:t>
            </a:r>
          </a:p>
        </p:txBody>
      </p:sp>
      <p:sp>
        <p:nvSpPr>
          <p:cNvPr id="4" name="Slide Number Placeholder 3"/>
          <p:cNvSpPr>
            <a:spLocks noGrp="1"/>
          </p:cNvSpPr>
          <p:nvPr>
            <p:ph type="sldNum" sz="quarter" idx="10"/>
          </p:nvPr>
        </p:nvSpPr>
        <p:spPr/>
        <p:txBody>
          <a:bodyPr/>
          <a:lstStyle/>
          <a:p>
            <a:fld id="{5BD18AA3-5EE0-45D0-996A-6D22BEC6B3A2}" type="slidenum">
              <a:rPr lang="en-US" smtClean="0"/>
              <a:t>36</a:t>
            </a:fld>
            <a:endParaRPr lang="en-US"/>
          </a:p>
        </p:txBody>
      </p:sp>
    </p:spTree>
    <p:extLst>
      <p:ext uri="{BB962C8B-B14F-4D97-AF65-F5344CB8AC3E}">
        <p14:creationId xmlns:p14="http://schemas.microsoft.com/office/powerpoint/2010/main" val="72542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Careless = </a:t>
            </a:r>
          </a:p>
        </p:txBody>
      </p:sp>
      <p:sp>
        <p:nvSpPr>
          <p:cNvPr id="4" name="Slide Number Placeholder 3"/>
          <p:cNvSpPr>
            <a:spLocks noGrp="1"/>
          </p:cNvSpPr>
          <p:nvPr>
            <p:ph type="sldNum" sz="quarter" idx="10"/>
          </p:nvPr>
        </p:nvSpPr>
        <p:spPr/>
        <p:txBody>
          <a:bodyPr/>
          <a:lstStyle/>
          <a:p>
            <a:fld id="{5BD18AA3-5EE0-45D0-996A-6D22BEC6B3A2}" type="slidenum">
              <a:rPr lang="en-US" smtClean="0"/>
              <a:t>38</a:t>
            </a:fld>
            <a:endParaRPr lang="en-US"/>
          </a:p>
        </p:txBody>
      </p:sp>
    </p:spTree>
    <p:extLst>
      <p:ext uri="{BB962C8B-B14F-4D97-AF65-F5344CB8AC3E}">
        <p14:creationId xmlns:p14="http://schemas.microsoft.com/office/powerpoint/2010/main" val="2000407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Know what you want</a:t>
            </a:r>
            <a:r>
              <a:rPr lang="en-US" sz="1200" dirty="0"/>
              <a:t>. You need to be clear within yourself as to what it is you want.</a:t>
            </a:r>
            <a:br>
              <a:rPr lang="en-US" sz="1200" dirty="0"/>
            </a:br>
            <a:br>
              <a:rPr lang="en-US" sz="1200" dirty="0"/>
            </a:br>
            <a:endParaRPr lang="en-US" sz="1200" dirty="0"/>
          </a:p>
          <a:p>
            <a:r>
              <a:rPr lang="en-US" sz="1200" b="1" dirty="0"/>
              <a:t>Say what you want</a:t>
            </a:r>
            <a:r>
              <a:rPr lang="en-US" sz="1200" dirty="0"/>
              <a:t>. Communicate clearly to others your intentions, needs, and desires.</a:t>
            </a:r>
            <a:br>
              <a:rPr lang="en-US" sz="1200" dirty="0"/>
            </a:br>
            <a:br>
              <a:rPr lang="en-US" sz="1200" dirty="0"/>
            </a:br>
            <a:endParaRPr lang="en-US" sz="1200" dirty="0"/>
          </a:p>
          <a:p>
            <a:r>
              <a:rPr lang="en-US" sz="1200" b="1" dirty="0"/>
              <a:t>Get what you want</a:t>
            </a:r>
            <a:r>
              <a:rPr lang="en-US" sz="1200" dirty="0"/>
              <a:t>. Advocate in an assertive way--respectful, determined and controlled--to increase the likelihood of attaining your reasonable and legitimate goals.</a:t>
            </a:r>
          </a:p>
        </p:txBody>
      </p:sp>
      <p:sp>
        <p:nvSpPr>
          <p:cNvPr id="4" name="Slide Number Placeholder 3"/>
          <p:cNvSpPr>
            <a:spLocks noGrp="1"/>
          </p:cNvSpPr>
          <p:nvPr>
            <p:ph type="sldNum" sz="quarter" idx="10"/>
          </p:nvPr>
        </p:nvSpPr>
        <p:spPr/>
        <p:txBody>
          <a:bodyPr/>
          <a:lstStyle/>
          <a:p>
            <a:fld id="{5BD18AA3-5EE0-45D0-996A-6D22BEC6B3A2}" type="slidenum">
              <a:rPr lang="en-US" smtClean="0"/>
              <a:t>40</a:t>
            </a:fld>
            <a:endParaRPr lang="en-US"/>
          </a:p>
        </p:txBody>
      </p:sp>
    </p:spTree>
    <p:extLst>
      <p:ext uri="{BB962C8B-B14F-4D97-AF65-F5344CB8AC3E}">
        <p14:creationId xmlns:p14="http://schemas.microsoft.com/office/powerpoint/2010/main" val="407698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It’s the behavior</a:t>
            </a:r>
            <a:r>
              <a:rPr lang="en-US" baseline="0" dirty="0"/>
              <a:t> that could be caused by a situation.  The situation could be any number of things. It’s their behavior that makes them difficult, so we must keep that in mind,</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7</a:t>
            </a:fld>
            <a:endParaRPr lang="en-US"/>
          </a:p>
        </p:txBody>
      </p:sp>
    </p:spTree>
    <p:extLst>
      <p:ext uri="{BB962C8B-B14F-4D97-AF65-F5344CB8AC3E}">
        <p14:creationId xmlns:p14="http://schemas.microsoft.com/office/powerpoint/2010/main" val="97363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I-messages communicate how you feel in an assertive</a:t>
            </a:r>
            <a:r>
              <a:rPr lang="en-US" baseline="0" dirty="0"/>
              <a:t> manner. However, there is no guarantee that the other person will be receptive. It does avoid the defensiveness that comes with making “you” statements.</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41</a:t>
            </a:fld>
            <a:endParaRPr lang="en-US"/>
          </a:p>
        </p:txBody>
      </p:sp>
    </p:spTree>
    <p:extLst>
      <p:ext uri="{BB962C8B-B14F-4D97-AF65-F5344CB8AC3E}">
        <p14:creationId xmlns:p14="http://schemas.microsoft.com/office/powerpoint/2010/main" val="3089764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Saying no is part of assertive</a:t>
            </a:r>
            <a:r>
              <a:rPr lang="en-US" baseline="0" dirty="0"/>
              <a:t> communication. Otherwise you find yourself doing things that you do not want to do or can’t do. Both of which create stressful situations.</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42</a:t>
            </a:fld>
            <a:endParaRPr lang="en-US"/>
          </a:p>
        </p:txBody>
      </p:sp>
    </p:spTree>
    <p:extLst>
      <p:ext uri="{BB962C8B-B14F-4D97-AF65-F5344CB8AC3E}">
        <p14:creationId xmlns:p14="http://schemas.microsoft.com/office/powerpoint/2010/main" val="158773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Deflection</a:t>
            </a:r>
            <a:r>
              <a:rPr lang="en-US" baseline="0" dirty="0"/>
              <a:t> phrases  keep you from getting sucked into something that you don’t want to get into.</a:t>
            </a:r>
          </a:p>
          <a:p>
            <a:r>
              <a:rPr lang="en-US" baseline="0" dirty="0"/>
              <a:t>‘t</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43</a:t>
            </a:fld>
            <a:endParaRPr lang="en-US"/>
          </a:p>
        </p:txBody>
      </p:sp>
    </p:spTree>
    <p:extLst>
      <p:ext uri="{BB962C8B-B14F-4D97-AF65-F5344CB8AC3E}">
        <p14:creationId xmlns:p14="http://schemas.microsoft.com/office/powerpoint/2010/main" val="4218196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Predict someone’s behavior or choices</a:t>
            </a:r>
          </a:p>
          <a:p>
            <a:r>
              <a:rPr lang="en-US" sz="1200" dirty="0"/>
              <a:t>Understand why some people drive you crazy–they speak a different value language</a:t>
            </a:r>
          </a:p>
          <a:p>
            <a:r>
              <a:rPr lang="en-US" sz="1200" dirty="0"/>
              <a:t>Learn that most misunderstandings stem from simple differences in what people value</a:t>
            </a:r>
          </a:p>
          <a:p>
            <a:r>
              <a:rPr lang="en-US" sz="1200" dirty="0"/>
              <a:t>Know how to win someone over by appealing to what they value, instead of what </a:t>
            </a:r>
            <a:r>
              <a:rPr lang="en-US" sz="1200" i="1" dirty="0"/>
              <a:t>you </a:t>
            </a:r>
            <a:r>
              <a:rPr lang="en-US" sz="1200" dirty="0"/>
              <a:t>value</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44</a:t>
            </a:fld>
            <a:endParaRPr lang="en-US"/>
          </a:p>
        </p:txBody>
      </p:sp>
    </p:spTree>
    <p:extLst>
      <p:ext uri="{BB962C8B-B14F-4D97-AF65-F5344CB8AC3E}">
        <p14:creationId xmlns:p14="http://schemas.microsoft.com/office/powerpoint/2010/main" val="1151518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the 10 most common value language</a:t>
            </a:r>
            <a:r>
              <a:rPr lang="en-US" baseline="0" dirty="0"/>
              <a:t> categories.  Think about them in terms of your difficult person.</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45</a:t>
            </a:fld>
            <a:endParaRPr lang="en-US"/>
          </a:p>
        </p:txBody>
      </p:sp>
    </p:spTree>
    <p:extLst>
      <p:ext uri="{BB962C8B-B14F-4D97-AF65-F5344CB8AC3E}">
        <p14:creationId xmlns:p14="http://schemas.microsoft.com/office/powerpoint/2010/main" val="3775257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Things to think about when it comes to difficult people.  How is this helpful?</a:t>
            </a:r>
          </a:p>
        </p:txBody>
      </p:sp>
      <p:sp>
        <p:nvSpPr>
          <p:cNvPr id="4" name="Slide Number Placeholder 3"/>
          <p:cNvSpPr>
            <a:spLocks noGrp="1"/>
          </p:cNvSpPr>
          <p:nvPr>
            <p:ph type="sldNum" sz="quarter" idx="10"/>
          </p:nvPr>
        </p:nvSpPr>
        <p:spPr/>
        <p:txBody>
          <a:bodyPr/>
          <a:lstStyle/>
          <a:p>
            <a:fld id="{5BD18AA3-5EE0-45D0-996A-6D22BEC6B3A2}" type="slidenum">
              <a:rPr lang="en-US" smtClean="0"/>
              <a:t>46</a:t>
            </a:fld>
            <a:endParaRPr lang="en-US"/>
          </a:p>
        </p:txBody>
      </p:sp>
    </p:spTree>
    <p:extLst>
      <p:ext uri="{BB962C8B-B14F-4D97-AF65-F5344CB8AC3E}">
        <p14:creationId xmlns:p14="http://schemas.microsoft.com/office/powerpoint/2010/main" val="286247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a:ea typeface="+mn-ea"/>
                <a:cs typeface="+mn-cs"/>
              </a:rPr>
              <a:t>Conflicts(and the difficult people in them) are places where the conversation(and therefore future action) gets stuck.</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8</a:t>
            </a:fld>
            <a:endParaRPr lang="en-US"/>
          </a:p>
        </p:txBody>
      </p:sp>
    </p:spTree>
    <p:extLst>
      <p:ext uri="{BB962C8B-B14F-4D97-AF65-F5344CB8AC3E}">
        <p14:creationId xmlns:p14="http://schemas.microsoft.com/office/powerpoint/2010/main" val="417168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Aggressive:</a:t>
            </a:r>
            <a:br>
              <a:rPr lang="en-US" dirty="0"/>
            </a:br>
            <a:r>
              <a:rPr lang="en-US" dirty="0"/>
              <a:t>Sherman</a:t>
            </a:r>
            <a:r>
              <a:rPr lang="en-US" baseline="0" dirty="0"/>
              <a:t> Tank</a:t>
            </a:r>
          </a:p>
          <a:p>
            <a:r>
              <a:rPr lang="en-US" baseline="0" dirty="0"/>
              <a:t>Sniper</a:t>
            </a:r>
            <a:br>
              <a:rPr lang="en-US" baseline="0" dirty="0"/>
            </a:br>
            <a:r>
              <a:rPr lang="en-US" baseline="0" dirty="0"/>
              <a:t>Exploder</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10</a:t>
            </a:fld>
            <a:endParaRPr lang="en-US"/>
          </a:p>
        </p:txBody>
      </p:sp>
    </p:spTree>
    <p:extLst>
      <p:ext uri="{BB962C8B-B14F-4D97-AF65-F5344CB8AC3E}">
        <p14:creationId xmlns:p14="http://schemas.microsoft.com/office/powerpoint/2010/main" val="420387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p>
          <a:p>
            <a:endParaRPr lang="en-US" dirty="0"/>
          </a:p>
          <a:p>
            <a:r>
              <a:rPr lang="en-US" dirty="0"/>
              <a:t>1 I</a:t>
            </a:r>
          </a:p>
          <a:p>
            <a:r>
              <a:rPr lang="en-US" dirty="0"/>
              <a:t>2 G</a:t>
            </a:r>
          </a:p>
          <a:p>
            <a:r>
              <a:rPr lang="en-US" dirty="0"/>
              <a:t>3 J</a:t>
            </a:r>
          </a:p>
          <a:p>
            <a:r>
              <a:rPr lang="en-US" dirty="0"/>
              <a:t>4 D</a:t>
            </a:r>
          </a:p>
          <a:p>
            <a:r>
              <a:rPr lang="en-US" dirty="0"/>
              <a:t>5 B</a:t>
            </a:r>
          </a:p>
          <a:p>
            <a:r>
              <a:rPr lang="en-US" dirty="0"/>
              <a:t>6 H</a:t>
            </a:r>
          </a:p>
          <a:p>
            <a:r>
              <a:rPr lang="en-US" dirty="0"/>
              <a:t>7 F</a:t>
            </a:r>
          </a:p>
          <a:p>
            <a:r>
              <a:rPr lang="en-US" dirty="0"/>
              <a:t>8 A</a:t>
            </a:r>
          </a:p>
          <a:p>
            <a:r>
              <a:rPr lang="en-US" dirty="0"/>
              <a:t>9 E</a:t>
            </a:r>
          </a:p>
          <a:p>
            <a:r>
              <a:rPr lang="en-US" dirty="0"/>
              <a:t>10 C</a:t>
            </a:r>
          </a:p>
        </p:txBody>
      </p:sp>
      <p:sp>
        <p:nvSpPr>
          <p:cNvPr id="4" name="Slide Number Placeholder 3"/>
          <p:cNvSpPr>
            <a:spLocks noGrp="1"/>
          </p:cNvSpPr>
          <p:nvPr>
            <p:ph type="sldNum" sz="quarter" idx="10"/>
          </p:nvPr>
        </p:nvSpPr>
        <p:spPr/>
        <p:txBody>
          <a:bodyPr/>
          <a:lstStyle/>
          <a:p>
            <a:fld id="{5BD18AA3-5EE0-45D0-996A-6D22BEC6B3A2}" type="slidenum">
              <a:rPr lang="en-US" smtClean="0"/>
              <a:t>11</a:t>
            </a:fld>
            <a:endParaRPr lang="en-US"/>
          </a:p>
        </p:txBody>
      </p:sp>
    </p:spTree>
    <p:extLst>
      <p:ext uri="{BB962C8B-B14F-4D97-AF65-F5344CB8AC3E}">
        <p14:creationId xmlns:p14="http://schemas.microsoft.com/office/powerpoint/2010/main" val="29828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Part 2: Matches</a:t>
            </a:r>
            <a:r>
              <a:rPr lang="en-US" baseline="0" dirty="0"/>
              <a:t> the difficult person type with ways to deal with them.  The key is provided for instructor.</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12</a:t>
            </a:fld>
            <a:endParaRPr lang="en-US"/>
          </a:p>
        </p:txBody>
      </p:sp>
    </p:spTree>
    <p:extLst>
      <p:ext uri="{BB962C8B-B14F-4D97-AF65-F5344CB8AC3E}">
        <p14:creationId xmlns:p14="http://schemas.microsoft.com/office/powerpoint/2010/main" val="33770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Put the 10 categories</a:t>
            </a:r>
            <a:r>
              <a:rPr lang="en-US" baseline="0" dirty="0"/>
              <a:t> in the appropriate square</a:t>
            </a:r>
            <a:endParaRPr lang="en-US" dirty="0"/>
          </a:p>
        </p:txBody>
      </p:sp>
      <p:sp>
        <p:nvSpPr>
          <p:cNvPr id="4" name="Slide Number Placeholder 3"/>
          <p:cNvSpPr>
            <a:spLocks noGrp="1"/>
          </p:cNvSpPr>
          <p:nvPr>
            <p:ph type="sldNum" sz="quarter" idx="10"/>
          </p:nvPr>
        </p:nvSpPr>
        <p:spPr/>
        <p:txBody>
          <a:bodyPr/>
          <a:lstStyle/>
          <a:p>
            <a:fld id="{5BD18AA3-5EE0-45D0-996A-6D22BEC6B3A2}" type="slidenum">
              <a:rPr lang="en-US" smtClean="0"/>
              <a:t>13</a:t>
            </a:fld>
            <a:endParaRPr lang="en-US"/>
          </a:p>
        </p:txBody>
      </p:sp>
    </p:spTree>
    <p:extLst>
      <p:ext uri="{BB962C8B-B14F-4D97-AF65-F5344CB8AC3E}">
        <p14:creationId xmlns:p14="http://schemas.microsoft.com/office/powerpoint/2010/main" val="5506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They fall into these four categories</a:t>
            </a:r>
          </a:p>
        </p:txBody>
      </p:sp>
      <p:sp>
        <p:nvSpPr>
          <p:cNvPr id="4" name="Slide Number Placeholder 3"/>
          <p:cNvSpPr>
            <a:spLocks noGrp="1"/>
          </p:cNvSpPr>
          <p:nvPr>
            <p:ph type="sldNum" sz="quarter" idx="10"/>
          </p:nvPr>
        </p:nvSpPr>
        <p:spPr/>
        <p:txBody>
          <a:bodyPr/>
          <a:lstStyle/>
          <a:p>
            <a:fld id="{5BD18AA3-5EE0-45D0-996A-6D22BEC6B3A2}" type="slidenum">
              <a:rPr lang="en-US" smtClean="0"/>
              <a:t>14</a:t>
            </a:fld>
            <a:endParaRPr lang="en-US"/>
          </a:p>
        </p:txBody>
      </p:sp>
    </p:spTree>
    <p:extLst>
      <p:ext uri="{BB962C8B-B14F-4D97-AF65-F5344CB8AC3E}">
        <p14:creationId xmlns:p14="http://schemas.microsoft.com/office/powerpoint/2010/main" val="16419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32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5301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7589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7184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07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1652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016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806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6196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5694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475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95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514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099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85428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085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037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771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2707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594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0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955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9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9641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295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88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65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153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5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590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327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5/19/2021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5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893956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994982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1EE062-6150-6A44-B44E-6C058E405CEA}" type="datetimeFigureOut">
              <a:rPr lang="en-US" smtClean="0">
                <a:solidFill>
                  <a:prstClr val="black">
                    <a:tint val="75000"/>
                  </a:prstClr>
                </a:solidFill>
              </a:rPr>
              <a:pPr defTabSz="457200"/>
              <a:t>5/19/2021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DACFE1-CFF4-1E41-A361-26AE7DF510B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9497746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7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8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communication+process&amp;source=images&amp;cd=&amp;cad=rja&amp;docid=rPpblcsyahhXRM&amp;tbnid=0rox4gJpssRS9M:&amp;ved=0CAUQjRw&amp;url=http://www-rohan.sdsu.edu/~renglish/377/notes/chapt04/&amp;ei=aLj7UfKgM8jk4APihIDwCw&amp;bvm=bv.50165853,d.dmg&amp;psig=AFQjCNHVikrJdOBVms6nVAJ6sF7UgfOS9Q&amp;ust=1375537610954133" TargetMode="External"/><Relationship Id="rId2" Type="http://schemas.openxmlformats.org/officeDocument/2006/relationships/image" Target="../media/image4.png"/><Relationship Id="rId1" Type="http://schemas.openxmlformats.org/officeDocument/2006/relationships/slideLayout" Target="../slideLayouts/slideLayout17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94.xml"/><Relationship Id="rId6" Type="http://schemas.openxmlformats.org/officeDocument/2006/relationships/hyperlink" Target="http://www.google.com/url?sa=i&amp;rct=j&amp;q=baseball%20coach%20being%20ejected&amp;source=images&amp;cd=&amp;cad=rja&amp;docid=2Q5-TEHpPJ7bNM&amp;tbnid=yI14bsr9OLJDrM:&amp;ved=0CAUQjRw&amp;url=http://deadspin.com/271699/bobby-cox-on-the-brink-of-history&amp;ei=Ih_8UYCKBMrk4APM8YDIAw&amp;bvm=bv.50165853,d.dmg&amp;psig=AFQjCNEabS1bPVhgzB25RhJtz2idKiZTKA&amp;ust=1375563742899605" TargetMode="External"/><Relationship Id="rId5" Type="http://schemas.openxmlformats.org/officeDocument/2006/relationships/image" Target="../media/image12.jpeg"/><Relationship Id="rId4" Type="http://schemas.openxmlformats.org/officeDocument/2006/relationships/hyperlink" Target="http://www.google.com/url?sa=i&amp;rct=j&amp;q=baseball%20coach%20being%20ejected&amp;source=images&amp;cd=&amp;cad=rja&amp;docid=2Q5-TEHpPJ7bNM&amp;tbnid=yI14bsr9OLJDrM:&amp;ved=0CAUQjRw&amp;url=http://tuanhpham.wordpress.com/&amp;ei=1R78UY_7ApLj4AOC-YCYBQ&amp;bvm=bv.50165853,d.dmg&amp;psig=AFQjCNEabS1bPVhgzB25RhJtz2idKiZTKA&amp;ust=137556374289960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15.xml"/><Relationship Id="rId5" Type="http://schemas.openxmlformats.org/officeDocument/2006/relationships/image" Target="../media/image14.png"/><Relationship Id="rId4" Type="http://schemas.openxmlformats.org/officeDocument/2006/relationships/hyperlink" Target="http://www.google.com/url?sa=i&amp;rct=j&amp;q=passive%20communication%20examples&amp;source=images&amp;cd=&amp;cad=rja&amp;docid=zR4ZYk1zlmsOZM&amp;tbnid=FRqKmVFxivNFAM:&amp;ved=0CAUQjRw&amp;url=http://www.embracethefuture.org.au/resiliency/social_skills.htm&amp;ei=144CUu_KCPKp4AOi44HABQ&amp;bvm=bv.50310824,d.dmg&amp;psig=AFQjCNH2QuiVps9YFr7Om3a9gF4kWzkckA&amp;ust=137598571532110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33.xml"/><Relationship Id="rId5" Type="http://schemas.openxmlformats.org/officeDocument/2006/relationships/image" Target="../media/image15.jpeg"/><Relationship Id="rId4" Type="http://schemas.openxmlformats.org/officeDocument/2006/relationships/hyperlink" Target="http://www.google.com/url?sa=i&amp;rct=j&amp;q=tactful+speech&amp;source=images&amp;cd=&amp;cad=rja&amp;docid=rh5ha_56NdkF1M&amp;tbnid=eURUR0jV2Za9QM:&amp;ved=0CAUQjRw&amp;url=http://everydaygyaan.com/2011/07/on-being-tactful/&amp;ei=sI0CUse1L4Tl4APUp4DYCQ&amp;bvm=bv.50310824,d.dmg&amp;psig=AFQjCNGYzoLDJA5okoNUhAp6nlS0fZv0sQ&amp;ust=137598543790667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48.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59.xml"/><Relationship Id="rId5" Type="http://schemas.openxmlformats.org/officeDocument/2006/relationships/image" Target="../media/image17.png"/><Relationship Id="rId4" Type="http://schemas.openxmlformats.org/officeDocument/2006/relationships/hyperlink" Target="http://www.google.com/url?sa=i&amp;rct=j&amp;q=non-verbal%20communication%20examples%20in%20the%20classroom&amp;source=images&amp;cd=&amp;cad=rja&amp;docid=AqWWE3AWYpSHNM&amp;tbnid=Ls2u3Y5E6_7kqM:&amp;ved=0CAUQjRw&amp;url=http://andreybogomolov.wordpress.com/type/aside/&amp;ei=sMD_UaKEG_f_4AOZooCwCQ&amp;bvm=bv.50165853,d.dmg&amp;psig=AFQjCNE0J1UpMknqBjfmNbHjxZD9L0pYQg&amp;ust=137580174382265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6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77.xml"/></Relationships>
</file>

<file path=ppt/slides/_rels/slide29.xml.rels><?xml version="1.0" encoding="UTF-8" standalone="yes"?>
<Relationships xmlns="http://schemas.openxmlformats.org/package/2006/relationships"><Relationship Id="rId8" Type="http://schemas.openxmlformats.org/officeDocument/2006/relationships/hyperlink" Target="http://www.google.com/url?sa=i&amp;rct=j&amp;q=positive+body+language+in+the+workplace&amp;source=images&amp;cd=&amp;cad=rja&amp;docid=9zCrZu5rgHczSM&amp;tbnid=fKzTr_ATdCEqMM:&amp;ved=0CAUQjRw&amp;url=http://psyblogger.com/communication/how-to-communicate-effectively-at-your-workplace/&amp;ei=E97_UZXTBJWr4APEiICQCA&amp;bvm=bv.50165853,d.dmg&amp;psig=AFQjCNGWnzu0ZngH51262W_X38C5ovJvZg&amp;ust=1375804312167756" TargetMode="External"/><Relationship Id="rId13"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0.jpeg"/><Relationship Id="rId12" Type="http://schemas.openxmlformats.org/officeDocument/2006/relationships/hyperlink" Target="http://www.google.com/url?sa=i&amp;rct=j&amp;q=positive+body+language+in+the+workplace&amp;source=images&amp;cd=&amp;cad=rja&amp;docid=gh7aB4bvgLdfQM&amp;tbnid=HaR4ruuWkv8dYM:&amp;ved=0CAUQjRw&amp;url=http://www.mycollegesandcareers.com/2011/09/navarro-tells-cultivate-great-body-language-now/&amp;ei=3d7_UdOYFdKy4APNk4CwDw&amp;bvm=bv.50165853,d.dmg&amp;psig=AFQjCNGWnzu0ZngH51262W_X38C5ovJvZg&amp;ust=1375804312167756" TargetMode="External"/><Relationship Id="rId2" Type="http://schemas.openxmlformats.org/officeDocument/2006/relationships/notesSlide" Target="../notesSlides/notesSlide22.xml"/><Relationship Id="rId1" Type="http://schemas.openxmlformats.org/officeDocument/2006/relationships/slideLayout" Target="../slideLayouts/slideLayout292.xml"/><Relationship Id="rId6" Type="http://schemas.openxmlformats.org/officeDocument/2006/relationships/hyperlink" Target="http://www.google.com/url?sa=i&amp;rct=j&amp;q=body+language+communication&amp;source=images&amp;cd=&amp;cad=rja&amp;docid=oygXOho_yfJm3M&amp;tbnid=Je5GMCNoWaMYFM:&amp;ved=0CAUQjRw&amp;url=http://www.huffingtonpost.com/2011/10/20/body-language-communication_n_1022078.html&amp;ei=dcT_UZrtGaj64APkyIGoCw&amp;bvm=bv.50165853,d.dmg&amp;psig=AFQjCNH9cSQM5NUvXBGaRG1c4r5gYoPF7A&amp;ust=1375802737079579" TargetMode="External"/><Relationship Id="rId11" Type="http://schemas.openxmlformats.org/officeDocument/2006/relationships/image" Target="../media/image22.jpeg"/><Relationship Id="rId5" Type="http://schemas.openxmlformats.org/officeDocument/2006/relationships/image" Target="../media/image19.jpeg"/><Relationship Id="rId15" Type="http://schemas.openxmlformats.org/officeDocument/2006/relationships/image" Target="../media/image24.jpeg"/><Relationship Id="rId10" Type="http://schemas.openxmlformats.org/officeDocument/2006/relationships/hyperlink" Target="http://www.google.com/url?sa=i&amp;rct=j&amp;q=positive+body+language+in+the+workplace&amp;source=images&amp;cd=&amp;cad=rja&amp;docid=LhBo8iFtbwUJiM&amp;tbnid=cdMiQtXAy1JMAM:&amp;ved=0CAUQjRw&amp;url=http://www.examiner.com/article/use-positive-body-language-for-suscessful-corporate-meetings&amp;ei=dt7_UcWuLtS34APin4B4&amp;bvm=bv.50165853,d.dmg&amp;psig=AFQjCNGWnzu0ZngH51262W_X38C5ovJvZg&amp;ust=1375804312167756" TargetMode="External"/><Relationship Id="rId4" Type="http://schemas.openxmlformats.org/officeDocument/2006/relationships/hyperlink" Target="http://www.google.com/url?sa=i&amp;rct=j&amp;q=non-verbal%20communication%20examples%20in%20the%20classroom&amp;source=images&amp;cd=&amp;cad=rja&amp;docid=vEoVYHa3wrYcKM&amp;tbnid=bdzc_1YHcymVDM:&amp;ved=0CAUQjRw&amp;url=http://www.yourdictionary.com/body-language&amp;ei=GsD_UdHYCrjG4AOZlICwCg&amp;bvm=bv.50165853,d.dmg&amp;psig=AFQjCNE0J1UpMknqBjfmNbHjxZD9L0pYQg&amp;ust=1375801743822651" TargetMode="External"/><Relationship Id="rId9" Type="http://schemas.openxmlformats.org/officeDocument/2006/relationships/image" Target="../media/image21.jpeg"/><Relationship Id="rId14" Type="http://schemas.openxmlformats.org/officeDocument/2006/relationships/hyperlink" Target="http://www.google.com/url?sa=i&amp;rct=j&amp;q=bad+body+language&amp;source=images&amp;cd=&amp;cad=rja&amp;docid=APTlOx4uSuOwAM&amp;tbnid=0yL-VefB_nY1wM:&amp;ved=0CAUQjRw&amp;url=http://blog.brazencareerist.com/2013/01/14/why-you-should-treat-your-next-job-interview-like-a-first-date/&amp;ei=B-D_UfmLMpSu4AP2oIGADg&amp;bvm=bv.50165853,d.dmg&amp;psig=AFQjCNGeAB7jedRSObZBJGeJKeDsP32KEw&amp;ust=137580979649299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9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14.xml"/><Relationship Id="rId5" Type="http://schemas.openxmlformats.org/officeDocument/2006/relationships/image" Target="../media/image26.jpeg"/><Relationship Id="rId4" Type="http://schemas.openxmlformats.org/officeDocument/2006/relationships/hyperlink" Target="http://www.google.com/url?sa=i&amp;rct=j&amp;q=people+not+clearly+communicating&amp;source=images&amp;cd=&amp;cad=rja&amp;docid=SFKx9joGydkLeM&amp;tbnid=smbK__8ySdbPfM:&amp;ved=0CAUQjRw&amp;url=http://www.nwlink.com/~donclark/leader/leadcom.html&amp;ei=OMP7UaRG1rPgA5rMgMgN&amp;bvm=bv.50165853,d.dmg&amp;psig=AFQjCNHsDI7VLnz27fkTfEInVCDPdmMkww&amp;ust=137554036617344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2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33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48.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59.xml"/><Relationship Id="rId5" Type="http://schemas.openxmlformats.org/officeDocument/2006/relationships/image" Target="file:///\\http\www.roch.edu\course\spch1130\wood6\img003.gif"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65.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82OzrtOngAhWGmOAKHUyqBeQQjRx6BAgBEAU&amp;url=https://www.wnycstudios.org/story/churchills-forgotten-ruthless-past&amp;psig=AOvVaw1ClyRe6vzlR-ewublEayDF&amp;ust=1551820713997865" TargetMode="External"/><Relationship Id="rId2" Type="http://schemas.openxmlformats.org/officeDocument/2006/relationships/image" Target="../media/image4.png"/><Relationship Id="rId1" Type="http://schemas.openxmlformats.org/officeDocument/2006/relationships/slideLayout" Target="../slideLayouts/slideLayout381.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87.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cmaloop.org/new-item1/new-item12&amp;ei=dNYnVcuHNo7zggTmuYSYCw&amp;bvm=bv.90491159,d.b2w&amp;psig=AFQjCNHHDfTYGNSccK2cXWsPwclC-u0-GA&amp;ust=1428760017869893" TargetMode="External"/><Relationship Id="rId2" Type="http://schemas.openxmlformats.org/officeDocument/2006/relationships/image" Target="../media/image4.png"/><Relationship Id="rId1" Type="http://schemas.openxmlformats.org/officeDocument/2006/relationships/slideLayout" Target="../slideLayouts/slideLayout39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09.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20.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31.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4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5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6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9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508.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52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5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6.jpeg"/><Relationship Id="rId4" Type="http://schemas.openxmlformats.org/officeDocument/2006/relationships/hyperlink" Target="https://www.google.com/url?sa=i&amp;rct=j&amp;q=&amp;esrc=s&amp;source=images&amp;cd=&amp;cad=rja&amp;uact=8&amp;ved=2ahUKEwjrpcGkw5bgAhUBLK0KHftVALAQjRx6BAgBEAU&amp;url=https://www.slideshare.net/fiyinfikun/managing-difficult-situations-and-people&amp;psig=AOvVaw1Km1Wwy6ZBHBcOu7DfE7au&amp;ust=1548972635325404"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54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04800" y="1828800"/>
            <a:ext cx="838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r>
              <a:rPr lang="en-US" sz="5000" dirty="0">
                <a:solidFill>
                  <a:srgbClr val="FFFFFF"/>
                </a:solidFill>
                <a:latin typeface="Frutiger LT Std 57 Cn" charset="0"/>
                <a:ea typeface="Frutiger LT Std 57 Cn" charset="0"/>
                <a:cs typeface="Frutiger LT Std 57 Cn" charset="0"/>
              </a:rPr>
              <a:t>Communicating with Difficult People</a:t>
            </a:r>
          </a:p>
        </p:txBody>
      </p:sp>
      <p:pic>
        <p:nvPicPr>
          <p:cNvPr id="6" name="Picture 2" descr="Image result for schroeder and lu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2762019" cy="2377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4724400"/>
            <a:ext cx="4648200" cy="1477328"/>
          </a:xfrm>
          <a:prstGeom prst="rect">
            <a:avLst/>
          </a:prstGeom>
        </p:spPr>
        <p:txBody>
          <a:bodyPr wrap="square">
            <a:spAutoFit/>
          </a:bodyPr>
          <a:lstStyle/>
          <a:p>
            <a:pPr algn="ctr"/>
            <a:r>
              <a:rPr lang="en-US" sz="3000" dirty="0"/>
              <a:t>Kim Thompson</a:t>
            </a:r>
          </a:p>
          <a:p>
            <a:pPr algn="ctr"/>
            <a:r>
              <a:rPr lang="en-US" sz="3000" dirty="0"/>
              <a:t>1</a:t>
            </a:r>
            <a:r>
              <a:rPr lang="en-US" sz="3000" baseline="30000" dirty="0"/>
              <a:t>st</a:t>
            </a:r>
            <a:r>
              <a:rPr lang="en-US" sz="3000" dirty="0"/>
              <a:t> Vice President </a:t>
            </a:r>
            <a:r>
              <a:rPr lang="en-US" sz="3000" dirty="0" err="1"/>
              <a:t>SFoP</a:t>
            </a:r>
            <a:endParaRPr lang="en-US" sz="3000" dirty="0"/>
          </a:p>
          <a:p>
            <a:pPr algn="ctr"/>
            <a:r>
              <a:rPr lang="en-US" sz="3000" dirty="0"/>
              <a:t>Para-educator HSST</a:t>
            </a:r>
          </a:p>
        </p:txBody>
      </p:sp>
    </p:spTree>
    <p:extLst>
      <p:ext uri="{BB962C8B-B14F-4D97-AF65-F5344CB8AC3E}">
        <p14:creationId xmlns:p14="http://schemas.microsoft.com/office/powerpoint/2010/main" val="100947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839200" cy="1143000"/>
          </a:xfrm>
        </p:spPr>
        <p:txBody>
          <a:bodyPr>
            <a:noAutofit/>
          </a:bodyPr>
          <a:lstStyle/>
          <a:p>
            <a:r>
              <a:rPr lang="en-US" dirty="0"/>
              <a:t>Activity:</a:t>
            </a:r>
            <a:br>
              <a:rPr lang="en-US" dirty="0"/>
            </a:br>
            <a:r>
              <a:rPr lang="en-US" dirty="0"/>
              <a:t>What are the difficult people types?</a:t>
            </a:r>
          </a:p>
        </p:txBody>
      </p:sp>
      <p:sp>
        <p:nvSpPr>
          <p:cNvPr id="6" name="Content Placeholder 2"/>
          <p:cNvSpPr>
            <a:spLocks noGrp="1"/>
          </p:cNvSpPr>
          <p:nvPr>
            <p:ph idx="1"/>
          </p:nvPr>
        </p:nvSpPr>
        <p:spPr>
          <a:xfrm>
            <a:off x="457200" y="1600200"/>
            <a:ext cx="8458200" cy="4876800"/>
          </a:xfrm>
        </p:spPr>
        <p:txBody>
          <a:bodyPr/>
          <a:lstStyle/>
          <a:p>
            <a:endParaRPr lang="en-US" sz="2000" dirty="0"/>
          </a:p>
          <a:p>
            <a:r>
              <a:rPr lang="en-US" dirty="0"/>
              <a:t>Aggressive</a:t>
            </a:r>
          </a:p>
          <a:p>
            <a:endParaRPr lang="en-US" sz="1000" dirty="0"/>
          </a:p>
          <a:p>
            <a:r>
              <a:rPr lang="en-US" dirty="0"/>
              <a:t>Know-It-Alls</a:t>
            </a:r>
          </a:p>
          <a:p>
            <a:endParaRPr lang="en-US" sz="1000" dirty="0"/>
          </a:p>
          <a:p>
            <a:r>
              <a:rPr lang="en-US" dirty="0"/>
              <a:t>Sarcastic</a:t>
            </a:r>
          </a:p>
          <a:p>
            <a:endParaRPr lang="en-US" sz="1000" dirty="0"/>
          </a:p>
          <a:p>
            <a:r>
              <a:rPr lang="en-US" dirty="0"/>
              <a:t>Nay-Sayers/Yea Sayers</a:t>
            </a:r>
          </a:p>
          <a:p>
            <a:endParaRPr lang="en-US" sz="1000" dirty="0"/>
          </a:p>
          <a:p>
            <a:r>
              <a:rPr lang="en-US" dirty="0"/>
              <a:t>Withdrawn</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372" y="2200784"/>
            <a:ext cx="4298228" cy="366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calcmode="lin" valueType="num">
                                      <p:cBhvr additive="base">
                                        <p:cTn id="2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Match Game: Part 1</a:t>
            </a:r>
          </a:p>
        </p:txBody>
      </p:sp>
      <p:graphicFrame>
        <p:nvGraphicFramePr>
          <p:cNvPr id="6" name="Content Placeholder 4"/>
          <p:cNvGraphicFramePr>
            <a:graphicFrameLocks/>
          </p:cNvGraphicFramePr>
          <p:nvPr>
            <p:extLst>
              <p:ext uri="{D42A27DB-BD31-4B8C-83A1-F6EECF244321}">
                <p14:modId xmlns:p14="http://schemas.microsoft.com/office/powerpoint/2010/main" val="2173770752"/>
              </p:ext>
            </p:extLst>
          </p:nvPr>
        </p:nvGraphicFramePr>
        <p:xfrm>
          <a:off x="457200" y="1295404"/>
          <a:ext cx="8305800" cy="5257798"/>
        </p:xfrm>
        <a:graphic>
          <a:graphicData uri="http://schemas.openxmlformats.org/drawingml/2006/table">
            <a:tbl>
              <a:tblPr firstRow="1" firstCol="1" bandRow="1"/>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435781">
                <a:tc>
                  <a:txBody>
                    <a:bodyPr/>
                    <a:lstStyle/>
                    <a:p>
                      <a:pPr marL="342900" marR="0" indent="-342900" algn="l">
                        <a:lnSpc>
                          <a:spcPct val="115000"/>
                        </a:lnSpc>
                        <a:spcBef>
                          <a:spcPts val="0"/>
                        </a:spcBef>
                        <a:spcAft>
                          <a:spcPts val="0"/>
                        </a:spcAft>
                        <a:buFont typeface="+mj-lt"/>
                        <a:buAutoNum type="arabicPeriod"/>
                      </a:pPr>
                      <a:r>
                        <a:rPr lang="en-US" sz="1600" b="1" dirty="0">
                          <a:effectLst/>
                        </a:rPr>
                        <a:t>Sniper</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a:pPr>
                      <a:r>
                        <a:rPr lang="en-US" sz="1600" dirty="0">
                          <a:effectLst/>
                        </a:rPr>
                        <a:t>This person is unable to make a decision.</a:t>
                      </a:r>
                      <a:endParaRPr lang="en-US" sz="1600" b="0" dirty="0">
                        <a:solidFill>
                          <a:schemeClr val="tx1"/>
                        </a:solidFill>
                        <a:effectLst/>
                        <a:latin typeface="Calibri"/>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0"/>
                  </a:ext>
                </a:extLst>
              </a:tr>
              <a:tr h="605383">
                <a:tc>
                  <a:txBody>
                    <a:bodyPr/>
                    <a:lstStyle/>
                    <a:p>
                      <a:pPr marL="342900" marR="0" indent="-342900" algn="l">
                        <a:lnSpc>
                          <a:spcPct val="115000"/>
                        </a:lnSpc>
                        <a:spcBef>
                          <a:spcPts val="0"/>
                        </a:spcBef>
                        <a:spcAft>
                          <a:spcPts val="0"/>
                        </a:spcAft>
                        <a:buFont typeface="+mj-lt"/>
                        <a:buAutoNum type="arabicPeriod" startAt="2"/>
                      </a:pPr>
                      <a:r>
                        <a:rPr lang="en-US" sz="1600" b="1" dirty="0">
                          <a:effectLst/>
                        </a:rPr>
                        <a:t>The</a:t>
                      </a:r>
                      <a:r>
                        <a:rPr lang="en-US" sz="1600" b="1" baseline="0" dirty="0">
                          <a:effectLst/>
                        </a:rPr>
                        <a:t> Think-They-Know-It All</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2"/>
                      </a:pPr>
                      <a:r>
                        <a:rPr lang="en-US" sz="1600" dirty="0">
                          <a:effectLst/>
                        </a:rPr>
                        <a:t>This person pushes and plows people over and around.</a:t>
                      </a:r>
                      <a:endParaRPr lang="en-US" sz="16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292168">
                <a:tc>
                  <a:txBody>
                    <a:bodyPr/>
                    <a:lstStyle/>
                    <a:p>
                      <a:pPr marL="342900" marR="0" indent="-342900" algn="l">
                        <a:lnSpc>
                          <a:spcPct val="115000"/>
                        </a:lnSpc>
                        <a:spcBef>
                          <a:spcPts val="0"/>
                        </a:spcBef>
                        <a:spcAft>
                          <a:spcPts val="0"/>
                        </a:spcAft>
                        <a:buFont typeface="+mj-lt"/>
                        <a:buAutoNum type="arabicPeriod" startAt="3"/>
                      </a:pPr>
                      <a:r>
                        <a:rPr lang="en-US" sz="1600" b="1" dirty="0">
                          <a:effectLst/>
                        </a:rPr>
                        <a:t>Whiner</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3"/>
                      </a:pPr>
                      <a:r>
                        <a:rPr lang="en-US" sz="1600" dirty="0">
                          <a:effectLst/>
                        </a:rPr>
                        <a:t>This person says yes to everything.</a:t>
                      </a:r>
                      <a:endParaRPr lang="en-US" sz="1600" dirty="0">
                        <a:solidFill>
                          <a:schemeClr val="tx1"/>
                        </a:solidFill>
                        <a:effectLst/>
                        <a:latin typeface="Calibri"/>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605383">
                <a:tc>
                  <a:txBody>
                    <a:bodyPr/>
                    <a:lstStyle/>
                    <a:p>
                      <a:pPr marL="342900" marR="0" indent="-342900" algn="l">
                        <a:lnSpc>
                          <a:spcPct val="115000"/>
                        </a:lnSpc>
                        <a:spcBef>
                          <a:spcPts val="0"/>
                        </a:spcBef>
                        <a:spcAft>
                          <a:spcPts val="0"/>
                        </a:spcAft>
                        <a:buFont typeface="+mj-lt"/>
                        <a:buAutoNum type="arabicPeriod" startAt="4"/>
                      </a:pPr>
                      <a:r>
                        <a:rPr lang="en-US" sz="1600" b="1" dirty="0">
                          <a:effectLst/>
                        </a:rPr>
                        <a:t>The No</a:t>
                      </a:r>
                      <a:r>
                        <a:rPr lang="en-US" sz="1600" b="1" baseline="0" dirty="0">
                          <a:effectLst/>
                        </a:rPr>
                        <a:t> Person</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4"/>
                      </a:pPr>
                      <a:r>
                        <a:rPr lang="en-US" sz="1600" dirty="0">
                          <a:effectLst/>
                        </a:rPr>
                        <a:t>This person is always negative and feel helpless.</a:t>
                      </a:r>
                      <a:endParaRPr lang="en-US" sz="16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605383">
                <a:tc>
                  <a:txBody>
                    <a:bodyPr/>
                    <a:lstStyle/>
                    <a:p>
                      <a:pPr marL="342900" marR="0" indent="-342900" algn="l">
                        <a:lnSpc>
                          <a:spcPct val="115000"/>
                        </a:lnSpc>
                        <a:spcBef>
                          <a:spcPts val="0"/>
                        </a:spcBef>
                        <a:spcAft>
                          <a:spcPts val="0"/>
                        </a:spcAft>
                        <a:buFont typeface="+mj-lt"/>
                        <a:buAutoNum type="arabicPeriod" startAt="5"/>
                      </a:pPr>
                      <a:r>
                        <a:rPr lang="en-US" sz="1600" b="1" dirty="0">
                          <a:effectLst/>
                        </a:rPr>
                        <a:t>The</a:t>
                      </a:r>
                      <a:r>
                        <a:rPr lang="en-US" sz="1600" b="1" baseline="0" dirty="0">
                          <a:effectLst/>
                        </a:rPr>
                        <a:t> Tank (Sherman)</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5"/>
                      </a:pPr>
                      <a:r>
                        <a:rPr lang="en-US" sz="1600" dirty="0">
                          <a:effectLst/>
                        </a:rPr>
                        <a:t>These people are explosive and unpredictable.</a:t>
                      </a:r>
                      <a:endParaRPr lang="en-US" sz="1600" dirty="0">
                        <a:solidFill>
                          <a:schemeClr val="tx1"/>
                        </a:solidFill>
                        <a:effectLst/>
                        <a:latin typeface="Calibri"/>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292168">
                <a:tc>
                  <a:txBody>
                    <a:bodyPr/>
                    <a:lstStyle/>
                    <a:p>
                      <a:pPr marL="342900" marR="0" indent="-342900" algn="l">
                        <a:lnSpc>
                          <a:spcPct val="115000"/>
                        </a:lnSpc>
                        <a:spcBef>
                          <a:spcPts val="0"/>
                        </a:spcBef>
                        <a:spcAft>
                          <a:spcPts val="0"/>
                        </a:spcAft>
                        <a:buFont typeface="+mj-lt"/>
                        <a:buAutoNum type="arabicPeriod" startAt="6"/>
                      </a:pPr>
                      <a:r>
                        <a:rPr lang="en-US" sz="1600" b="1" dirty="0">
                          <a:effectLst/>
                        </a:rPr>
                        <a:t>The Nothing</a:t>
                      </a:r>
                      <a:r>
                        <a:rPr lang="en-US" sz="1600" b="1" baseline="0" dirty="0">
                          <a:effectLst/>
                        </a:rPr>
                        <a:t> Person</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6"/>
                      </a:pPr>
                      <a:r>
                        <a:rPr lang="en-US" sz="1600" dirty="0">
                          <a:effectLst/>
                        </a:rPr>
                        <a:t>This person knows about</a:t>
                      </a:r>
                      <a:r>
                        <a:rPr lang="en-US" sz="1600" baseline="0" dirty="0">
                          <a:effectLst/>
                        </a:rPr>
                        <a:t> a lot of stuff</a:t>
                      </a:r>
                      <a:r>
                        <a:rPr lang="en-US" sz="1600" dirty="0">
                          <a:effectLst/>
                        </a:rPr>
                        <a:t>.</a:t>
                      </a:r>
                      <a:endParaRPr lang="en-US" sz="16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605383">
                <a:tc>
                  <a:txBody>
                    <a:bodyPr/>
                    <a:lstStyle/>
                    <a:p>
                      <a:pPr marL="342900" marR="0" indent="-342900" algn="l">
                        <a:lnSpc>
                          <a:spcPct val="115000"/>
                        </a:lnSpc>
                        <a:spcBef>
                          <a:spcPts val="0"/>
                        </a:spcBef>
                        <a:spcAft>
                          <a:spcPts val="0"/>
                        </a:spcAft>
                        <a:buFont typeface="+mj-lt"/>
                        <a:buAutoNum type="arabicPeriod" startAt="7"/>
                      </a:pPr>
                      <a:r>
                        <a:rPr lang="en-US" sz="1600" b="1" dirty="0">
                          <a:effectLst/>
                        </a:rPr>
                        <a:t>The-Know-It-All</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7"/>
                      </a:pPr>
                      <a:r>
                        <a:rPr lang="en-US" sz="1600" dirty="0">
                          <a:effectLst/>
                        </a:rPr>
                        <a:t>This person knows</a:t>
                      </a:r>
                      <a:r>
                        <a:rPr lang="en-US" sz="1600" baseline="0" dirty="0">
                          <a:effectLst/>
                        </a:rPr>
                        <a:t> just enough to sound like they know something.</a:t>
                      </a:r>
                      <a:endParaRPr lang="en-US" sz="1600" dirty="0">
                        <a:solidFill>
                          <a:schemeClr val="tx1"/>
                        </a:solidFill>
                        <a:effectLst/>
                        <a:latin typeface="Calibri"/>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r h="605383">
                <a:tc>
                  <a:txBody>
                    <a:bodyPr/>
                    <a:lstStyle/>
                    <a:p>
                      <a:pPr marL="342900" marR="0" indent="-342900" algn="l">
                        <a:lnSpc>
                          <a:spcPct val="115000"/>
                        </a:lnSpc>
                        <a:spcBef>
                          <a:spcPts val="0"/>
                        </a:spcBef>
                        <a:spcAft>
                          <a:spcPts val="0"/>
                        </a:spcAft>
                        <a:buFont typeface="+mj-lt"/>
                        <a:buAutoNum type="arabicPeriod" startAt="8"/>
                      </a:pPr>
                      <a:r>
                        <a:rPr lang="en-US" sz="1600" b="1" dirty="0">
                          <a:effectLst/>
                        </a:rPr>
                        <a:t>The Maybe</a:t>
                      </a:r>
                      <a:r>
                        <a:rPr lang="en-US" sz="1600" b="1" baseline="0" dirty="0">
                          <a:effectLst/>
                        </a:rPr>
                        <a:t> Person</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8"/>
                      </a:pPr>
                      <a:r>
                        <a:rPr lang="en-US" sz="1600" dirty="0">
                          <a:effectLst/>
                        </a:rPr>
                        <a:t>This person goes quiet or might say a word or two.</a:t>
                      </a:r>
                      <a:endParaRPr lang="en-US" sz="16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r h="605383">
                <a:tc>
                  <a:txBody>
                    <a:bodyPr/>
                    <a:lstStyle/>
                    <a:p>
                      <a:pPr marL="342900" marR="0" indent="-342900" algn="l">
                        <a:lnSpc>
                          <a:spcPct val="115000"/>
                        </a:lnSpc>
                        <a:spcBef>
                          <a:spcPts val="0"/>
                        </a:spcBef>
                        <a:spcAft>
                          <a:spcPts val="0"/>
                        </a:spcAft>
                        <a:buFont typeface="+mj-lt"/>
                        <a:buAutoNum type="arabicPeriod" startAt="9"/>
                      </a:pPr>
                      <a:r>
                        <a:rPr lang="en-US" sz="1600" b="1" baseline="0" dirty="0">
                          <a:effectLst/>
                        </a:rPr>
                        <a:t>The Grenade</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9"/>
                      </a:pPr>
                      <a:r>
                        <a:rPr lang="en-US" sz="1600" dirty="0">
                          <a:effectLst/>
                        </a:rPr>
                        <a:t>This person enjoys throwing cheap shots around.</a:t>
                      </a:r>
                      <a:endParaRPr lang="en-US" sz="1600" dirty="0">
                        <a:solidFill>
                          <a:schemeClr val="tx1"/>
                        </a:solidFill>
                        <a:effectLst/>
                        <a:latin typeface="Calibri"/>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8"/>
                  </a:ext>
                </a:extLst>
              </a:tr>
              <a:tr h="605383">
                <a:tc>
                  <a:txBody>
                    <a:bodyPr/>
                    <a:lstStyle/>
                    <a:p>
                      <a:pPr marL="342900" marR="0" indent="-342900" algn="l">
                        <a:lnSpc>
                          <a:spcPct val="115000"/>
                        </a:lnSpc>
                        <a:spcBef>
                          <a:spcPts val="0"/>
                        </a:spcBef>
                        <a:spcAft>
                          <a:spcPts val="0"/>
                        </a:spcAft>
                        <a:buFont typeface="+mj-lt"/>
                        <a:buAutoNum type="arabicPeriod" startAt="10"/>
                      </a:pPr>
                      <a:r>
                        <a:rPr lang="en-US" sz="1600" b="1" dirty="0">
                          <a:solidFill>
                            <a:schemeClr val="tx1"/>
                          </a:solidFill>
                          <a:effectLst/>
                        </a:rPr>
                        <a:t>The Yes Man</a:t>
                      </a:r>
                      <a:endParaRPr lang="en-US" sz="1600" b="1" dirty="0">
                        <a:solidFill>
                          <a:schemeClr val="tx1"/>
                        </a:solidFill>
                        <a:effectLst/>
                        <a:latin typeface="Calibri"/>
                        <a:ea typeface="Calibri"/>
                        <a:cs typeface="Times New Roman"/>
                      </a:endParaRPr>
                    </a:p>
                  </a:txBody>
                  <a:tcPr marL="68580" marR="68580" marT="0" marB="0" anchor="ctr">
                    <a:solidFill>
                      <a:schemeClr val="tx2">
                        <a:lumMod val="60000"/>
                        <a:lumOff val="40000"/>
                      </a:schemeClr>
                    </a:solidFill>
                  </a:tcPr>
                </a:tc>
                <a:tc>
                  <a:txBody>
                    <a:bodyPr/>
                    <a:lstStyle/>
                    <a:p>
                      <a:pPr marL="342900" marR="0" indent="-342900" algn="l">
                        <a:lnSpc>
                          <a:spcPct val="115000"/>
                        </a:lnSpc>
                        <a:spcBef>
                          <a:spcPts val="0"/>
                        </a:spcBef>
                        <a:spcAft>
                          <a:spcPts val="0"/>
                        </a:spcAft>
                        <a:buFont typeface="+mj-lt"/>
                        <a:buAutoNum type="alphaUcPeriod" startAt="10"/>
                      </a:pPr>
                      <a:r>
                        <a:rPr lang="en-US" sz="1600" dirty="0">
                          <a:effectLst/>
                        </a:rPr>
                        <a:t>This person complains and blames other people and</a:t>
                      </a:r>
                      <a:r>
                        <a:rPr lang="en-US" sz="1600" baseline="0" dirty="0">
                          <a:effectLst/>
                        </a:rPr>
                        <a:t> circumstances</a:t>
                      </a:r>
                      <a:r>
                        <a:rPr lang="en-US" sz="1600" dirty="0">
                          <a:effectLst/>
                        </a:rPr>
                        <a:t>.</a:t>
                      </a:r>
                      <a:endParaRPr lang="en-US" sz="16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1862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Match Game: Part 2</a:t>
            </a:r>
          </a:p>
        </p:txBody>
      </p:sp>
      <p:pic>
        <p:nvPicPr>
          <p:cNvPr id="6" name="Picture 5" descr="Image result for difficult person"/>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7086600" cy="4343400"/>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9665"/>
            <a:ext cx="9144000" cy="1143000"/>
          </a:xfrm>
        </p:spPr>
        <p:txBody>
          <a:bodyPr>
            <a:noAutofit/>
          </a:bodyPr>
          <a:lstStyle/>
          <a:p>
            <a:r>
              <a:rPr lang="en-US" dirty="0"/>
              <a:t>Activity : </a:t>
            </a:r>
            <a:br>
              <a:rPr lang="en-US" dirty="0"/>
            </a:br>
            <a:r>
              <a:rPr lang="en-US" sz="2000" dirty="0"/>
              <a:t>Aggressiveness Matrix-Put the 10 categories in the appropriate square</a:t>
            </a:r>
            <a:br>
              <a:rPr lang="en-US" sz="2000" dirty="0"/>
            </a:br>
            <a:endParaRPr lang="en-US" sz="2000" dirty="0"/>
          </a:p>
        </p:txBody>
      </p:sp>
      <p:graphicFrame>
        <p:nvGraphicFramePr>
          <p:cNvPr id="6" name="Content Placeholder 5"/>
          <p:cNvGraphicFramePr>
            <a:graphicFrameLocks/>
          </p:cNvGraphicFramePr>
          <p:nvPr>
            <p:extLst>
              <p:ext uri="{D42A27DB-BD31-4B8C-83A1-F6EECF244321}">
                <p14:modId xmlns:p14="http://schemas.microsoft.com/office/powerpoint/2010/main" val="2921832671"/>
              </p:ext>
            </p:extLst>
          </p:nvPr>
        </p:nvGraphicFramePr>
        <p:xfrm>
          <a:off x="0" y="1066800"/>
          <a:ext cx="9144000" cy="5844761"/>
        </p:xfrm>
        <a:graphic>
          <a:graphicData uri="http://schemas.openxmlformats.org/drawingml/2006/table">
            <a:tbl>
              <a:tblPr firstRow="1" firstCol="1" bandRow="1"/>
              <a:tblGrid>
                <a:gridCol w="4638261">
                  <a:extLst>
                    <a:ext uri="{9D8B030D-6E8A-4147-A177-3AD203B41FA5}">
                      <a16:colId xmlns:a16="http://schemas.microsoft.com/office/drawing/2014/main" val="20000"/>
                    </a:ext>
                  </a:extLst>
                </a:gridCol>
                <a:gridCol w="4505739">
                  <a:extLst>
                    <a:ext uri="{9D8B030D-6E8A-4147-A177-3AD203B41FA5}">
                      <a16:colId xmlns:a16="http://schemas.microsoft.com/office/drawing/2014/main" val="20001"/>
                    </a:ext>
                  </a:extLst>
                </a:gridCol>
              </a:tblGrid>
              <a:tr h="2564287">
                <a:tc>
                  <a:txBody>
                    <a:bodyPr/>
                    <a:lstStyle/>
                    <a:p>
                      <a:pPr marL="0" marR="0" algn="ctr">
                        <a:lnSpc>
                          <a:spcPct val="115000"/>
                        </a:lnSpc>
                        <a:spcBef>
                          <a:spcPts val="0"/>
                        </a:spcBef>
                        <a:spcAft>
                          <a:spcPts val="0"/>
                        </a:spcAft>
                      </a:pPr>
                      <a:r>
                        <a:rPr lang="en-US" sz="2600" b="1" dirty="0">
                          <a:effectLst/>
                          <a:latin typeface="Calibri"/>
                          <a:ea typeface="Calibri"/>
                          <a:cs typeface="Times New Roman"/>
                        </a:rPr>
                        <a:t>Passive Aggressive</a:t>
                      </a:r>
                    </a:p>
                    <a:p>
                      <a:pPr marL="0" marR="0" algn="ctr">
                        <a:lnSpc>
                          <a:spcPct val="115000"/>
                        </a:lnSpc>
                        <a:spcBef>
                          <a:spcPts val="0"/>
                        </a:spcBef>
                        <a:spcAft>
                          <a:spcPts val="0"/>
                        </a:spcAft>
                      </a:pPr>
                      <a:r>
                        <a:rPr lang="en-US" sz="1400" b="1" dirty="0">
                          <a:effectLst/>
                          <a:latin typeface="+mn-lt"/>
                          <a:ea typeface="Calibri"/>
                          <a:cs typeface="Times New Roman"/>
                        </a:rPr>
                        <a:t>of or denoting a type of behavior or personality characterized by indirect resistance to the demands of others and an avoidance of direct confrontation, as in procrastinating, pouting, or misplacing important materials.</a:t>
                      </a:r>
                    </a:p>
                    <a:p>
                      <a:pPr marL="0" marR="0" algn="ctr">
                        <a:lnSpc>
                          <a:spcPct val="115000"/>
                        </a:lnSpc>
                        <a:spcBef>
                          <a:spcPts val="0"/>
                        </a:spcBef>
                        <a:spcAft>
                          <a:spcPts val="0"/>
                        </a:spcAft>
                      </a:pPr>
                      <a:endParaRPr lang="en-US" sz="2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600" b="1" dirty="0">
                          <a:effectLst/>
                          <a:latin typeface="Calibri"/>
                          <a:ea typeface="Calibri"/>
                          <a:cs typeface="Times New Roman"/>
                        </a:rPr>
                        <a:t>Open Aggressive</a:t>
                      </a:r>
                    </a:p>
                    <a:p>
                      <a:pPr marL="0" marR="0" algn="ctr">
                        <a:lnSpc>
                          <a:spcPct val="115000"/>
                        </a:lnSpc>
                        <a:spcBef>
                          <a:spcPts val="0"/>
                        </a:spcBef>
                        <a:spcAft>
                          <a:spcPts val="0"/>
                        </a:spcAft>
                      </a:pPr>
                      <a:r>
                        <a:rPr lang="en-US" sz="1400" b="1" dirty="0">
                          <a:effectLst/>
                          <a:latin typeface="+mn-lt"/>
                          <a:ea typeface="Calibri"/>
                          <a:cs typeface="Times New Roman"/>
                        </a:rPr>
                        <a:t>tendency to lash out in anger and rage, becoming physically or verbally aggressive and can often times hurt themselves or others</a:t>
                      </a:r>
                    </a:p>
                    <a:p>
                      <a:pPr marL="0" marR="0" algn="ctr">
                        <a:lnSpc>
                          <a:spcPct val="115000"/>
                        </a:lnSpc>
                        <a:spcBef>
                          <a:spcPts val="0"/>
                        </a:spcBef>
                        <a:spcAft>
                          <a:spcPts val="0"/>
                        </a:spcAft>
                      </a:pPr>
                      <a:endParaRPr lang="en-US" sz="2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22113">
                <a:tc>
                  <a:txBody>
                    <a:bodyPr/>
                    <a:lstStyle/>
                    <a:p>
                      <a:pPr marL="0" marR="0" algn="ctr">
                        <a:lnSpc>
                          <a:spcPct val="115000"/>
                        </a:lnSpc>
                        <a:spcBef>
                          <a:spcPts val="0"/>
                        </a:spcBef>
                        <a:spcAft>
                          <a:spcPts val="0"/>
                        </a:spcAft>
                      </a:pPr>
                      <a:r>
                        <a:rPr lang="en-US" sz="2600" b="1" dirty="0">
                          <a:effectLst/>
                          <a:latin typeface="Calibri"/>
                          <a:ea typeface="Calibri"/>
                          <a:cs typeface="Times New Roman"/>
                        </a:rPr>
                        <a:t>Constant Complaining</a:t>
                      </a:r>
                    </a:p>
                    <a:p>
                      <a:pPr marL="0" marR="0" algn="ctr">
                        <a:lnSpc>
                          <a:spcPct val="115000"/>
                        </a:lnSpc>
                        <a:spcBef>
                          <a:spcPts val="0"/>
                        </a:spcBef>
                        <a:spcAft>
                          <a:spcPts val="0"/>
                        </a:spcAft>
                      </a:pPr>
                      <a:r>
                        <a:rPr lang="en-US" sz="1400" b="1" dirty="0">
                          <a:effectLst/>
                          <a:latin typeface="+mn-lt"/>
                          <a:ea typeface="Calibri"/>
                          <a:cs typeface="Times New Roman"/>
                        </a:rPr>
                        <a:t>do not usually see themselves as negative people -- they see the world as negative and themselves as merely responding appropriately to annoying, aggravating and unfortunate circumstances. In other words, they complain excessively because they believe they have ample reason to do so</a:t>
                      </a:r>
                    </a:p>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600" b="1" dirty="0">
                        <a:effectLst/>
                        <a:latin typeface="Calibri"/>
                        <a:ea typeface="Calibri"/>
                        <a:cs typeface="Times New Roman"/>
                      </a:endParaRPr>
                    </a:p>
                    <a:p>
                      <a:pPr marL="0" marR="0" algn="ctr">
                        <a:lnSpc>
                          <a:spcPct val="115000"/>
                        </a:lnSpc>
                        <a:spcBef>
                          <a:spcPts val="0"/>
                        </a:spcBef>
                        <a:spcAft>
                          <a:spcPts val="0"/>
                        </a:spcAft>
                      </a:pPr>
                      <a:r>
                        <a:rPr lang="en-US" sz="2600" b="1" dirty="0">
                          <a:effectLst/>
                          <a:latin typeface="Calibri"/>
                          <a:ea typeface="Calibri"/>
                          <a:cs typeface="Times New Roman"/>
                        </a:rPr>
                        <a:t>Destructive Criticism</a:t>
                      </a:r>
                    </a:p>
                    <a:p>
                      <a:pPr marL="0" marR="0" algn="ctr">
                        <a:lnSpc>
                          <a:spcPct val="115000"/>
                        </a:lnSpc>
                        <a:spcBef>
                          <a:spcPts val="0"/>
                        </a:spcBef>
                        <a:spcAft>
                          <a:spcPts val="0"/>
                        </a:spcAft>
                      </a:pPr>
                      <a:r>
                        <a:rPr lang="en-US" sz="1400" b="1" dirty="0">
                          <a:effectLst/>
                          <a:latin typeface="+mn-lt"/>
                          <a:ea typeface="Calibri"/>
                          <a:cs typeface="Times New Roman"/>
                        </a:rPr>
                        <a:t>type of criticism that's intended to harm, undermine, or even destroy someone's creation, reputation, or self-esteem. It's when someone chews you out, mercilessly rips apart your idea, or publicly denigrates your abilities.</a:t>
                      </a:r>
                      <a:endParaRPr lang="en-US" sz="1400" b="1" dirty="0">
                        <a:effectLst/>
                        <a:latin typeface="Calibri"/>
                        <a:ea typeface="Calibri"/>
                        <a:cs typeface="Times New Roman"/>
                      </a:endParaRPr>
                    </a:p>
                    <a:p>
                      <a:pPr marL="0" marR="0" algn="ctr">
                        <a:lnSpc>
                          <a:spcPct val="115000"/>
                        </a:lnSpc>
                        <a:spcBef>
                          <a:spcPts val="0"/>
                        </a:spcBef>
                        <a:spcAft>
                          <a:spcPts val="0"/>
                        </a:spcAft>
                      </a:pPr>
                      <a:endParaRPr lang="en-US" sz="1400" b="1" dirty="0">
                        <a:effectLst/>
                        <a:latin typeface="Calibri"/>
                        <a:ea typeface="Calibri"/>
                        <a:cs typeface="Times New Roman"/>
                      </a:endParaRPr>
                    </a:p>
                    <a:p>
                      <a:pPr marL="0" marR="0" algn="ctr">
                        <a:lnSpc>
                          <a:spcPct val="115000"/>
                        </a:lnSpc>
                        <a:spcBef>
                          <a:spcPts val="0"/>
                        </a:spcBef>
                        <a:spcAft>
                          <a:spcPts val="0"/>
                        </a:spcAft>
                      </a:pPr>
                      <a:endParaRPr lang="en-US" sz="2600" b="1" dirty="0">
                        <a:effectLst/>
                        <a:latin typeface="Calibri"/>
                        <a:ea typeface="Calibri"/>
                        <a:cs typeface="Times New Roman"/>
                      </a:endParaRPr>
                    </a:p>
                    <a:p>
                      <a:pPr marL="0" marR="0" algn="ctr">
                        <a:lnSpc>
                          <a:spcPct val="115000"/>
                        </a:lnSpc>
                        <a:spcBef>
                          <a:spcPts val="0"/>
                        </a:spcBef>
                        <a:spcAft>
                          <a:spcPts val="0"/>
                        </a:spcAft>
                      </a:pPr>
                      <a:endParaRPr lang="en-US" sz="2600" b="1" dirty="0">
                        <a:effectLst/>
                        <a:latin typeface="Calibri"/>
                        <a:ea typeface="Calibri"/>
                        <a:cs typeface="Times New Roman"/>
                      </a:endParaRPr>
                    </a:p>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862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Aggressiveness Matrix</a:t>
            </a:r>
          </a:p>
        </p:txBody>
      </p:sp>
      <p:graphicFrame>
        <p:nvGraphicFramePr>
          <p:cNvPr id="6" name="Content Placeholder 5"/>
          <p:cNvGraphicFramePr>
            <a:graphicFrameLocks/>
          </p:cNvGraphicFramePr>
          <p:nvPr>
            <p:extLst>
              <p:ext uri="{D42A27DB-BD31-4B8C-83A1-F6EECF244321}">
                <p14:modId xmlns:p14="http://schemas.microsoft.com/office/powerpoint/2010/main" val="2507691723"/>
              </p:ext>
            </p:extLst>
          </p:nvPr>
        </p:nvGraphicFramePr>
        <p:xfrm>
          <a:off x="1295400" y="1645920"/>
          <a:ext cx="6309360" cy="4754880"/>
        </p:xfrm>
        <a:graphic>
          <a:graphicData uri="http://schemas.openxmlformats.org/drawingml/2006/table">
            <a:tbl>
              <a:tblPr firstRow="1" firstCol="1" bandRow="1"/>
              <a:tblGrid>
                <a:gridCol w="3287976">
                  <a:extLst>
                    <a:ext uri="{9D8B030D-6E8A-4147-A177-3AD203B41FA5}">
                      <a16:colId xmlns:a16="http://schemas.microsoft.com/office/drawing/2014/main" val="20000"/>
                    </a:ext>
                  </a:extLst>
                </a:gridCol>
                <a:gridCol w="3021384">
                  <a:extLst>
                    <a:ext uri="{9D8B030D-6E8A-4147-A177-3AD203B41FA5}">
                      <a16:colId xmlns:a16="http://schemas.microsoft.com/office/drawing/2014/main" val="20001"/>
                    </a:ext>
                  </a:extLst>
                </a:gridCol>
              </a:tblGrid>
              <a:tr h="2109220">
                <a:tc>
                  <a:txBody>
                    <a:bodyPr/>
                    <a:lstStyle/>
                    <a:p>
                      <a:pPr marL="0" marR="0" algn="ctr">
                        <a:lnSpc>
                          <a:spcPct val="115000"/>
                        </a:lnSpc>
                        <a:spcBef>
                          <a:spcPts val="0"/>
                        </a:spcBef>
                        <a:spcAft>
                          <a:spcPts val="0"/>
                        </a:spcAft>
                      </a:pPr>
                      <a:r>
                        <a:rPr lang="en-US" sz="2400" b="1" u="sng" dirty="0">
                          <a:effectLst/>
                          <a:latin typeface="Calibri"/>
                          <a:ea typeface="Calibri"/>
                          <a:cs typeface="Times New Roman"/>
                        </a:rPr>
                        <a:t>Passive Aggressive  </a:t>
                      </a: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Yes Person</a:t>
                      </a:r>
                      <a:endParaRPr lang="en-US" sz="2400" b="0" dirty="0">
                        <a:effectLst/>
                        <a:latin typeface="Calibri"/>
                        <a:ea typeface="Calibri"/>
                        <a:cs typeface="Times New Roman"/>
                      </a:endParaRP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Nothing Person </a:t>
                      </a:r>
                      <a:endParaRPr lang="en-US" sz="2400" b="0" dirty="0">
                        <a:effectLst/>
                        <a:latin typeface="Calibri"/>
                        <a:ea typeface="Calibri"/>
                        <a:cs typeface="Times New Roman"/>
                      </a:endParaRP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The Maybe Person</a:t>
                      </a:r>
                      <a:endParaRPr lang="en-US" sz="2400" b="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u="sng" dirty="0">
                          <a:effectLst/>
                          <a:latin typeface="Calibri"/>
                          <a:ea typeface="Calibri"/>
                          <a:cs typeface="Times New Roman"/>
                        </a:rPr>
                        <a:t>Open Aggressive</a:t>
                      </a: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Tank (Sherman)</a:t>
                      </a:r>
                      <a:endParaRPr lang="en-US" sz="2400" b="0" dirty="0">
                        <a:effectLst/>
                        <a:latin typeface="Calibri"/>
                        <a:ea typeface="Calibri"/>
                        <a:cs typeface="Times New Roman"/>
                      </a:endParaRP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Grenade</a:t>
                      </a:r>
                      <a:endParaRPr lang="en-US" sz="2400" b="0" dirty="0">
                        <a:effectLst/>
                        <a:latin typeface="Calibri"/>
                        <a:ea typeface="Calibri"/>
                        <a:cs typeface="Times New Roman"/>
                      </a:endParaRP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Know-it-all</a:t>
                      </a:r>
                      <a:endParaRPr lang="en-US" sz="2400" b="0" dirty="0">
                        <a:effectLst/>
                        <a:latin typeface="Calibri"/>
                        <a:ea typeface="Calibri"/>
                        <a:cs typeface="Times New Roman"/>
                      </a:endParaRP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Think they know-it-all</a:t>
                      </a:r>
                      <a:endParaRPr lang="en-US" sz="2400" b="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5660">
                <a:tc>
                  <a:txBody>
                    <a:bodyPr/>
                    <a:lstStyle/>
                    <a:p>
                      <a:pPr marL="0" marR="0" algn="ctr">
                        <a:lnSpc>
                          <a:spcPct val="115000"/>
                        </a:lnSpc>
                        <a:spcBef>
                          <a:spcPts val="0"/>
                        </a:spcBef>
                        <a:spcAft>
                          <a:spcPts val="0"/>
                        </a:spcAft>
                      </a:pPr>
                      <a:r>
                        <a:rPr lang="en-US" sz="2400" b="1" u="sng" dirty="0">
                          <a:effectLst/>
                          <a:latin typeface="Calibri"/>
                          <a:ea typeface="Calibri"/>
                          <a:cs typeface="Times New Roman"/>
                        </a:rPr>
                        <a:t>Constant Complaining</a:t>
                      </a:r>
                      <a:br>
                        <a:rPr lang="en-US" sz="2400" b="1" u="sng" dirty="0">
                          <a:effectLst/>
                          <a:latin typeface="Calibri"/>
                          <a:ea typeface="Calibri"/>
                          <a:cs typeface="Times New Roman"/>
                        </a:rPr>
                      </a:br>
                      <a:r>
                        <a:rPr lang="en-US" sz="2400" b="0" dirty="0">
                          <a:solidFill>
                            <a:srgbClr val="FF0000"/>
                          </a:solidFill>
                          <a:effectLst/>
                          <a:latin typeface="Calibri"/>
                          <a:ea typeface="Calibri"/>
                          <a:cs typeface="Times New Roman"/>
                        </a:rPr>
                        <a:t>The Whiner</a:t>
                      </a:r>
                      <a:br>
                        <a:rPr lang="en-US" sz="2400" b="0" dirty="0">
                          <a:solidFill>
                            <a:srgbClr val="FF0000"/>
                          </a:solidFill>
                          <a:effectLst/>
                          <a:latin typeface="Calibri"/>
                          <a:ea typeface="Calibri"/>
                          <a:cs typeface="Times New Roman"/>
                        </a:rPr>
                      </a:br>
                      <a:r>
                        <a:rPr lang="en-US" sz="2400" b="0" dirty="0">
                          <a:solidFill>
                            <a:srgbClr val="FF0000"/>
                          </a:solidFill>
                          <a:effectLst/>
                          <a:latin typeface="Calibri"/>
                          <a:ea typeface="Calibri"/>
                          <a:cs typeface="Times New Roman"/>
                        </a:rPr>
                        <a:t>The No Person</a:t>
                      </a:r>
                      <a:r>
                        <a:rPr lang="en-US" sz="2400" b="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u="sng" dirty="0">
                          <a:effectLst/>
                          <a:latin typeface="Calibri"/>
                          <a:ea typeface="Calibri"/>
                          <a:cs typeface="Times New Roman"/>
                        </a:rPr>
                        <a:t>Destructive Criticism</a:t>
                      </a:r>
                      <a:br>
                        <a:rPr lang="en-US" sz="2400" b="1" u="sng" dirty="0">
                          <a:effectLst/>
                          <a:latin typeface="Calibri"/>
                          <a:ea typeface="Calibri"/>
                          <a:cs typeface="Times New Roman"/>
                        </a:rPr>
                      </a:br>
                      <a:r>
                        <a:rPr lang="en-US" sz="2400" b="0" dirty="0">
                          <a:solidFill>
                            <a:srgbClr val="FF0000"/>
                          </a:solidFill>
                          <a:effectLst/>
                          <a:latin typeface="Calibri"/>
                          <a:ea typeface="Calibri"/>
                          <a:cs typeface="Times New Roman"/>
                        </a:rPr>
                        <a:t>The Sniper </a:t>
                      </a:r>
                      <a:endParaRPr lang="en-US" sz="2400" b="0" dirty="0">
                        <a:effectLst/>
                        <a:latin typeface="Calibri"/>
                        <a:ea typeface="Calibri"/>
                        <a:cs typeface="Times New Roman"/>
                      </a:endParaRPr>
                    </a:p>
                    <a:p>
                      <a:pPr marL="0" marR="0" algn="ctr">
                        <a:lnSpc>
                          <a:spcPct val="115000"/>
                        </a:lnSpc>
                        <a:spcBef>
                          <a:spcPts val="0"/>
                        </a:spcBef>
                        <a:spcAft>
                          <a:spcPts val="0"/>
                        </a:spcAft>
                      </a:pPr>
                      <a:r>
                        <a:rPr lang="en-US" sz="2400" b="0" dirty="0">
                          <a:solidFill>
                            <a:srgbClr val="FF0000"/>
                          </a:solidFill>
                          <a:effectLst/>
                          <a:latin typeface="Calibri"/>
                          <a:ea typeface="Calibri"/>
                          <a:cs typeface="Times New Roman"/>
                        </a:rPr>
                        <a:t>The No Person</a:t>
                      </a:r>
                      <a:br>
                        <a:rPr lang="en-US" sz="2400" b="0" dirty="0">
                          <a:solidFill>
                            <a:srgbClr val="FF0000"/>
                          </a:solidFill>
                          <a:effectLst/>
                          <a:latin typeface="Calibri"/>
                          <a:ea typeface="Calibri"/>
                          <a:cs typeface="Times New Roman"/>
                        </a:rPr>
                      </a:br>
                      <a:r>
                        <a:rPr lang="en-US" sz="2400" b="0" dirty="0">
                          <a:solidFill>
                            <a:srgbClr val="FF0000"/>
                          </a:solidFill>
                          <a:effectLst/>
                          <a:latin typeface="Calibri"/>
                          <a:ea typeface="Calibri"/>
                          <a:cs typeface="Times New Roman"/>
                        </a:rPr>
                        <a:t>The Maybe Person</a:t>
                      </a:r>
                      <a:endParaRPr lang="en-US" sz="2400" b="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862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
            </a:r>
          </a:p>
        </p:txBody>
      </p:sp>
      <p:sp>
        <p:nvSpPr>
          <p:cNvPr id="5" name="Content Placeholder 4"/>
          <p:cNvSpPr>
            <a:spLocks noGrp="1"/>
          </p:cNvSpPr>
          <p:nvPr>
            <p:ph idx="1"/>
          </p:nvPr>
        </p:nvSpPr>
        <p:spPr>
          <a:xfrm>
            <a:off x="457200" y="1219200"/>
            <a:ext cx="8229600" cy="4953000"/>
          </a:xfrm>
        </p:spPr>
        <p:txBody>
          <a:bodyPr>
            <a:normAutofit/>
          </a:bodyPr>
          <a:lstStyle/>
          <a:p>
            <a:endParaRPr lang="en-US" sz="1000" dirty="0"/>
          </a:p>
          <a:p>
            <a:r>
              <a:rPr lang="en-US" dirty="0"/>
              <a:t>People aren’t their behavior.</a:t>
            </a:r>
          </a:p>
          <a:p>
            <a:endParaRPr lang="en-US" sz="1100" dirty="0"/>
          </a:p>
          <a:p>
            <a:r>
              <a:rPr lang="en-US" dirty="0"/>
              <a:t>People demonstrate patterns of behavior. </a:t>
            </a:r>
          </a:p>
          <a:p>
            <a:endParaRPr lang="en-US" sz="1100" dirty="0"/>
          </a:p>
          <a:p>
            <a:r>
              <a:rPr lang="en-US" dirty="0"/>
              <a:t>People are people or task focus. </a:t>
            </a:r>
          </a:p>
          <a:p>
            <a:endParaRPr lang="en-US" sz="1000" dirty="0"/>
          </a:p>
          <a:p>
            <a:r>
              <a:rPr lang="en-US" dirty="0"/>
              <a:t>People demonstrate passive or aggressive tendencies. </a:t>
            </a:r>
          </a:p>
          <a:p>
            <a:endParaRPr lang="en-US" sz="1000" dirty="0"/>
          </a:p>
          <a:p>
            <a:r>
              <a:rPr lang="en-US" dirty="0"/>
              <a:t>Balance is the key. </a:t>
            </a:r>
          </a:p>
        </p:txBody>
      </p:sp>
    </p:spTree>
    <p:extLst>
      <p:ext uri="{BB962C8B-B14F-4D97-AF65-F5344CB8AC3E}">
        <p14:creationId xmlns:p14="http://schemas.microsoft.com/office/powerpoint/2010/main" val="111862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Behavior</a:t>
            </a:r>
          </a:p>
        </p:txBody>
      </p:sp>
      <p:sp>
        <p:nvSpPr>
          <p:cNvPr id="5" name="Content Placeholder 4"/>
          <p:cNvSpPr>
            <a:spLocks noGrp="1"/>
          </p:cNvSpPr>
          <p:nvPr>
            <p:ph idx="1"/>
          </p:nvPr>
        </p:nvSpPr>
        <p:spPr>
          <a:xfrm>
            <a:off x="228600" y="1600200"/>
            <a:ext cx="8715202" cy="5029200"/>
          </a:xfrm>
        </p:spPr>
        <p:txBody>
          <a:bodyPr/>
          <a:lstStyle/>
          <a:p>
            <a:pPr marL="0" indent="0">
              <a:buNone/>
            </a:pPr>
            <a:r>
              <a:rPr lang="en-US" sz="2800" dirty="0"/>
              <a:t>People behave based on intent. Here are four general intents that shape behavior:</a:t>
            </a:r>
          </a:p>
          <a:p>
            <a:endParaRPr lang="en-US" sz="1000" dirty="0"/>
          </a:p>
          <a:p>
            <a:pPr marL="457200" indent="-457200">
              <a:buFont typeface="+mj-lt"/>
              <a:buAutoNum type="arabicPeriod"/>
            </a:pPr>
            <a:r>
              <a:rPr lang="en-US" sz="2800" dirty="0"/>
              <a:t>Get the task done</a:t>
            </a:r>
          </a:p>
          <a:p>
            <a:pPr marL="457200" indent="-457200">
              <a:buFont typeface="+mj-lt"/>
              <a:buAutoNum type="arabicPeriod"/>
            </a:pPr>
            <a:r>
              <a:rPr lang="en-US" sz="2800" dirty="0"/>
              <a:t>Get the task right </a:t>
            </a:r>
          </a:p>
          <a:p>
            <a:pPr marL="457200" indent="-457200">
              <a:buFont typeface="+mj-lt"/>
              <a:buAutoNum type="arabicPeriod"/>
            </a:pPr>
            <a:r>
              <a:rPr lang="en-US" sz="2800" dirty="0"/>
              <a:t>Get along with people</a:t>
            </a:r>
          </a:p>
          <a:p>
            <a:pPr marL="457200" indent="-457200">
              <a:buFont typeface="+mj-lt"/>
              <a:buAutoNum type="arabicPeriod"/>
            </a:pPr>
            <a:r>
              <a:rPr lang="en-US" sz="2800" dirty="0"/>
              <a:t>Get appreciation from people</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679" y="3444240"/>
            <a:ext cx="3858921"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2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II. The Communication Process</a:t>
            </a:r>
          </a:p>
        </p:txBody>
      </p:sp>
      <p:sp>
        <p:nvSpPr>
          <p:cNvPr id="5" name="Content Placeholder 4"/>
          <p:cNvSpPr>
            <a:spLocks noGrp="1"/>
          </p:cNvSpPr>
          <p:nvPr>
            <p:ph idx="1"/>
          </p:nvPr>
        </p:nvSpPr>
        <p:spPr>
          <a:xfrm>
            <a:off x="457200" y="1600200"/>
            <a:ext cx="8229600" cy="4876800"/>
          </a:xfrm>
        </p:spPr>
        <p:txBody>
          <a:bodyPr>
            <a:normAutofit/>
          </a:bodyPr>
          <a:lstStyle/>
          <a:p>
            <a:endParaRPr lang="en-US" sz="1000" dirty="0"/>
          </a:p>
          <a:p>
            <a:r>
              <a:rPr lang="en-US" dirty="0"/>
              <a:t>Verbal Communication</a:t>
            </a:r>
          </a:p>
          <a:p>
            <a:pPr marL="0" indent="0">
              <a:buNone/>
            </a:pPr>
            <a:endParaRPr lang="en-US" dirty="0"/>
          </a:p>
          <a:p>
            <a:r>
              <a:rPr lang="en-US" dirty="0"/>
              <a:t>Non-verbal Communication</a:t>
            </a:r>
          </a:p>
          <a:p>
            <a:endParaRPr lang="en-US" dirty="0"/>
          </a:p>
          <a:p>
            <a:r>
              <a:rPr lang="en-US" dirty="0"/>
              <a:t>Listening</a:t>
            </a:r>
          </a:p>
          <a:p>
            <a:endParaRPr lang="en-US" dirty="0"/>
          </a:p>
          <a:p>
            <a:r>
              <a:rPr lang="en-US" dirty="0"/>
              <a:t>Active Listening</a:t>
            </a:r>
          </a:p>
        </p:txBody>
      </p:sp>
      <p:pic>
        <p:nvPicPr>
          <p:cNvPr id="6" name="Picture 5" descr="Image result for people communicating"/>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14800"/>
            <a:ext cx="3505200" cy="1981200"/>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Communication Process</a:t>
            </a:r>
          </a:p>
        </p:txBody>
      </p:sp>
      <p:pic>
        <p:nvPicPr>
          <p:cNvPr id="6" name="Picture 5" descr="http://www-rohan.sdsu.edu/~renglish/377/notes/chapt04/communication_process.gif">
            <a:hlinkClick r:id="rId3"/>
          </p:cNvPr>
          <p:cNvPicPr>
            <a:picLocks noChangeAspect="1" noChangeArrowheads="1"/>
          </p:cNvPicPr>
          <p:nvPr/>
        </p:nvPicPr>
        <p:blipFill>
          <a:blip r:embed="rId4"/>
          <a:srcRect/>
          <a:stretch>
            <a:fillRect/>
          </a:stretch>
        </p:blipFill>
        <p:spPr bwMode="auto">
          <a:xfrm>
            <a:off x="1259753" y="1386840"/>
            <a:ext cx="6588847" cy="4937760"/>
          </a:xfrm>
          <a:prstGeom prst="rect">
            <a:avLst/>
          </a:prstGeom>
          <a:solidFill>
            <a:sysClr val="window" lastClr="FFFFFF"/>
          </a:solidFill>
          <a:ln w="25400" cap="flat" cmpd="sng" algn="ctr">
            <a:solidFill>
              <a:sysClr val="windowText" lastClr="000000"/>
            </a:solidFill>
            <a:prstDash val="solid"/>
          </a:ln>
          <a:effectLst/>
        </p:spPr>
      </p:pic>
    </p:spTree>
    <p:extLst>
      <p:ext uri="{BB962C8B-B14F-4D97-AF65-F5344CB8AC3E}">
        <p14:creationId xmlns:p14="http://schemas.microsoft.com/office/powerpoint/2010/main" val="111862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Understanding Emotions </a:t>
            </a:r>
            <a:br>
              <a:rPr lang="en-US" dirty="0"/>
            </a:br>
            <a:r>
              <a:rPr lang="en-US" dirty="0"/>
              <a:t>in Communication</a:t>
            </a:r>
          </a:p>
        </p:txBody>
      </p:sp>
      <p:sp>
        <p:nvSpPr>
          <p:cNvPr id="5" name="Content Placeholder 4"/>
          <p:cNvSpPr>
            <a:spLocks noGrp="1"/>
          </p:cNvSpPr>
          <p:nvPr>
            <p:ph idx="1"/>
          </p:nvPr>
        </p:nvSpPr>
        <p:spPr>
          <a:xfrm>
            <a:off x="228600" y="1600200"/>
            <a:ext cx="8686800" cy="4876800"/>
          </a:xfrm>
        </p:spPr>
        <p:txBody>
          <a:bodyPr>
            <a:normAutofit fontScale="85000" lnSpcReduction="10000"/>
          </a:bodyPr>
          <a:lstStyle/>
          <a:p>
            <a:endParaRPr lang="en-US" altLang="en-US" sz="1200" dirty="0"/>
          </a:p>
          <a:p>
            <a:r>
              <a:rPr lang="en-US" altLang="en-US" sz="3500" dirty="0"/>
              <a:t>All communications contain some emotion or a mix of emotions </a:t>
            </a:r>
          </a:p>
          <a:p>
            <a:pPr marL="0" indent="0">
              <a:buNone/>
            </a:pPr>
            <a:endParaRPr lang="en-US" altLang="en-US" sz="1200" dirty="0"/>
          </a:p>
          <a:p>
            <a:r>
              <a:rPr lang="en-US" altLang="en-US" sz="3500" dirty="0"/>
              <a:t>Emotions can confuse the message one is sending</a:t>
            </a:r>
          </a:p>
          <a:p>
            <a:endParaRPr lang="en-US" altLang="en-US" sz="1200" dirty="0"/>
          </a:p>
          <a:p>
            <a:r>
              <a:rPr lang="en-US" altLang="en-US" sz="3500" dirty="0"/>
              <a:t>Emotions are vital to happiness because they promote action</a:t>
            </a:r>
          </a:p>
          <a:p>
            <a:endParaRPr lang="en-US" altLang="en-US" sz="1200" dirty="0"/>
          </a:p>
          <a:p>
            <a:r>
              <a:rPr lang="en-US" altLang="en-US" sz="3500" dirty="0"/>
              <a:t>Negative emotions can drain your energy and everyone else's</a:t>
            </a:r>
          </a:p>
          <a:p>
            <a:endParaRPr lang="en-US" altLang="en-US" sz="1200" dirty="0"/>
          </a:p>
          <a:p>
            <a:r>
              <a:rPr lang="en-US" altLang="en-US" sz="3500" dirty="0"/>
              <a:t>Positive emotions promote positive communication</a:t>
            </a:r>
          </a:p>
        </p:txBody>
      </p:sp>
    </p:spTree>
    <p:extLst>
      <p:ext uri="{BB962C8B-B14F-4D97-AF65-F5344CB8AC3E}">
        <p14:creationId xmlns:p14="http://schemas.microsoft.com/office/powerpoint/2010/main" val="111862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94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descr="http://t2.gstatic.com/images?q=tbn:ANd9GcSmXKzL28Oyj7QKmdlH214sLVy5Q1BtD611tZ0vas_PkvCK9TJ2">
            <a:hlinkClick r:id="rId4"/>
          </p:cNvPr>
          <p:cNvPicPr>
            <a:picLocks noChangeAspect="1" noChangeArrowheads="1"/>
          </p:cNvPicPr>
          <p:nvPr/>
        </p:nvPicPr>
        <p:blipFill>
          <a:blip r:embed="rId5"/>
          <a:srcRect/>
          <a:stretch>
            <a:fillRect/>
          </a:stretch>
        </p:blipFill>
        <p:spPr bwMode="auto">
          <a:xfrm>
            <a:off x="2887663" y="396240"/>
            <a:ext cx="3465928" cy="2194560"/>
          </a:xfrm>
          <a:prstGeom prst="rect">
            <a:avLst/>
          </a:prstGeom>
          <a:ln/>
        </p:spPr>
        <p:style>
          <a:lnRef idx="2">
            <a:schemeClr val="dk1"/>
          </a:lnRef>
          <a:fillRef idx="1">
            <a:schemeClr val="lt1"/>
          </a:fillRef>
          <a:effectRef idx="0">
            <a:schemeClr val="dk1"/>
          </a:effectRef>
          <a:fontRef idx="minor">
            <a:schemeClr val="dk1"/>
          </a:fontRef>
        </p:style>
      </p:pic>
      <p:pic>
        <p:nvPicPr>
          <p:cNvPr id="7" name="Picture 6" descr="http://t0.gstatic.com/images?q=tbn:ANd9GcTdI7dmuKm3Q-EquAZSrFZzJfeVvQ_KsdgAIvlgi4GPUQOJzfuyNg">
            <a:hlinkClick r:id="rId6"/>
          </p:cNvPr>
          <p:cNvPicPr>
            <a:picLocks noChangeAspect="1" noChangeArrowheads="1"/>
          </p:cNvPicPr>
          <p:nvPr/>
        </p:nvPicPr>
        <p:blipFill>
          <a:blip r:embed="rId7"/>
          <a:srcRect/>
          <a:stretch>
            <a:fillRect/>
          </a:stretch>
        </p:blipFill>
        <p:spPr bwMode="auto">
          <a:xfrm>
            <a:off x="2914649" y="4267200"/>
            <a:ext cx="3406142" cy="2194560"/>
          </a:xfrm>
          <a:prstGeom prst="rect">
            <a:avLst/>
          </a:prstGeom>
          <a:ln/>
        </p:spPr>
        <p:style>
          <a:lnRef idx="2">
            <a:schemeClr val="dk1"/>
          </a:lnRef>
          <a:fillRef idx="1">
            <a:schemeClr val="lt1"/>
          </a:fillRef>
          <a:effectRef idx="0">
            <a:schemeClr val="dk1"/>
          </a:effectRef>
          <a:fontRef idx="minor">
            <a:schemeClr val="dk1"/>
          </a:fontRef>
        </p:style>
      </p:pic>
      <p:sp>
        <p:nvSpPr>
          <p:cNvPr id="2" name="Rectangle 1"/>
          <p:cNvSpPr/>
          <p:nvPr/>
        </p:nvSpPr>
        <p:spPr>
          <a:xfrm>
            <a:off x="228600" y="2743200"/>
            <a:ext cx="8686800" cy="1354217"/>
          </a:xfrm>
          <a:prstGeom prst="rect">
            <a:avLst/>
          </a:prstGeom>
        </p:spPr>
        <p:txBody>
          <a:bodyPr wrap="square">
            <a:spAutoFit/>
          </a:bodyPr>
          <a:lstStyle/>
          <a:p>
            <a:pPr algn="ctr"/>
            <a:r>
              <a:rPr lang="en-US" altLang="en-US" sz="3200" dirty="0">
                <a:ea typeface="Verdana" panose="020B0604030504040204" pitchFamily="34" charset="0"/>
                <a:cs typeface="Verdana" panose="020B0604030504040204" pitchFamily="34" charset="0"/>
              </a:rPr>
              <a:t>The biggest problem in communication is the illusion it has been accomplished!</a:t>
            </a:r>
          </a:p>
          <a:p>
            <a:pPr algn="r"/>
            <a:r>
              <a:rPr lang="en-US" altLang="en-US" sz="1400" i="1" dirty="0">
                <a:ea typeface="Verdana" panose="020B0604030504040204" pitchFamily="34" charset="0"/>
                <a:cs typeface="Verdana" panose="020B0604030504040204" pitchFamily="34" charset="0"/>
              </a:rPr>
              <a:t>						</a:t>
            </a:r>
            <a:r>
              <a:rPr lang="en-US" altLang="en-US" i="1" dirty="0">
                <a:ea typeface="Verdana" panose="020B0604030504040204" pitchFamily="34" charset="0"/>
                <a:cs typeface="Verdana" panose="020B0604030504040204" pitchFamily="34" charset="0"/>
              </a:rPr>
              <a:t>-George Bernard Shaw</a:t>
            </a:r>
          </a:p>
        </p:txBody>
      </p:sp>
    </p:spTree>
    <p:extLst>
      <p:ext uri="{BB962C8B-B14F-4D97-AF65-F5344CB8AC3E}">
        <p14:creationId xmlns:p14="http://schemas.microsoft.com/office/powerpoint/2010/main" val="111862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Four Styles of Communication</a:t>
            </a:r>
          </a:p>
        </p:txBody>
      </p:sp>
      <p:sp>
        <p:nvSpPr>
          <p:cNvPr id="5" name="Content Placeholder 4"/>
          <p:cNvSpPr>
            <a:spLocks noGrp="1"/>
          </p:cNvSpPr>
          <p:nvPr>
            <p:ph idx="1"/>
          </p:nvPr>
        </p:nvSpPr>
        <p:spPr>
          <a:xfrm>
            <a:off x="228600" y="1600200"/>
            <a:ext cx="8686800" cy="4876800"/>
          </a:xfrm>
        </p:spPr>
        <p:txBody>
          <a:bodyPr>
            <a:normAutofit fontScale="92500" lnSpcReduction="10000"/>
          </a:bodyPr>
          <a:lstStyle/>
          <a:p>
            <a:r>
              <a:rPr lang="en-US" altLang="en-US" sz="3500" b="1" dirty="0"/>
              <a:t>Aggressive:</a:t>
            </a:r>
            <a:r>
              <a:rPr lang="en-US" altLang="en-US" sz="3500" dirty="0"/>
              <a:t> bossy, arrogant, bulldozing, intolerant, opinionated and overbearing</a:t>
            </a:r>
          </a:p>
          <a:p>
            <a:endParaRPr lang="en-US" altLang="en-US" sz="1100" dirty="0"/>
          </a:p>
          <a:p>
            <a:r>
              <a:rPr lang="en-US" altLang="en-US" sz="3500" b="1" dirty="0"/>
              <a:t>Passive Aggressive:</a:t>
            </a:r>
            <a:r>
              <a:rPr lang="en-US" altLang="en-US" sz="3500" dirty="0"/>
              <a:t> sarcastic, deceiving, ambiguous, insinuating, manipulative and guilt-inducing</a:t>
            </a:r>
          </a:p>
          <a:p>
            <a:endParaRPr lang="en-US" altLang="en-US" sz="1100" dirty="0"/>
          </a:p>
          <a:p>
            <a:r>
              <a:rPr lang="en-US" altLang="en-US" sz="3500" b="1" dirty="0"/>
              <a:t>Submissive:</a:t>
            </a:r>
            <a:r>
              <a:rPr lang="en-US" altLang="en-US" sz="3500" dirty="0"/>
              <a:t> whining, moaning, helpless, passive, indecisive and apologetic</a:t>
            </a:r>
          </a:p>
          <a:p>
            <a:endParaRPr lang="en-US" altLang="en-US" sz="1100" dirty="0"/>
          </a:p>
          <a:p>
            <a:r>
              <a:rPr lang="en-US" altLang="en-US" sz="3500" b="1" dirty="0"/>
              <a:t>Assertive:</a:t>
            </a:r>
            <a:r>
              <a:rPr lang="en-US" altLang="en-US" sz="3500" dirty="0"/>
              <a:t> direct, honest, accepting, responsible and spontaneous</a:t>
            </a:r>
          </a:p>
        </p:txBody>
      </p:sp>
    </p:spTree>
    <p:extLst>
      <p:ext uri="{BB962C8B-B14F-4D97-AF65-F5344CB8AC3E}">
        <p14:creationId xmlns:p14="http://schemas.microsoft.com/office/powerpoint/2010/main" val="111862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your communication style?</a:t>
            </a:r>
          </a:p>
        </p:txBody>
      </p:sp>
      <p:pic>
        <p:nvPicPr>
          <p:cNvPr id="6" name="Picture 5" descr="http://www.embracethefuture.org.au/resiliency/images/assertiveness.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33500"/>
            <a:ext cx="83502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2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Tact and Candor</a:t>
            </a:r>
          </a:p>
        </p:txBody>
      </p:sp>
      <p:sp>
        <p:nvSpPr>
          <p:cNvPr id="5" name="Content Placeholder 4"/>
          <p:cNvSpPr>
            <a:spLocks noGrp="1"/>
          </p:cNvSpPr>
          <p:nvPr>
            <p:ph idx="1"/>
          </p:nvPr>
        </p:nvSpPr>
        <p:spPr>
          <a:xfrm>
            <a:off x="457200" y="1600200"/>
            <a:ext cx="8229600" cy="4800600"/>
          </a:xfrm>
        </p:spPr>
        <p:txBody>
          <a:bodyPr/>
          <a:lstStyle/>
          <a:p>
            <a:pPr marL="0" indent="0">
              <a:buFontTx/>
              <a:buNone/>
            </a:pPr>
            <a:endParaRPr lang="en-US" altLang="en-US" b="1" dirty="0">
              <a:ea typeface="Verdana" panose="020B0604030504040204" pitchFamily="34" charset="0"/>
              <a:cs typeface="Verdana" panose="020B0604030504040204" pitchFamily="34" charset="0"/>
            </a:endParaRPr>
          </a:p>
          <a:p>
            <a:pPr marL="0" indent="0">
              <a:buFontTx/>
              <a:buNone/>
            </a:pPr>
            <a:r>
              <a:rPr lang="en-US" altLang="en-US" b="1" dirty="0">
                <a:ea typeface="Verdana" panose="020B0604030504040204" pitchFamily="34" charset="0"/>
                <a:cs typeface="Verdana" panose="020B0604030504040204" pitchFamily="34" charset="0"/>
              </a:rPr>
              <a:t>Tact</a:t>
            </a:r>
            <a:r>
              <a:rPr lang="en-US" altLang="en-US" dirty="0">
                <a:ea typeface="Verdana" panose="020B0604030504040204" pitchFamily="34" charset="0"/>
                <a:cs typeface="Verdana" panose="020B0604030504040204" pitchFamily="34" charset="0"/>
              </a:rPr>
              <a:t> = the ability to tell the truth in a way that considers other people's feelings and reactions.</a:t>
            </a:r>
          </a:p>
          <a:p>
            <a:pPr marL="0" indent="0">
              <a:buFontTx/>
              <a:buNone/>
            </a:pPr>
            <a:endParaRPr lang="en-US" altLang="en-US" dirty="0">
              <a:ea typeface="Verdana" panose="020B0604030504040204" pitchFamily="34" charset="0"/>
              <a:cs typeface="Verdana" panose="020B0604030504040204" pitchFamily="34" charset="0"/>
            </a:endParaRPr>
          </a:p>
          <a:p>
            <a:pPr marL="0" indent="0">
              <a:buFontTx/>
              <a:buNone/>
            </a:pPr>
            <a:r>
              <a:rPr lang="en-US" altLang="en-US" b="1" dirty="0">
                <a:ea typeface="Verdana" panose="020B0604030504040204" pitchFamily="34" charset="0"/>
                <a:cs typeface="Verdana" panose="020B0604030504040204" pitchFamily="34" charset="0"/>
              </a:rPr>
              <a:t>Candor</a:t>
            </a:r>
            <a:r>
              <a:rPr lang="en-US" altLang="en-US" dirty="0">
                <a:ea typeface="Verdana" panose="020B0604030504040204" pitchFamily="34" charset="0"/>
                <a:cs typeface="Verdana" panose="020B0604030504040204" pitchFamily="34" charset="0"/>
              </a:rPr>
              <a:t> = being frank, sincere and open.</a:t>
            </a:r>
          </a:p>
        </p:txBody>
      </p:sp>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Activity: </a:t>
            </a:r>
            <a:br>
              <a:rPr lang="en-US" dirty="0"/>
            </a:br>
            <a:r>
              <a:rPr lang="en-US" dirty="0"/>
              <a:t>Tactful Candor Exercise</a:t>
            </a:r>
          </a:p>
        </p:txBody>
      </p:sp>
      <p:sp>
        <p:nvSpPr>
          <p:cNvPr id="5" name="Content Placeholder 4"/>
          <p:cNvSpPr>
            <a:spLocks noGrp="1"/>
          </p:cNvSpPr>
          <p:nvPr>
            <p:ph idx="1"/>
          </p:nvPr>
        </p:nvSpPr>
        <p:spPr>
          <a:xfrm>
            <a:off x="381000" y="1600200"/>
            <a:ext cx="8458200" cy="4953000"/>
          </a:xfrm>
        </p:spPr>
        <p:txBody>
          <a:bodyPr/>
          <a:lstStyle/>
          <a:p>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r>
              <a:rPr lang="en-US" altLang="en-US" sz="2800" dirty="0">
                <a:ea typeface="Verdana" panose="020B0604030504040204" pitchFamily="34" charset="0"/>
                <a:cs typeface="Verdana" panose="020B0604030504040204" pitchFamily="34" charset="0"/>
              </a:rPr>
              <a:t>Read a statement from the ‘Tactful Candor’ handout and determine if it is tactful or not.</a:t>
            </a:r>
          </a:p>
          <a:p>
            <a:endParaRPr lang="en-US" altLang="en-US" sz="1000" dirty="0">
              <a:ea typeface="Verdana" panose="020B0604030504040204" pitchFamily="34" charset="0"/>
              <a:cs typeface="Verdana" panose="020B0604030504040204" pitchFamily="34" charset="0"/>
            </a:endParaRPr>
          </a:p>
          <a:p>
            <a:r>
              <a:rPr lang="en-US" altLang="en-US" sz="2800" dirty="0">
                <a:ea typeface="Verdana" panose="020B0604030504040204" pitchFamily="34" charset="0"/>
                <a:cs typeface="Verdana" panose="020B0604030504040204" pitchFamily="34" charset="0"/>
              </a:rPr>
              <a:t>Explain your answer.</a:t>
            </a:r>
          </a:p>
          <a:p>
            <a:endParaRPr lang="en-US" altLang="en-US" sz="1000" dirty="0">
              <a:ea typeface="Verdana" panose="020B0604030504040204" pitchFamily="34" charset="0"/>
              <a:cs typeface="Verdana" panose="020B0604030504040204" pitchFamily="34" charset="0"/>
            </a:endParaRPr>
          </a:p>
          <a:p>
            <a:r>
              <a:rPr lang="en-US" altLang="en-US" sz="2800" dirty="0">
                <a:ea typeface="Verdana" panose="020B0604030504040204" pitchFamily="34" charset="0"/>
                <a:cs typeface="Verdana" panose="020B0604030504040204" pitchFamily="34" charset="0"/>
              </a:rPr>
              <a:t>If it is not tactful, how would you say it in a tactful way?</a:t>
            </a:r>
          </a:p>
        </p:txBody>
      </p:sp>
      <p:pic>
        <p:nvPicPr>
          <p:cNvPr id="6" name="Picture 4" descr="http://everydaygyaan.com/wp-content/uploads/2012/02/3-4-09.jpg">
            <a:hlinkClick r:id="rId4"/>
          </p:cNvPr>
          <p:cNvPicPr>
            <a:picLocks noChangeAspect="1" noChangeArrowheads="1"/>
          </p:cNvPicPr>
          <p:nvPr/>
        </p:nvPicPr>
        <p:blipFill>
          <a:blip r:embed="rId5"/>
          <a:srcRect/>
          <a:stretch>
            <a:fillRect/>
          </a:stretch>
        </p:blipFill>
        <p:spPr bwMode="auto">
          <a:xfrm>
            <a:off x="3055194" y="4419600"/>
            <a:ext cx="2888406" cy="210312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18629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Nonverbal communication is</a:t>
            </a:r>
          </a:p>
        </p:txBody>
      </p:sp>
      <p:pic>
        <p:nvPicPr>
          <p:cNvPr id="6" name="Picture 7" descr="http://liturgy.co.nz/wp-content/uploads/2013/05/nonverbal.jpg"/>
          <p:cNvPicPr>
            <a:picLocks noChangeAspect="1" noChangeArrowheads="1"/>
          </p:cNvPicPr>
          <p:nvPr/>
        </p:nvPicPr>
        <p:blipFill>
          <a:blip r:embed="rId4"/>
          <a:srcRect/>
          <a:stretch>
            <a:fillRect/>
          </a:stretch>
        </p:blipFill>
        <p:spPr bwMode="auto">
          <a:xfrm>
            <a:off x="1828800" y="1524000"/>
            <a:ext cx="5638800" cy="3383280"/>
          </a:xfrm>
          <a:prstGeom prst="rect">
            <a:avLst/>
          </a:prstGeom>
          <a:ln/>
        </p:spPr>
        <p:style>
          <a:lnRef idx="2">
            <a:schemeClr val="dk1"/>
          </a:lnRef>
          <a:fillRef idx="1">
            <a:schemeClr val="lt1"/>
          </a:fillRef>
          <a:effectRef idx="0">
            <a:schemeClr val="dk1"/>
          </a:effectRef>
          <a:fontRef idx="minor">
            <a:schemeClr val="dk1"/>
          </a:fontRef>
        </p:style>
      </p:pic>
      <p:sp>
        <p:nvSpPr>
          <p:cNvPr id="2" name="Rectangle 1"/>
          <p:cNvSpPr/>
          <p:nvPr/>
        </p:nvSpPr>
        <p:spPr>
          <a:xfrm>
            <a:off x="228600" y="5410200"/>
            <a:ext cx="8686800" cy="563231"/>
          </a:xfrm>
          <a:prstGeom prst="rect">
            <a:avLst/>
          </a:prstGeom>
        </p:spPr>
        <p:txBody>
          <a:bodyPr wrap="square">
            <a:spAutoFit/>
          </a:bodyPr>
          <a:lstStyle/>
          <a:p>
            <a:pPr algn="ctr">
              <a:lnSpc>
                <a:spcPct val="90000"/>
              </a:lnSpc>
            </a:pPr>
            <a:r>
              <a:rPr lang="en-US" altLang="en-US" sz="3400" dirty="0">
                <a:ea typeface="Verdana" panose="020B0604030504040204" pitchFamily="34" charset="0"/>
                <a:cs typeface="Verdana" panose="020B0604030504040204" pitchFamily="34" charset="0"/>
              </a:rPr>
              <a:t>communication without words.</a:t>
            </a:r>
          </a:p>
        </p:txBody>
      </p:sp>
    </p:spTree>
    <p:extLst>
      <p:ext uri="{BB962C8B-B14F-4D97-AF65-F5344CB8AC3E}">
        <p14:creationId xmlns:p14="http://schemas.microsoft.com/office/powerpoint/2010/main" val="111862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1143000"/>
          </a:xfrm>
        </p:spPr>
        <p:txBody>
          <a:bodyPr>
            <a:noAutofit/>
          </a:bodyPr>
          <a:lstStyle/>
          <a:p>
            <a:r>
              <a:rPr lang="en-US" dirty="0"/>
              <a:t>Types of Nonverbal Communication</a:t>
            </a:r>
          </a:p>
        </p:txBody>
      </p:sp>
      <p:pic>
        <p:nvPicPr>
          <p:cNvPr id="6" name="Picture 5" descr="http://andreybogomolov.files.wordpress.com/2012/10/effective_teaching_016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95400"/>
            <a:ext cx="7431303"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2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Nonverbal Communication</a:t>
            </a:r>
          </a:p>
        </p:txBody>
      </p:sp>
      <p:sp>
        <p:nvSpPr>
          <p:cNvPr id="6" name="Text Box 4"/>
          <p:cNvSpPr txBox="1">
            <a:spLocks noGrp="1" noChangeArrowheads="1"/>
          </p:cNvSpPr>
          <p:nvPr>
            <p:ph idx="1"/>
          </p:nvPr>
        </p:nvSpPr>
        <p:spPr bwMode="auto">
          <a:xfrm>
            <a:off x="457200" y="1295400"/>
            <a:ext cx="8229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800">
                <a:solidFill>
                  <a:schemeClr val="tx1"/>
                </a:solidFill>
                <a:latin typeface="Verdana" pitchFamily="34" charset="0"/>
                <a:ea typeface="MS PGothic" pitchFamily="34" charset="-128"/>
              </a:defRPr>
            </a:lvl1pPr>
            <a:lvl2pPr marL="742950" indent="-285750" eaLnBrk="0" hangingPunct="0">
              <a:spcBef>
                <a:spcPct val="20000"/>
              </a:spcBef>
              <a:buClr>
                <a:schemeClr val="tx2"/>
              </a:buClr>
              <a:buChar char="–"/>
              <a:defRPr sz="2400">
                <a:solidFill>
                  <a:schemeClr val="tx1"/>
                </a:solidFill>
                <a:latin typeface="Verdana" pitchFamily="34" charset="0"/>
                <a:ea typeface="MS PGothic" pitchFamily="34" charset="-128"/>
              </a:defRPr>
            </a:lvl2pPr>
            <a:lvl3pPr marL="1143000" indent="-228600" eaLnBrk="0" hangingPunct="0">
              <a:spcBef>
                <a:spcPct val="20000"/>
              </a:spcBef>
              <a:buClr>
                <a:schemeClr val="tx2"/>
              </a:buClr>
              <a:buChar char="•"/>
              <a:defRPr sz="2000">
                <a:solidFill>
                  <a:schemeClr val="tx1"/>
                </a:solidFill>
                <a:latin typeface="Verdana" pitchFamily="34" charset="0"/>
                <a:ea typeface="MS PGothic" pitchFamily="34" charset="-128"/>
              </a:defRPr>
            </a:lvl3pPr>
            <a:lvl4pPr marL="1600200" indent="-228600" eaLnBrk="0" hangingPunct="0">
              <a:spcBef>
                <a:spcPct val="20000"/>
              </a:spcBef>
              <a:buClr>
                <a:schemeClr val="tx2"/>
              </a:buClr>
              <a:buChar char="–"/>
              <a:defRPr>
                <a:solidFill>
                  <a:schemeClr val="tx1"/>
                </a:solidFill>
                <a:latin typeface="Verdana" pitchFamily="34" charset="0"/>
                <a:ea typeface="MS PGothic" pitchFamily="34" charset="-128"/>
              </a:defRPr>
            </a:lvl4pPr>
            <a:lvl5pPr marL="2057400" indent="-228600" eaLnBrk="0" hangingPunct="0">
              <a:spcBef>
                <a:spcPct val="20000"/>
              </a:spcBef>
              <a:buClr>
                <a:schemeClr val="tx2"/>
              </a:buClr>
              <a:buChar char="»"/>
              <a:defRPr>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Clr>
                <a:schemeClr val="tx2"/>
              </a:buClr>
              <a:buChar char="»"/>
              <a:defRPr>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Clr>
                <a:schemeClr val="tx2"/>
              </a:buClr>
              <a:buChar char="»"/>
              <a:defRPr>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Clr>
                <a:schemeClr val="tx2"/>
              </a:buClr>
              <a:buChar char="»"/>
              <a:defRPr>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Clr>
                <a:schemeClr val="tx2"/>
              </a:buClr>
              <a:buChar char="»"/>
              <a:defRPr>
                <a:solidFill>
                  <a:schemeClr val="tx1"/>
                </a:solidFill>
                <a:latin typeface="Verdana" pitchFamily="34" charset="0"/>
                <a:ea typeface="MS PGothic" pitchFamily="34" charset="-128"/>
              </a:defRPr>
            </a:lvl9pPr>
          </a:lstStyle>
          <a:p>
            <a:pPr>
              <a:spcBef>
                <a:spcPct val="0"/>
              </a:spcBef>
              <a:buClrTx/>
              <a:buFont typeface="Wingdings 2" pitchFamily="18" charset="2"/>
              <a:buNone/>
            </a:pPr>
            <a:endParaRPr lang="en-US" altLang="en-US" sz="800" dirty="0">
              <a:solidFill>
                <a:srgbClr val="B51217"/>
              </a:solidFill>
              <a:latin typeface="Arial" pitchFamily="34" charset="0"/>
            </a:endParaRPr>
          </a:p>
          <a:p>
            <a:pPr>
              <a:spcBef>
                <a:spcPct val="0"/>
              </a:spcBef>
              <a:buClrTx/>
            </a:pPr>
            <a:r>
              <a:rPr lang="en-US" altLang="en-US" sz="3200" dirty="0"/>
              <a:t>Intentional</a:t>
            </a:r>
          </a:p>
          <a:p>
            <a:pPr>
              <a:spcBef>
                <a:spcPct val="0"/>
              </a:spcBef>
              <a:buClrTx/>
            </a:pPr>
            <a:endParaRPr lang="en-US" altLang="en-US" sz="3200" dirty="0"/>
          </a:p>
          <a:p>
            <a:pPr>
              <a:spcBef>
                <a:spcPct val="0"/>
              </a:spcBef>
              <a:buClrTx/>
            </a:pPr>
            <a:r>
              <a:rPr lang="en-US" altLang="en-US" sz="3200" dirty="0"/>
              <a:t>Unintentional</a:t>
            </a:r>
          </a:p>
          <a:p>
            <a:pPr>
              <a:spcBef>
                <a:spcPct val="0"/>
              </a:spcBef>
              <a:buClrTx/>
            </a:pPr>
            <a:endParaRPr lang="en-US" altLang="en-US" sz="3200" dirty="0"/>
          </a:p>
          <a:p>
            <a:pPr>
              <a:spcBef>
                <a:spcPct val="0"/>
              </a:spcBef>
              <a:buClrTx/>
            </a:pPr>
            <a:r>
              <a:rPr lang="en-US" altLang="en-US" sz="3200" dirty="0"/>
              <a:t>Universal</a:t>
            </a:r>
          </a:p>
          <a:p>
            <a:pPr>
              <a:spcBef>
                <a:spcPct val="0"/>
              </a:spcBef>
              <a:buClrTx/>
            </a:pPr>
            <a:endParaRPr lang="en-US" altLang="en-US" sz="3200" dirty="0"/>
          </a:p>
          <a:p>
            <a:pPr>
              <a:spcBef>
                <a:spcPct val="0"/>
              </a:spcBef>
              <a:buClrTx/>
            </a:pPr>
            <a:r>
              <a:rPr lang="en-US" altLang="en-US" sz="3200" dirty="0"/>
              <a:t>Cultural</a:t>
            </a:r>
          </a:p>
          <a:p>
            <a:pPr>
              <a:spcBef>
                <a:spcPct val="0"/>
              </a:spcBef>
              <a:buClrTx/>
            </a:pPr>
            <a:endParaRPr lang="en-US" altLang="en-US" sz="3200" dirty="0"/>
          </a:p>
          <a:p>
            <a:pPr>
              <a:spcBef>
                <a:spcPct val="0"/>
              </a:spcBef>
              <a:buClrTx/>
            </a:pPr>
            <a:r>
              <a:rPr lang="en-US" altLang="en-US" sz="3200" dirty="0"/>
              <a:t>Sometimes Ambiguous</a:t>
            </a:r>
          </a:p>
        </p:txBody>
      </p:sp>
      <p:pic>
        <p:nvPicPr>
          <p:cNvPr id="7" name="Picture 5" descr="071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24000"/>
            <a:ext cx="39624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Activity 8:</a:t>
            </a:r>
            <a:br>
              <a:rPr lang="en-US" dirty="0"/>
            </a:br>
            <a:r>
              <a:rPr lang="en-US" dirty="0"/>
              <a:t>Non-Verbal Test</a:t>
            </a:r>
          </a:p>
        </p:txBody>
      </p:sp>
      <p:sp>
        <p:nvSpPr>
          <p:cNvPr id="5" name="Content Placeholder 4"/>
          <p:cNvSpPr>
            <a:spLocks noGrp="1"/>
          </p:cNvSpPr>
          <p:nvPr>
            <p:ph idx="1"/>
          </p:nvPr>
        </p:nvSpPr>
        <p:spPr>
          <a:xfrm>
            <a:off x="228600" y="1447800"/>
            <a:ext cx="8686800" cy="4953000"/>
          </a:xfrm>
        </p:spPr>
        <p:txBody>
          <a:bodyPr>
            <a:noAutofit/>
          </a:bodyPr>
          <a:lstStyle/>
          <a:p>
            <a:pPr marL="514350" indent="-514350">
              <a:buFont typeface="+mj-lt"/>
              <a:buAutoNum type="arabicPeriod"/>
            </a:pPr>
            <a:r>
              <a:rPr lang="en-US" altLang="en-US" sz="2200" dirty="0"/>
              <a:t>Define non-verbal communication?</a:t>
            </a:r>
          </a:p>
          <a:p>
            <a:pPr marL="514350" indent="-514350">
              <a:buFont typeface="+mj-lt"/>
              <a:buAutoNum type="arabicPeriod"/>
            </a:pPr>
            <a:endParaRPr lang="en-US" altLang="en-US" sz="1000" dirty="0"/>
          </a:p>
          <a:p>
            <a:pPr marL="514350" indent="-514350">
              <a:buFont typeface="+mj-lt"/>
              <a:buAutoNum type="arabicPeriod"/>
            </a:pPr>
            <a:r>
              <a:rPr lang="en-US" altLang="en-US" sz="2200" dirty="0"/>
              <a:t>Give three examples of positive non-verbal communication?</a:t>
            </a:r>
          </a:p>
          <a:p>
            <a:pPr marL="514350" indent="-514350">
              <a:buFont typeface="+mj-lt"/>
              <a:buAutoNum type="arabicPeriod"/>
            </a:pPr>
            <a:endParaRPr lang="en-US" altLang="en-US" sz="1000" dirty="0"/>
          </a:p>
          <a:p>
            <a:pPr marL="514350" indent="-514350">
              <a:buFont typeface="+mj-lt"/>
              <a:buAutoNum type="arabicPeriod"/>
            </a:pPr>
            <a:r>
              <a:rPr lang="en-US" altLang="en-US" sz="2200" dirty="0"/>
              <a:t>Give three examples of negative non-verbal communication?</a:t>
            </a:r>
          </a:p>
          <a:p>
            <a:pPr marL="514350" indent="-514350">
              <a:buFont typeface="+mj-lt"/>
              <a:buAutoNum type="arabicPeriod"/>
            </a:pPr>
            <a:endParaRPr lang="en-US" altLang="en-US" sz="1000" dirty="0"/>
          </a:p>
          <a:p>
            <a:pPr marL="514350" indent="-514350">
              <a:buFont typeface="+mj-lt"/>
              <a:buAutoNum type="arabicPeriod"/>
            </a:pPr>
            <a:r>
              <a:rPr lang="en-US" altLang="en-US" sz="2200" dirty="0"/>
              <a:t>Which of the following forms of non-verbal communication are the best indicators of what a person may be actually communicating to you? </a:t>
            </a:r>
            <a:r>
              <a:rPr lang="en-US" altLang="en-US" sz="2200" b="1" dirty="0"/>
              <a:t>(Rank from most to least influential)</a:t>
            </a:r>
            <a:endParaRPr lang="en-US" altLang="en-US" sz="2200" dirty="0"/>
          </a:p>
          <a:p>
            <a:pPr marL="514350" indent="-514350">
              <a:buFont typeface="+mj-lt"/>
              <a:buAutoNum type="arabicPeriod"/>
            </a:pPr>
            <a:endParaRPr lang="en-US" altLang="en-US" sz="1000" dirty="0"/>
          </a:p>
          <a:p>
            <a:pPr marL="0" indent="0" algn="ctr">
              <a:buFontTx/>
              <a:buNone/>
            </a:pPr>
            <a:r>
              <a:rPr lang="en-US" altLang="en-US" sz="2200" dirty="0"/>
              <a:t>A. Body posturing     B. Position of arms and hands     C. Eye contact</a:t>
            </a:r>
          </a:p>
          <a:p>
            <a:pPr marL="0" indent="0">
              <a:buFontTx/>
              <a:buNone/>
            </a:pPr>
            <a:endParaRPr lang="en-US" altLang="en-US" sz="1000" dirty="0"/>
          </a:p>
          <a:p>
            <a:pPr marL="514350" indent="-514350">
              <a:buFont typeface="+mj-lt"/>
              <a:buAutoNum type="arabicPeriod" startAt="5"/>
            </a:pPr>
            <a:r>
              <a:rPr lang="en-US" altLang="en-US" sz="2200" dirty="0"/>
              <a:t>How much of the meaning of a spoken statement comes from the actual words spoken?</a:t>
            </a:r>
          </a:p>
          <a:p>
            <a:pPr marL="0" indent="0">
              <a:buFontTx/>
              <a:buNone/>
            </a:pPr>
            <a:endParaRPr lang="en-US" altLang="en-US" sz="1000" dirty="0"/>
          </a:p>
          <a:p>
            <a:pPr marL="0" indent="0" algn="ctr">
              <a:buNone/>
            </a:pPr>
            <a:r>
              <a:rPr lang="en-US" altLang="en-US" sz="2200" dirty="0"/>
              <a:t>A. 75%          B. 8%          C. 20%</a:t>
            </a:r>
          </a:p>
        </p:txBody>
      </p:sp>
    </p:spTree>
    <p:extLst>
      <p:ext uri="{BB962C8B-B14F-4D97-AF65-F5344CB8AC3E}">
        <p14:creationId xmlns:p14="http://schemas.microsoft.com/office/powerpoint/2010/main" val="1118629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 Aware!</a:t>
            </a:r>
          </a:p>
        </p:txBody>
      </p:sp>
      <p:pic>
        <p:nvPicPr>
          <p:cNvPr id="6" name="Picture 4" descr="http://www.yourdictionary.com/images/main.body-language.jpg">
            <a:hlinkClick r:id="rId4"/>
          </p:cNvPr>
          <p:cNvPicPr>
            <a:picLocks noChangeAspect="1" noChangeArrowheads="1"/>
          </p:cNvPicPr>
          <p:nvPr/>
        </p:nvPicPr>
        <p:blipFill>
          <a:blip r:embed="rId5"/>
          <a:srcRect/>
          <a:stretch>
            <a:fillRect/>
          </a:stretch>
        </p:blipFill>
        <p:spPr bwMode="auto">
          <a:xfrm>
            <a:off x="542925" y="152400"/>
            <a:ext cx="1438275" cy="2155825"/>
          </a:xfrm>
          <a:prstGeom prst="rect">
            <a:avLst/>
          </a:prstGeom>
          <a:ln/>
        </p:spPr>
        <p:style>
          <a:lnRef idx="2">
            <a:schemeClr val="dk1"/>
          </a:lnRef>
          <a:fillRef idx="1">
            <a:schemeClr val="lt1"/>
          </a:fillRef>
          <a:effectRef idx="0">
            <a:schemeClr val="dk1"/>
          </a:effectRef>
          <a:fontRef idx="minor">
            <a:schemeClr val="dk1"/>
          </a:fontRef>
        </p:style>
      </p:pic>
      <p:pic>
        <p:nvPicPr>
          <p:cNvPr id="7" name="Picture 5" descr="http://i.huffpost.com/gen/381931/thumbs/r-BODY-LANGUAGE-COMMUNICATION-large570.jpg">
            <a:hlinkClick r:id="rId6"/>
          </p:cNvPr>
          <p:cNvPicPr>
            <a:picLocks noChangeAspect="1" noChangeArrowheads="1"/>
          </p:cNvPicPr>
          <p:nvPr/>
        </p:nvPicPr>
        <p:blipFill>
          <a:blip r:embed="rId7"/>
          <a:srcRect/>
          <a:stretch>
            <a:fillRect/>
          </a:stretch>
        </p:blipFill>
        <p:spPr bwMode="auto">
          <a:xfrm>
            <a:off x="3276600" y="1447800"/>
            <a:ext cx="2514600" cy="1266825"/>
          </a:xfrm>
          <a:prstGeom prst="rect">
            <a:avLst/>
          </a:prstGeom>
          <a:ln/>
        </p:spPr>
        <p:style>
          <a:lnRef idx="2">
            <a:schemeClr val="dk1"/>
          </a:lnRef>
          <a:fillRef idx="1">
            <a:schemeClr val="lt1"/>
          </a:fillRef>
          <a:effectRef idx="0">
            <a:schemeClr val="dk1"/>
          </a:effectRef>
          <a:fontRef idx="minor">
            <a:schemeClr val="dk1"/>
          </a:fontRef>
        </p:style>
      </p:pic>
      <p:pic>
        <p:nvPicPr>
          <p:cNvPr id="8" name="Picture 6" descr="http://psyblogger.com/wp-content/uploads/2010/05/Goodcommunicationskills.jpg">
            <a:hlinkClick r:id="rId8"/>
          </p:cNvPr>
          <p:cNvPicPr>
            <a:picLocks noChangeAspect="1" noChangeArrowheads="1"/>
          </p:cNvPicPr>
          <p:nvPr/>
        </p:nvPicPr>
        <p:blipFill>
          <a:blip r:embed="rId9"/>
          <a:srcRect/>
          <a:stretch>
            <a:fillRect/>
          </a:stretch>
        </p:blipFill>
        <p:spPr bwMode="auto">
          <a:xfrm>
            <a:off x="457200" y="4953000"/>
            <a:ext cx="2141537" cy="1524000"/>
          </a:xfrm>
          <a:prstGeom prst="rect">
            <a:avLst/>
          </a:prstGeom>
          <a:ln/>
        </p:spPr>
        <p:style>
          <a:lnRef idx="2">
            <a:schemeClr val="dk1"/>
          </a:lnRef>
          <a:fillRef idx="1">
            <a:schemeClr val="lt1"/>
          </a:fillRef>
          <a:effectRef idx="0">
            <a:schemeClr val="dk1"/>
          </a:effectRef>
          <a:fontRef idx="minor">
            <a:schemeClr val="dk1"/>
          </a:fontRef>
        </p:style>
      </p:pic>
      <p:pic>
        <p:nvPicPr>
          <p:cNvPr id="9" name="Picture 7" descr="http://cdn2-b.examiner.com/sites/default/files/styles/large_lightbox/hash/03/6c/036cc650003461e2f92f87e244b842ee.jpg?itok=spRgzV_A">
            <a:hlinkClick r:id="rId10"/>
          </p:cNvPr>
          <p:cNvPicPr>
            <a:picLocks noChangeAspect="1" noChangeArrowheads="1"/>
          </p:cNvPicPr>
          <p:nvPr/>
        </p:nvPicPr>
        <p:blipFill>
          <a:blip r:embed="rId11"/>
          <a:srcRect/>
          <a:stretch>
            <a:fillRect/>
          </a:stretch>
        </p:blipFill>
        <p:spPr bwMode="auto">
          <a:xfrm>
            <a:off x="3581400" y="4724400"/>
            <a:ext cx="2286000" cy="1600200"/>
          </a:xfrm>
          <a:prstGeom prst="rect">
            <a:avLst/>
          </a:prstGeom>
          <a:ln/>
        </p:spPr>
        <p:style>
          <a:lnRef idx="2">
            <a:schemeClr val="dk1"/>
          </a:lnRef>
          <a:fillRef idx="1">
            <a:schemeClr val="lt1"/>
          </a:fillRef>
          <a:effectRef idx="0">
            <a:schemeClr val="dk1"/>
          </a:effectRef>
          <a:fontRef idx="minor">
            <a:schemeClr val="dk1"/>
          </a:fontRef>
        </p:style>
      </p:pic>
      <p:pic>
        <p:nvPicPr>
          <p:cNvPr id="10" name="Picture 8" descr="http://0a25f330e49d99349ce7-549f232f0ff2913aec0a58094ee853d1.r45.cf2.rackcdn.com/2011/09/touch-at-work-the-med-guru.png">
            <a:hlinkClick r:id="rId12"/>
          </p:cNvPr>
          <p:cNvPicPr>
            <a:picLocks noChangeAspect="1" noChangeArrowheads="1"/>
          </p:cNvPicPr>
          <p:nvPr/>
        </p:nvPicPr>
        <p:blipFill>
          <a:blip r:embed="rId13"/>
          <a:srcRect/>
          <a:stretch>
            <a:fillRect/>
          </a:stretch>
        </p:blipFill>
        <p:spPr bwMode="auto">
          <a:xfrm>
            <a:off x="6705600" y="304800"/>
            <a:ext cx="2152650" cy="1774825"/>
          </a:xfrm>
          <a:prstGeom prst="rect">
            <a:avLst/>
          </a:prstGeom>
          <a:ln/>
        </p:spPr>
        <p:style>
          <a:lnRef idx="2">
            <a:schemeClr val="dk1"/>
          </a:lnRef>
          <a:fillRef idx="1">
            <a:schemeClr val="lt1"/>
          </a:fillRef>
          <a:effectRef idx="0">
            <a:schemeClr val="dk1"/>
          </a:effectRef>
          <a:fontRef idx="minor">
            <a:schemeClr val="dk1"/>
          </a:fontRef>
        </p:style>
      </p:pic>
      <p:pic>
        <p:nvPicPr>
          <p:cNvPr id="11" name="Picture 9" descr="http://static.brazencareerist.com/brazenlife/2012/09/handshake-hiring.jpg">
            <a:hlinkClick r:id="rId14"/>
          </p:cNvPr>
          <p:cNvPicPr>
            <a:picLocks noChangeAspect="1" noChangeArrowheads="1"/>
          </p:cNvPicPr>
          <p:nvPr/>
        </p:nvPicPr>
        <p:blipFill>
          <a:blip r:embed="rId15"/>
          <a:srcRect/>
          <a:stretch>
            <a:fillRect/>
          </a:stretch>
        </p:blipFill>
        <p:spPr bwMode="auto">
          <a:xfrm>
            <a:off x="6792913" y="4519613"/>
            <a:ext cx="1993900" cy="2033587"/>
          </a:xfrm>
          <a:prstGeom prst="rect">
            <a:avLst/>
          </a:prstGeom>
          <a:ln/>
        </p:spPr>
        <p:style>
          <a:lnRef idx="2">
            <a:schemeClr val="dk1"/>
          </a:lnRef>
          <a:fillRef idx="1">
            <a:schemeClr val="lt1"/>
          </a:fillRef>
          <a:effectRef idx="0">
            <a:schemeClr val="dk1"/>
          </a:effectRef>
          <a:fontRef idx="minor">
            <a:schemeClr val="dk1"/>
          </a:fontRef>
        </p:style>
      </p:pic>
      <p:sp>
        <p:nvSpPr>
          <p:cNvPr id="2" name="Rectangle 1"/>
          <p:cNvSpPr/>
          <p:nvPr/>
        </p:nvSpPr>
        <p:spPr>
          <a:xfrm>
            <a:off x="228600" y="2895600"/>
            <a:ext cx="8686800" cy="1477328"/>
          </a:xfrm>
          <a:prstGeom prst="rect">
            <a:avLst/>
          </a:prstGeom>
        </p:spPr>
        <p:txBody>
          <a:bodyPr wrap="square">
            <a:spAutoFit/>
          </a:bodyPr>
          <a:lstStyle/>
          <a:p>
            <a:pPr algn="ctr">
              <a:buClr>
                <a:schemeClr val="tx1"/>
              </a:buClr>
            </a:pPr>
            <a:r>
              <a:rPr lang="en-US" altLang="en-US" sz="3000" dirty="0">
                <a:ea typeface="Verdana" panose="020B0604030504040204" pitchFamily="34" charset="0"/>
                <a:cs typeface="Verdana" panose="020B0604030504040204" pitchFamily="34" charset="0"/>
              </a:rPr>
              <a:t>Make sure you understand the kind of </a:t>
            </a:r>
          </a:p>
          <a:p>
            <a:pPr algn="ctr">
              <a:buClr>
                <a:schemeClr val="tx1"/>
              </a:buClr>
            </a:pPr>
            <a:r>
              <a:rPr lang="en-US" altLang="en-US" sz="3000" dirty="0">
                <a:ea typeface="Verdana" panose="020B0604030504040204" pitchFamily="34" charset="0"/>
                <a:cs typeface="Verdana" panose="020B0604030504040204" pitchFamily="34" charset="0"/>
              </a:rPr>
              <a:t>signals your body is sending every time </a:t>
            </a:r>
          </a:p>
          <a:p>
            <a:pPr algn="ctr">
              <a:buClr>
                <a:schemeClr val="tx1"/>
              </a:buClr>
            </a:pPr>
            <a:r>
              <a:rPr lang="en-US" altLang="en-US" sz="3000" dirty="0">
                <a:ea typeface="Verdana" panose="020B0604030504040204" pitchFamily="34" charset="0"/>
                <a:cs typeface="Verdana" panose="020B0604030504040204" pitchFamily="34" charset="0"/>
              </a:rPr>
              <a:t>you are talking to someone!</a:t>
            </a:r>
          </a:p>
        </p:txBody>
      </p:sp>
    </p:spTree>
    <p:extLst>
      <p:ext uri="{BB962C8B-B14F-4D97-AF65-F5344CB8AC3E}">
        <p14:creationId xmlns:p14="http://schemas.microsoft.com/office/powerpoint/2010/main" val="111862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Identify “The Difficult People”</a:t>
            </a:r>
          </a:p>
          <a:p>
            <a:pPr marL="514350" indent="-514350">
              <a:buFont typeface="+mj-lt"/>
              <a:buAutoNum type="arabicPeriod"/>
            </a:pPr>
            <a:endParaRPr lang="en-US" dirty="0"/>
          </a:p>
          <a:p>
            <a:pPr marL="514350" indent="-514350">
              <a:buFont typeface="+mj-lt"/>
              <a:buAutoNum type="arabicPeriod"/>
            </a:pPr>
            <a:r>
              <a:rPr lang="en-US" dirty="0"/>
              <a:t>The Communication Process</a:t>
            </a:r>
          </a:p>
          <a:p>
            <a:pPr marL="514350" indent="-514350">
              <a:buFont typeface="+mj-lt"/>
              <a:buAutoNum type="arabicPeriod"/>
            </a:pPr>
            <a:endParaRPr lang="en-US" dirty="0"/>
          </a:p>
          <a:p>
            <a:pPr marL="514350" indent="-514350">
              <a:buFont typeface="+mj-lt"/>
              <a:buAutoNum type="arabicPeriod"/>
            </a:pPr>
            <a:r>
              <a:rPr lang="en-US" dirty="0"/>
              <a:t>Communicating with Difficult People</a:t>
            </a:r>
          </a:p>
        </p:txBody>
      </p:sp>
    </p:spTree>
    <p:extLst>
      <p:ext uri="{BB962C8B-B14F-4D97-AF65-F5344CB8AC3E}">
        <p14:creationId xmlns:p14="http://schemas.microsoft.com/office/powerpoint/2010/main" val="111862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Listening </a:t>
            </a:r>
          </a:p>
        </p:txBody>
      </p:sp>
      <p:sp>
        <p:nvSpPr>
          <p:cNvPr id="6" name="Content Placeholder 2"/>
          <p:cNvSpPr>
            <a:spLocks noGrp="1"/>
          </p:cNvSpPr>
          <p:nvPr>
            <p:ph idx="1"/>
          </p:nvPr>
        </p:nvSpPr>
        <p:spPr>
          <a:xfrm>
            <a:off x="228600" y="1600200"/>
            <a:ext cx="8763000" cy="4953000"/>
          </a:xfrm>
        </p:spPr>
        <p:txBody>
          <a:bodyPr>
            <a:normAutofit lnSpcReduction="10000"/>
          </a:bodyPr>
          <a:lstStyle/>
          <a:p>
            <a:pPr marL="0" indent="0">
              <a:lnSpc>
                <a:spcPct val="90000"/>
              </a:lnSpc>
              <a:buNone/>
            </a:pPr>
            <a:r>
              <a:rPr lang="en-US" altLang="en-US" sz="3000" dirty="0"/>
              <a:t>The process of </a:t>
            </a:r>
            <a:r>
              <a:rPr lang="en-US" altLang="en-US" sz="3000" dirty="0">
                <a:solidFill>
                  <a:srgbClr val="FF0000"/>
                </a:solidFill>
              </a:rPr>
              <a:t>receiving</a:t>
            </a:r>
            <a:r>
              <a:rPr lang="en-US" altLang="en-US" sz="3000" dirty="0"/>
              <a:t>, </a:t>
            </a:r>
            <a:r>
              <a:rPr lang="en-US" altLang="en-US" sz="3000" dirty="0">
                <a:solidFill>
                  <a:srgbClr val="FF0000"/>
                </a:solidFill>
              </a:rPr>
              <a:t>constructing</a:t>
            </a:r>
            <a:r>
              <a:rPr lang="en-US" altLang="en-US" sz="3000" dirty="0"/>
              <a:t> meaning from, and </a:t>
            </a:r>
            <a:r>
              <a:rPr lang="en-US" altLang="en-US" sz="3000" dirty="0">
                <a:solidFill>
                  <a:srgbClr val="FF0000"/>
                </a:solidFill>
              </a:rPr>
              <a:t>responding</a:t>
            </a:r>
            <a:r>
              <a:rPr lang="en-US" altLang="en-US" sz="3000" dirty="0"/>
              <a:t> to spoken and/or nonverbal messages  (ILA, 1996)</a:t>
            </a:r>
            <a:endParaRPr lang="en-US" sz="3000" dirty="0"/>
          </a:p>
          <a:p>
            <a:endParaRPr lang="en-US" sz="2400" dirty="0"/>
          </a:p>
          <a:p>
            <a:pPr>
              <a:lnSpc>
                <a:spcPct val="90000"/>
              </a:lnSpc>
              <a:buNone/>
            </a:pPr>
            <a:endParaRPr lang="en-US" altLang="en-US" sz="2400" dirty="0"/>
          </a:p>
          <a:p>
            <a:pPr>
              <a:lnSpc>
                <a:spcPct val="90000"/>
              </a:lnSpc>
              <a:buNone/>
            </a:pPr>
            <a:endParaRPr lang="en-US" altLang="en-US" sz="2400" dirty="0"/>
          </a:p>
          <a:p>
            <a:pPr>
              <a:lnSpc>
                <a:spcPct val="90000"/>
              </a:lnSpc>
              <a:buNone/>
            </a:pPr>
            <a:endParaRPr lang="en-US" altLang="en-US" sz="2400" dirty="0"/>
          </a:p>
          <a:p>
            <a:pPr>
              <a:lnSpc>
                <a:spcPct val="90000"/>
              </a:lnSpc>
              <a:buNone/>
            </a:pPr>
            <a:endParaRPr lang="en-US" altLang="en-US" sz="2400" dirty="0"/>
          </a:p>
          <a:p>
            <a:pPr>
              <a:lnSpc>
                <a:spcPct val="90000"/>
              </a:lnSpc>
              <a:buNone/>
            </a:pPr>
            <a:endParaRPr lang="en-US" altLang="en-US" sz="2400" dirty="0"/>
          </a:p>
          <a:p>
            <a:pPr>
              <a:lnSpc>
                <a:spcPct val="90000"/>
              </a:lnSpc>
              <a:buNone/>
            </a:pPr>
            <a:endParaRPr lang="en-US" altLang="en-US" sz="2400" dirty="0"/>
          </a:p>
          <a:p>
            <a:pPr>
              <a:lnSpc>
                <a:spcPct val="90000"/>
              </a:lnSpc>
              <a:buNone/>
            </a:pPr>
            <a:r>
              <a:rPr lang="en-US" altLang="en-US" sz="3000" dirty="0"/>
              <a:t>To hear something with thoughtful and </a:t>
            </a:r>
            <a:r>
              <a:rPr lang="en-US" altLang="en-US" sz="3000" u="sng" dirty="0">
                <a:solidFill>
                  <a:srgbClr val="FF0000"/>
                </a:solidFill>
              </a:rPr>
              <a:t>undivided</a:t>
            </a:r>
          </a:p>
          <a:p>
            <a:pPr>
              <a:lnSpc>
                <a:spcPct val="90000"/>
              </a:lnSpc>
              <a:buNone/>
            </a:pPr>
            <a:r>
              <a:rPr lang="en-US" altLang="en-US" sz="3000" u="sng" dirty="0">
                <a:solidFill>
                  <a:srgbClr val="FF0000"/>
                </a:solidFill>
              </a:rPr>
              <a:t>attention.</a:t>
            </a:r>
          </a:p>
        </p:txBody>
      </p:sp>
      <p:pic>
        <p:nvPicPr>
          <p:cNvPr id="7" name="Picture 2" descr="Image result for active listening peanut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315200" cy="267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 calcmode="lin" valueType="num">
                                      <p:cBhvr additive="base">
                                        <p:cTn id="1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 calcmode="lin" valueType="num">
                                      <p:cBhvr additive="base">
                                        <p:cTn id="1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Slippery Slope of Listening</a:t>
            </a:r>
          </a:p>
        </p:txBody>
      </p:sp>
      <p:pic>
        <p:nvPicPr>
          <p:cNvPr id="6" name="Picture 5" descr="http://www.nwlink.com/~donclark/leader/gestures.jpg">
            <a:hlinkClick r:id="rId4"/>
          </p:cNvPr>
          <p:cNvPicPr>
            <a:picLocks noChangeAspect="1" noChangeArrowheads="1"/>
          </p:cNvPicPr>
          <p:nvPr/>
        </p:nvPicPr>
        <p:blipFill>
          <a:blip r:embed="rId5"/>
          <a:srcRect/>
          <a:stretch>
            <a:fillRect/>
          </a:stretch>
        </p:blipFill>
        <p:spPr bwMode="auto">
          <a:xfrm>
            <a:off x="2286000" y="1371600"/>
            <a:ext cx="4480560" cy="4010163"/>
          </a:xfrm>
          <a:prstGeom prst="rect">
            <a:avLst/>
          </a:prstGeom>
          <a:solidFill>
            <a:sysClr val="window" lastClr="FFFFFF"/>
          </a:solidFill>
          <a:ln w="25400" cap="flat" cmpd="sng" algn="ctr">
            <a:solidFill>
              <a:sysClr val="windowText" lastClr="000000"/>
            </a:solidFill>
            <a:prstDash val="solid"/>
          </a:ln>
          <a:effectLst/>
        </p:spPr>
      </p:pic>
      <p:sp>
        <p:nvSpPr>
          <p:cNvPr id="2" name="Rectangle 1"/>
          <p:cNvSpPr/>
          <p:nvPr/>
        </p:nvSpPr>
        <p:spPr>
          <a:xfrm>
            <a:off x="228600" y="5715000"/>
            <a:ext cx="8686800" cy="707886"/>
          </a:xfrm>
          <a:prstGeom prst="rect">
            <a:avLst/>
          </a:prstGeom>
        </p:spPr>
        <p:txBody>
          <a:bodyPr wrap="square">
            <a:spAutoFit/>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I know you think you understand what you thought I said, but I’m not sure you realize that what you heard is not what I meant.</a:t>
            </a:r>
          </a:p>
        </p:txBody>
      </p:sp>
    </p:spTree>
    <p:extLst>
      <p:ext uri="{BB962C8B-B14F-4D97-AF65-F5344CB8AC3E}">
        <p14:creationId xmlns:p14="http://schemas.microsoft.com/office/powerpoint/2010/main" val="1118629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You must choose to participate </a:t>
            </a:r>
            <a:br>
              <a:rPr lang="en-US" dirty="0"/>
            </a:br>
            <a:r>
              <a:rPr lang="en-US" dirty="0"/>
              <a:t>in the process of listening</a:t>
            </a:r>
          </a:p>
        </p:txBody>
      </p:sp>
      <p:sp>
        <p:nvSpPr>
          <p:cNvPr id="2" name="Rectangle 1"/>
          <p:cNvSpPr/>
          <p:nvPr/>
        </p:nvSpPr>
        <p:spPr>
          <a:xfrm>
            <a:off x="238125" y="5257800"/>
            <a:ext cx="8763000" cy="1077218"/>
          </a:xfrm>
          <a:prstGeom prst="rect">
            <a:avLst/>
          </a:prstGeom>
        </p:spPr>
        <p:txBody>
          <a:bodyPr wrap="square">
            <a:spAutoFit/>
          </a:bodyPr>
          <a:lstStyle/>
          <a:p>
            <a:pPr algn="ctr"/>
            <a:r>
              <a:rPr lang="en-US" sz="3200" dirty="0"/>
              <a:t>Listening is the most powerful </a:t>
            </a:r>
          </a:p>
          <a:p>
            <a:pPr algn="ctr"/>
            <a:r>
              <a:rPr lang="en-US" sz="3200" dirty="0"/>
              <a:t>form of acknowledgement</a:t>
            </a:r>
          </a:p>
        </p:txBody>
      </p:sp>
      <p:pic>
        <p:nvPicPr>
          <p:cNvPr id="6" name="Picture 5" descr="listeningvshearing"/>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89760"/>
            <a:ext cx="5120640" cy="2834640"/>
          </a:xfrm>
          <a:prstGeom prst="rect">
            <a:avLst/>
          </a:prstGeom>
          <a:noFill/>
          <a:ln w="28575">
            <a:solidFill>
              <a:srgbClr val="1F497D">
                <a:lumMod val="60000"/>
                <a:lumOff val="40000"/>
              </a:srgbClr>
            </a:solidFill>
          </a:ln>
        </p:spPr>
      </p:pic>
    </p:spTree>
    <p:extLst>
      <p:ext uri="{BB962C8B-B14F-4D97-AF65-F5344CB8AC3E}">
        <p14:creationId xmlns:p14="http://schemas.microsoft.com/office/powerpoint/2010/main" val="1118629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Listening is Active!</a:t>
            </a:r>
          </a:p>
        </p:txBody>
      </p:sp>
      <p:pic>
        <p:nvPicPr>
          <p:cNvPr id="6" name="Content Placeholder 4" descr="http://www.free-management-ebooks.com/images/cmal06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99261"/>
            <a:ext cx="6858000" cy="432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2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6" descr="http://fcpr.fsu.edu/funeral/modules/communication/images/activeListen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533400"/>
            <a:ext cx="518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3276600"/>
            <a:ext cx="8458200" cy="3250121"/>
          </a:xfrm>
          <a:prstGeom prst="rect">
            <a:avLst/>
          </a:prstGeom>
        </p:spPr>
        <p:txBody>
          <a:bodyPr wrap="square">
            <a:spAutoFit/>
          </a:bodyPr>
          <a:lstStyle/>
          <a:p>
            <a:pPr>
              <a:lnSpc>
                <a:spcPct val="90000"/>
              </a:lnSpc>
              <a:buFont typeface="Wingdings" pitchFamily="2" charset="2"/>
              <a:buChar char="q"/>
            </a:pPr>
            <a:endParaRPr lang="en-US" altLang="en-US" sz="1500" b="1" dirty="0"/>
          </a:p>
          <a:p>
            <a:pPr>
              <a:lnSpc>
                <a:spcPct val="90000"/>
              </a:lnSpc>
              <a:buFont typeface="Wingdings" pitchFamily="2" charset="2"/>
              <a:buChar char="q"/>
            </a:pPr>
            <a:r>
              <a:rPr lang="en-US" altLang="en-US" sz="2800" b="1" dirty="0"/>
              <a:t>  Verify </a:t>
            </a:r>
            <a:r>
              <a:rPr lang="en-US" altLang="en-US" sz="2800" dirty="0"/>
              <a:t>– ask questions about veracity of statement</a:t>
            </a:r>
          </a:p>
          <a:p>
            <a:pPr>
              <a:lnSpc>
                <a:spcPct val="90000"/>
              </a:lnSpc>
              <a:buFont typeface="Wingdings" pitchFamily="2" charset="2"/>
              <a:buChar char="q"/>
            </a:pPr>
            <a:endParaRPr lang="en-US" altLang="en-US" sz="1500" dirty="0"/>
          </a:p>
          <a:p>
            <a:pPr>
              <a:lnSpc>
                <a:spcPct val="90000"/>
              </a:lnSpc>
              <a:buFont typeface="Wingdings" pitchFamily="2" charset="2"/>
              <a:buChar char="q"/>
            </a:pPr>
            <a:r>
              <a:rPr lang="en-US" altLang="en-US" sz="2800" b="1" dirty="0"/>
              <a:t>  Clarify </a:t>
            </a:r>
            <a:r>
              <a:rPr lang="en-US" altLang="en-US" sz="2800" dirty="0"/>
              <a:t>– ask questions to clear up ambiguities</a:t>
            </a:r>
          </a:p>
          <a:p>
            <a:pPr>
              <a:lnSpc>
                <a:spcPct val="90000"/>
              </a:lnSpc>
              <a:buFont typeface="Wingdings" pitchFamily="2" charset="2"/>
              <a:buChar char="q"/>
            </a:pPr>
            <a:endParaRPr lang="en-US" altLang="en-US" sz="1500" dirty="0"/>
          </a:p>
          <a:p>
            <a:pPr>
              <a:lnSpc>
                <a:spcPct val="90000"/>
              </a:lnSpc>
              <a:buFont typeface="Wingdings" pitchFamily="2" charset="2"/>
              <a:buChar char="q"/>
            </a:pPr>
            <a:r>
              <a:rPr lang="en-US" altLang="en-US" sz="2800" b="1" dirty="0"/>
              <a:t>  Paraphrase </a:t>
            </a:r>
            <a:r>
              <a:rPr lang="en-US" altLang="en-US" sz="2800" dirty="0"/>
              <a:t>–</a:t>
            </a:r>
            <a:r>
              <a:rPr lang="en-US" altLang="en-US" sz="2800" b="1" dirty="0"/>
              <a:t> </a:t>
            </a:r>
            <a:r>
              <a:rPr lang="en-US" altLang="en-US" sz="2800" dirty="0"/>
              <a:t>restate speaker’s comments in your </a:t>
            </a:r>
          </a:p>
          <a:p>
            <a:pPr>
              <a:lnSpc>
                <a:spcPct val="90000"/>
              </a:lnSpc>
            </a:pPr>
            <a:r>
              <a:rPr lang="en-US" altLang="en-US" sz="2800" dirty="0"/>
              <a:t>      own words</a:t>
            </a:r>
          </a:p>
          <a:p>
            <a:pPr>
              <a:lnSpc>
                <a:spcPct val="90000"/>
              </a:lnSpc>
            </a:pPr>
            <a:endParaRPr lang="en-US" altLang="en-US" sz="1500" dirty="0"/>
          </a:p>
          <a:p>
            <a:pPr>
              <a:lnSpc>
                <a:spcPct val="90000"/>
              </a:lnSpc>
              <a:buFont typeface="Wingdings" pitchFamily="2" charset="2"/>
              <a:buChar char="q"/>
            </a:pPr>
            <a:r>
              <a:rPr lang="en-US" altLang="en-US" sz="2800" b="1" dirty="0"/>
              <a:t>  Summarize Responses</a:t>
            </a:r>
            <a:r>
              <a:rPr lang="en-US" altLang="en-US" sz="2800" dirty="0"/>
              <a:t> – review the speaker’s main </a:t>
            </a:r>
          </a:p>
          <a:p>
            <a:pPr>
              <a:lnSpc>
                <a:spcPct val="90000"/>
              </a:lnSpc>
            </a:pPr>
            <a:r>
              <a:rPr lang="en-US" altLang="en-US" sz="2800" dirty="0"/>
              <a:t>      points</a:t>
            </a:r>
          </a:p>
        </p:txBody>
      </p:sp>
    </p:spTree>
    <p:extLst>
      <p:ext uri="{BB962C8B-B14F-4D97-AF65-F5344CB8AC3E}">
        <p14:creationId xmlns:p14="http://schemas.microsoft.com/office/powerpoint/2010/main" val="111862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descr="http://www.roch.edu/course/spch1130/wood6/img003.gif"/>
          <p:cNvPicPr>
            <a:picLocks noChangeAspect="1" noChangeArrowheads="1"/>
          </p:cNvPicPr>
          <p:nvPr/>
        </p:nvPicPr>
        <p:blipFill>
          <a:blip r:embed="rId4" r:link="rId5"/>
          <a:srcRect/>
          <a:stretch>
            <a:fillRect/>
          </a:stretch>
        </p:blipFill>
        <p:spPr bwMode="auto">
          <a:xfrm>
            <a:off x="595427" y="716280"/>
            <a:ext cx="7862773" cy="4846320"/>
          </a:xfrm>
          <a:prstGeom prst="rect">
            <a:avLst/>
          </a:prstGeom>
          <a:solidFill>
            <a:srgbClr val="C0504D"/>
          </a:solidFill>
          <a:ln w="25400" cap="flat" cmpd="sng" algn="ctr">
            <a:solidFill>
              <a:srgbClr val="C0504D">
                <a:shade val="50000"/>
              </a:srgbClr>
            </a:solidFill>
            <a:prstDash val="solid"/>
          </a:ln>
          <a:effectLst/>
        </p:spPr>
      </p:pic>
    </p:spTree>
    <p:extLst>
      <p:ext uri="{BB962C8B-B14F-4D97-AF65-F5344CB8AC3E}">
        <p14:creationId xmlns:p14="http://schemas.microsoft.com/office/powerpoint/2010/main" val="1118629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to Listening</a:t>
            </a:r>
          </a:p>
        </p:txBody>
      </p:sp>
      <p:sp>
        <p:nvSpPr>
          <p:cNvPr id="5" name="Content Placeholder 4"/>
          <p:cNvSpPr>
            <a:spLocks noGrp="1"/>
          </p:cNvSpPr>
          <p:nvPr>
            <p:ph idx="1"/>
          </p:nvPr>
        </p:nvSpPr>
        <p:spPr>
          <a:xfrm>
            <a:off x="533400" y="1295400"/>
            <a:ext cx="8229600" cy="4876800"/>
          </a:xfrm>
        </p:spPr>
        <p:txBody>
          <a:bodyPr>
            <a:normAutofit fontScale="92500" lnSpcReduction="10000"/>
          </a:bodyPr>
          <a:lstStyle/>
          <a:p>
            <a:pPr lvl="0">
              <a:buClr>
                <a:prstClr val="black"/>
              </a:buClr>
              <a:buFont typeface="Arial" panose="020B0604020202020204" pitchFamily="34" charset="0"/>
              <a:buChar char="•"/>
            </a:pPr>
            <a:r>
              <a:rPr lang="en-US" altLang="en-US" sz="3500" dirty="0">
                <a:solidFill>
                  <a:prstClr val="black"/>
                </a:solidFill>
              </a:rPr>
              <a:t>Environmental</a:t>
            </a:r>
          </a:p>
          <a:p>
            <a:pPr lvl="0">
              <a:buClr>
                <a:prstClr val="black"/>
              </a:buClr>
              <a:buFont typeface="Arial" panose="020B0604020202020204" pitchFamily="34" charset="0"/>
              <a:buChar char="•"/>
            </a:pPr>
            <a:endParaRPr lang="en-US" altLang="en-US" sz="1000" dirty="0">
              <a:solidFill>
                <a:prstClr val="black"/>
              </a:solidFill>
            </a:endParaRPr>
          </a:p>
          <a:p>
            <a:pPr lvl="0">
              <a:buClr>
                <a:prstClr val="black"/>
              </a:buClr>
              <a:buFont typeface="Arial" panose="020B0604020202020204" pitchFamily="34" charset="0"/>
              <a:buChar char="•"/>
            </a:pPr>
            <a:r>
              <a:rPr lang="en-US" altLang="en-US" sz="3500" dirty="0">
                <a:solidFill>
                  <a:prstClr val="black"/>
                </a:solidFill>
              </a:rPr>
              <a:t>Linguistic</a:t>
            </a:r>
          </a:p>
          <a:p>
            <a:pPr lvl="0">
              <a:buClr>
                <a:prstClr val="black"/>
              </a:buClr>
              <a:buFont typeface="Arial" panose="020B0604020202020204" pitchFamily="34" charset="0"/>
              <a:buChar char="•"/>
            </a:pPr>
            <a:endParaRPr lang="en-US" altLang="en-US" sz="1000" dirty="0">
              <a:solidFill>
                <a:prstClr val="black"/>
              </a:solidFill>
            </a:endParaRPr>
          </a:p>
          <a:p>
            <a:pPr lvl="0">
              <a:buClr>
                <a:prstClr val="black"/>
              </a:buClr>
              <a:buFont typeface="Arial" panose="020B0604020202020204" pitchFamily="34" charset="0"/>
              <a:buChar char="•"/>
            </a:pPr>
            <a:r>
              <a:rPr lang="en-US" altLang="en-US" sz="3500" dirty="0">
                <a:solidFill>
                  <a:prstClr val="black"/>
                </a:solidFill>
              </a:rPr>
              <a:t>Psychological</a:t>
            </a:r>
          </a:p>
          <a:p>
            <a:pPr marL="0" lvl="0" indent="0">
              <a:buClr>
                <a:prstClr val="black"/>
              </a:buClr>
              <a:buNone/>
            </a:pPr>
            <a:endParaRPr lang="en-US" altLang="en-US" sz="1100" dirty="0">
              <a:solidFill>
                <a:prstClr val="black"/>
              </a:solidFill>
            </a:endParaRPr>
          </a:p>
          <a:p>
            <a:pPr lvl="0">
              <a:buClr>
                <a:prstClr val="black"/>
              </a:buClr>
              <a:buFont typeface="Arial" panose="020B0604020202020204" pitchFamily="34" charset="0"/>
              <a:buChar char="•"/>
            </a:pPr>
            <a:r>
              <a:rPr lang="en-US" altLang="en-US" sz="3500" dirty="0">
                <a:solidFill>
                  <a:prstClr val="black"/>
                </a:solidFill>
              </a:rPr>
              <a:t>Physiological</a:t>
            </a:r>
          </a:p>
          <a:p>
            <a:pPr lvl="0">
              <a:buClr>
                <a:prstClr val="black"/>
              </a:buClr>
              <a:buFont typeface="Arial" panose="020B0604020202020204" pitchFamily="34" charset="0"/>
              <a:buChar char="•"/>
            </a:pPr>
            <a:endParaRPr lang="en-US" altLang="en-US" sz="1100" dirty="0">
              <a:solidFill>
                <a:prstClr val="black"/>
              </a:solidFill>
            </a:endParaRPr>
          </a:p>
          <a:p>
            <a:pPr lvl="0">
              <a:buClr>
                <a:prstClr val="black"/>
              </a:buClr>
              <a:buFont typeface="Arial" panose="020B0604020202020204" pitchFamily="34" charset="0"/>
              <a:buChar char="•"/>
            </a:pPr>
            <a:r>
              <a:rPr lang="en-US" altLang="en-US" sz="3500" dirty="0">
                <a:solidFill>
                  <a:prstClr val="black"/>
                </a:solidFill>
              </a:rPr>
              <a:t>Perceptual</a:t>
            </a:r>
          </a:p>
          <a:p>
            <a:pPr lvl="0">
              <a:buClr>
                <a:prstClr val="black"/>
              </a:buClr>
              <a:buFont typeface="Arial" panose="020B0604020202020204" pitchFamily="34" charset="0"/>
              <a:buChar char="•"/>
            </a:pPr>
            <a:endParaRPr lang="en-US" altLang="en-US" sz="1100" dirty="0">
              <a:solidFill>
                <a:prstClr val="black"/>
              </a:solidFill>
            </a:endParaRPr>
          </a:p>
          <a:p>
            <a:pPr lvl="0">
              <a:buClr>
                <a:prstClr val="black"/>
              </a:buClr>
              <a:buFont typeface="Arial" panose="020B0604020202020204" pitchFamily="34" charset="0"/>
              <a:buChar char="•"/>
            </a:pPr>
            <a:r>
              <a:rPr lang="en-US" altLang="en-US" sz="3500" dirty="0">
                <a:solidFill>
                  <a:prstClr val="black"/>
                </a:solidFill>
              </a:rPr>
              <a:t>Content</a:t>
            </a:r>
          </a:p>
          <a:p>
            <a:pPr lvl="0">
              <a:buClr>
                <a:prstClr val="black"/>
              </a:buClr>
              <a:buFont typeface="Arial" panose="020B0604020202020204" pitchFamily="34" charset="0"/>
              <a:buChar char="•"/>
            </a:pPr>
            <a:endParaRPr lang="en-US" altLang="en-US" sz="1100" dirty="0">
              <a:solidFill>
                <a:prstClr val="black"/>
              </a:solidFill>
            </a:endParaRPr>
          </a:p>
          <a:p>
            <a:pPr lvl="0">
              <a:buClr>
                <a:prstClr val="black"/>
              </a:buClr>
              <a:buFont typeface="Arial" panose="020B0604020202020204" pitchFamily="34" charset="0"/>
              <a:buChar char="•"/>
            </a:pPr>
            <a:r>
              <a:rPr lang="en-US" altLang="en-US" sz="3500" dirty="0">
                <a:solidFill>
                  <a:prstClr val="black"/>
                </a:solidFill>
              </a:rPr>
              <a:t>Personal</a:t>
            </a:r>
          </a:p>
        </p:txBody>
      </p:sp>
      <p:pic>
        <p:nvPicPr>
          <p:cNvPr id="6" name="Picture 5" descr="19990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05025"/>
            <a:ext cx="3156261"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29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 y="274638"/>
            <a:ext cx="8991600" cy="1143000"/>
          </a:xfrm>
        </p:spPr>
        <p:txBody>
          <a:bodyPr>
            <a:noAutofit/>
          </a:bodyPr>
          <a:lstStyle/>
          <a:p>
            <a:r>
              <a:rPr lang="en-US" sz="4200" dirty="0"/>
              <a:t>III. Communicating with Difficult People</a:t>
            </a:r>
          </a:p>
        </p:txBody>
      </p:sp>
      <p:pic>
        <p:nvPicPr>
          <p:cNvPr id="6" name="Picture 2" descr="Image result for WINSTON CHURCHI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743200"/>
            <a:ext cx="2168656" cy="256032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bwMode="auto">
          <a:xfrm>
            <a:off x="5257800" y="1524000"/>
            <a:ext cx="2286000" cy="137160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5000"/>
              </a:lnSpc>
              <a:spcAft>
                <a:spcPts val="1000"/>
              </a:spcAft>
            </a:pPr>
            <a:endParaRPr lang="en-US" sz="500" dirty="0">
              <a:latin typeface="Calibri"/>
              <a:ea typeface="Calibri"/>
              <a:cs typeface="Times New Roman"/>
            </a:endParaRPr>
          </a:p>
          <a:p>
            <a:pPr algn="ctr">
              <a:lnSpc>
                <a:spcPct val="115000"/>
              </a:lnSpc>
              <a:spcAft>
                <a:spcPts val="1000"/>
              </a:spcAft>
            </a:pPr>
            <a:r>
              <a:rPr lang="en-US" dirty="0">
                <a:latin typeface="Calibri"/>
                <a:ea typeface="Calibri"/>
                <a:cs typeface="Times New Roman"/>
              </a:rPr>
              <a:t>Nancy, if I were your husband I’d drink it.”</a:t>
            </a:r>
            <a:endParaRPr lang="en-US" dirty="0">
              <a:effectLst/>
              <a:latin typeface="Calibri"/>
              <a:ea typeface="Calibri"/>
              <a:cs typeface="Times New Roman"/>
            </a:endParaRPr>
          </a:p>
        </p:txBody>
      </p:sp>
      <p:pic>
        <p:nvPicPr>
          <p:cNvPr id="9" name="Picture 4" descr="Image result for LADY AS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667000"/>
            <a:ext cx="1990699" cy="26517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0" y="5410200"/>
            <a:ext cx="1624676" cy="338554"/>
          </a:xfrm>
          <a:prstGeom prst="rect">
            <a:avLst/>
          </a:prstGeom>
        </p:spPr>
        <p:txBody>
          <a:bodyPr wrap="none">
            <a:spAutoFit/>
          </a:bodyPr>
          <a:lstStyle/>
          <a:p>
            <a:pPr algn="ctr"/>
            <a:r>
              <a:rPr lang="en-US" sz="1600" dirty="0"/>
              <a:t>Lady Nancy Astor</a:t>
            </a:r>
          </a:p>
        </p:txBody>
      </p:sp>
      <p:sp>
        <p:nvSpPr>
          <p:cNvPr id="11" name="Rectangle 10"/>
          <p:cNvSpPr/>
          <p:nvPr/>
        </p:nvSpPr>
        <p:spPr>
          <a:xfrm>
            <a:off x="6248400" y="5410200"/>
            <a:ext cx="1915011" cy="338554"/>
          </a:xfrm>
          <a:prstGeom prst="rect">
            <a:avLst/>
          </a:prstGeom>
        </p:spPr>
        <p:txBody>
          <a:bodyPr wrap="none">
            <a:spAutoFit/>
          </a:bodyPr>
          <a:lstStyle/>
          <a:p>
            <a:pPr algn="ctr"/>
            <a:r>
              <a:rPr lang="en-US" sz="1600" dirty="0"/>
              <a:t>Sir Winston Churchill</a:t>
            </a:r>
          </a:p>
        </p:txBody>
      </p:sp>
      <p:sp>
        <p:nvSpPr>
          <p:cNvPr id="7" name="Oval Callout 6"/>
          <p:cNvSpPr/>
          <p:nvPr/>
        </p:nvSpPr>
        <p:spPr bwMode="auto">
          <a:xfrm>
            <a:off x="1066800" y="1295400"/>
            <a:ext cx="2971800" cy="13716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Sir, If I were your wife, I’d put poison in your coffee.” </a:t>
            </a:r>
          </a:p>
          <a:p>
            <a:r>
              <a:rPr lang="en-US" sz="2400" dirty="0"/>
              <a:t> </a:t>
            </a:r>
          </a:p>
        </p:txBody>
      </p:sp>
    </p:spTree>
    <p:extLst>
      <p:ext uri="{BB962C8B-B14F-4D97-AF65-F5344CB8AC3E}">
        <p14:creationId xmlns:p14="http://schemas.microsoft.com/office/powerpoint/2010/main" val="1118629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Ways of Communicating</a:t>
            </a:r>
          </a:p>
        </p:txBody>
      </p:sp>
      <p:sp>
        <p:nvSpPr>
          <p:cNvPr id="5" name="Content Placeholder 4"/>
          <p:cNvSpPr>
            <a:spLocks noGrp="1"/>
          </p:cNvSpPr>
          <p:nvPr>
            <p:ph idx="1"/>
          </p:nvPr>
        </p:nvSpPr>
        <p:spPr>
          <a:xfrm>
            <a:off x="152400" y="1600200"/>
            <a:ext cx="8763000" cy="4953000"/>
          </a:xfrm>
        </p:spPr>
        <p:txBody>
          <a:bodyPr>
            <a:normAutofit fontScale="92500"/>
          </a:bodyPr>
          <a:lstStyle/>
          <a:p>
            <a:pPr marL="457200" indent="-457200">
              <a:buFont typeface="+mj-lt"/>
              <a:buAutoNum type="alphaUcPeriod"/>
            </a:pPr>
            <a:endParaRPr lang="en-US" sz="1000" b="1" dirty="0"/>
          </a:p>
          <a:p>
            <a:pPr marL="457200" indent="-457200">
              <a:buFont typeface="+mj-lt"/>
              <a:buAutoNum type="alphaUcPeriod"/>
            </a:pPr>
            <a:r>
              <a:rPr lang="en-US" sz="3500" b="1" dirty="0"/>
              <a:t>Care-less</a:t>
            </a:r>
            <a:r>
              <a:rPr lang="en-US" sz="3500" dirty="0"/>
              <a:t>: talking within your value system and ignoring theirs. </a:t>
            </a:r>
            <a:r>
              <a:rPr lang="en-US" sz="3500" dirty="0">
                <a:solidFill>
                  <a:srgbClr val="FF0000"/>
                </a:solidFill>
              </a:rPr>
              <a:t>(Arrogant/Insensitive/Aggressive)</a:t>
            </a:r>
          </a:p>
          <a:p>
            <a:pPr marL="457200" indent="-457200">
              <a:buFont typeface="+mj-lt"/>
              <a:buAutoNum type="alphaUcPeriod"/>
            </a:pPr>
            <a:endParaRPr lang="en-US" sz="1600" dirty="0">
              <a:solidFill>
                <a:srgbClr val="FF0000"/>
              </a:solidFill>
            </a:endParaRPr>
          </a:p>
          <a:p>
            <a:pPr marL="457200" indent="-457200">
              <a:buFont typeface="+mj-lt"/>
              <a:buAutoNum type="alphaUcPeriod"/>
            </a:pPr>
            <a:r>
              <a:rPr lang="en-US" sz="3500" b="1" dirty="0"/>
              <a:t>Care-</a:t>
            </a:r>
            <a:r>
              <a:rPr lang="en-US" sz="3500" b="1" dirty="0" err="1"/>
              <a:t>ful</a:t>
            </a:r>
            <a:r>
              <a:rPr lang="en-US" sz="3500" dirty="0"/>
              <a:t>: speaking within the difficult person’s values and ignoring your own. </a:t>
            </a:r>
            <a:r>
              <a:rPr lang="en-US" sz="3500" dirty="0">
                <a:solidFill>
                  <a:srgbClr val="FF0000"/>
                </a:solidFill>
              </a:rPr>
              <a:t>(Wimpy/ Subservient/Passive/Passive-Aggressive)</a:t>
            </a:r>
          </a:p>
          <a:p>
            <a:pPr marL="457200" indent="-457200">
              <a:buFont typeface="+mj-lt"/>
              <a:buAutoNum type="alphaUcPeriod"/>
            </a:pPr>
            <a:endParaRPr lang="en-US" sz="1600" dirty="0">
              <a:solidFill>
                <a:srgbClr val="FF0000"/>
              </a:solidFill>
            </a:endParaRPr>
          </a:p>
          <a:p>
            <a:pPr marL="457200" indent="-457200">
              <a:buFont typeface="+mj-lt"/>
              <a:buAutoNum type="alphaUcPeriod"/>
            </a:pPr>
            <a:r>
              <a:rPr lang="en-US" sz="3500" b="1" dirty="0"/>
              <a:t>Caring</a:t>
            </a:r>
            <a:r>
              <a:rPr lang="en-US" sz="3500" dirty="0"/>
              <a:t>: communicating your values within theirs.</a:t>
            </a:r>
            <a:br>
              <a:rPr lang="en-US" sz="3500" dirty="0"/>
            </a:br>
            <a:r>
              <a:rPr lang="en-US" sz="3500" dirty="0">
                <a:solidFill>
                  <a:srgbClr val="FF0000"/>
                </a:solidFill>
              </a:rPr>
              <a:t>(Respectful/Sensitive/Assertive)</a:t>
            </a:r>
          </a:p>
        </p:txBody>
      </p:sp>
    </p:spTree>
    <p:extLst>
      <p:ext uri="{BB962C8B-B14F-4D97-AF65-F5344CB8AC3E}">
        <p14:creationId xmlns:p14="http://schemas.microsoft.com/office/powerpoint/2010/main" val="1118629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 Assertive!</a:t>
            </a:r>
          </a:p>
        </p:txBody>
      </p:sp>
      <p:pic>
        <p:nvPicPr>
          <p:cNvPr id="6" name="Content Placeholder 5" descr="https://higherlogicdownload.s3.amazonaws.com/CMALOOP/a9f0f7b7-5db5-4020-8ad4-60a71bec884a/UploadedImages/Assertive.pn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32975" y="1523180"/>
            <a:ext cx="4878049" cy="3201220"/>
          </a:xfrm>
          <a:prstGeom prst="rect">
            <a:avLst/>
          </a:prstGeom>
          <a:noFill/>
          <a:ln>
            <a:noFill/>
          </a:ln>
        </p:spPr>
      </p:pic>
      <p:sp>
        <p:nvSpPr>
          <p:cNvPr id="2" name="Rectangle 1"/>
          <p:cNvSpPr/>
          <p:nvPr/>
        </p:nvSpPr>
        <p:spPr>
          <a:xfrm>
            <a:off x="228600" y="5181600"/>
            <a:ext cx="8686800" cy="1015663"/>
          </a:xfrm>
          <a:prstGeom prst="rect">
            <a:avLst/>
          </a:prstGeom>
        </p:spPr>
        <p:txBody>
          <a:bodyPr wrap="square">
            <a:spAutoFit/>
          </a:bodyPr>
          <a:lstStyle/>
          <a:p>
            <a:pPr lvl="0"/>
            <a:r>
              <a:rPr lang="en-US" sz="3000" dirty="0"/>
              <a:t>Advocate for yourself in a respectful, but determined way, acknowledging the feelings and rights of others.</a:t>
            </a:r>
          </a:p>
        </p:txBody>
      </p:sp>
    </p:spTree>
    <p:extLst>
      <p:ext uri="{BB962C8B-B14F-4D97-AF65-F5344CB8AC3E}">
        <p14:creationId xmlns:p14="http://schemas.microsoft.com/office/powerpoint/2010/main" val="111862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Difficult Person Defined</a:t>
            </a:r>
          </a:p>
        </p:txBody>
      </p:sp>
      <p:sp>
        <p:nvSpPr>
          <p:cNvPr id="6" name="Content Placeholder 2"/>
          <p:cNvSpPr>
            <a:spLocks noGrp="1"/>
          </p:cNvSpPr>
          <p:nvPr>
            <p:ph idx="1"/>
          </p:nvPr>
        </p:nvSpPr>
        <p:spPr>
          <a:xfrm>
            <a:off x="228600" y="1600200"/>
            <a:ext cx="8686800" cy="4876800"/>
          </a:xfrm>
        </p:spPr>
        <p:txBody>
          <a:bodyPr/>
          <a:lstStyle/>
          <a:p>
            <a:pPr marL="0" indent="0">
              <a:buNone/>
            </a:pPr>
            <a:endParaRPr lang="en-US" sz="1000" dirty="0"/>
          </a:p>
          <a:p>
            <a:pPr marL="0" indent="0">
              <a:buNone/>
            </a:pPr>
            <a:r>
              <a:rPr lang="en-US" dirty="0"/>
              <a:t>People with certain personality traits or emotional characteristics that make it </a:t>
            </a:r>
            <a:r>
              <a:rPr lang="en-US" b="1" dirty="0"/>
              <a:t>difficult</a:t>
            </a:r>
            <a:r>
              <a:rPr lang="en-US" dirty="0"/>
              <a:t> for </a:t>
            </a:r>
            <a:r>
              <a:rPr lang="en-US" b="1" dirty="0"/>
              <a:t>you</a:t>
            </a:r>
            <a:r>
              <a:rPr lang="en-US" dirty="0"/>
              <a:t> to communicate with them.</a:t>
            </a:r>
          </a:p>
        </p:txBody>
      </p:sp>
      <p:pic>
        <p:nvPicPr>
          <p:cNvPr id="7" name="Picture 6"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640" y="3596640"/>
            <a:ext cx="4937760" cy="2651760"/>
          </a:xfrm>
          <a:prstGeom prst="rect">
            <a:avLst/>
          </a:prstGeom>
          <a:noFill/>
          <a:ln>
            <a:noFill/>
          </a:ln>
        </p:spPr>
      </p:pic>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Keys to Assertiveness</a:t>
            </a:r>
          </a:p>
        </p:txBody>
      </p:sp>
      <p:sp>
        <p:nvSpPr>
          <p:cNvPr id="5" name="Content Placeholder 4"/>
          <p:cNvSpPr>
            <a:spLocks noGrp="1"/>
          </p:cNvSpPr>
          <p:nvPr>
            <p:ph idx="1"/>
          </p:nvPr>
        </p:nvSpPr>
        <p:spPr>
          <a:xfrm>
            <a:off x="457200" y="1600200"/>
            <a:ext cx="8229600" cy="4953000"/>
          </a:xfrm>
        </p:spPr>
        <p:txBody>
          <a:bodyPr/>
          <a:lstStyle/>
          <a:p>
            <a:pPr algn="ctr"/>
            <a:r>
              <a:rPr lang="en-US" dirty="0"/>
              <a:t>Know what you want.</a:t>
            </a:r>
          </a:p>
          <a:p>
            <a:pPr algn="ctr"/>
            <a:endParaRPr lang="en-US" sz="1500" dirty="0"/>
          </a:p>
          <a:p>
            <a:pPr algn="ctr"/>
            <a:r>
              <a:rPr lang="en-US" dirty="0"/>
              <a:t>Say what you want. </a:t>
            </a:r>
          </a:p>
          <a:p>
            <a:pPr algn="ctr"/>
            <a:endParaRPr lang="en-US" sz="1500" dirty="0"/>
          </a:p>
          <a:p>
            <a:pPr algn="ctr"/>
            <a:r>
              <a:rPr lang="en-US" dirty="0"/>
              <a:t>Get what you want. </a:t>
            </a:r>
          </a:p>
        </p:txBody>
      </p:sp>
      <p:pic>
        <p:nvPicPr>
          <p:cNvPr id="6" name="Picture 5" descr="Image result for Three keys to assertiveness"/>
          <p:cNvPicPr/>
          <p:nvPr/>
        </p:nvPicPr>
        <p:blipFill>
          <a:blip r:embed="rId4">
            <a:extLst>
              <a:ext uri="{28A0092B-C50C-407E-A947-70E740481C1C}">
                <a14:useLocalDpi xmlns:a14="http://schemas.microsoft.com/office/drawing/2010/main" val="0"/>
              </a:ext>
            </a:extLst>
          </a:blip>
          <a:srcRect/>
          <a:stretch>
            <a:fillRect/>
          </a:stretch>
        </p:blipFill>
        <p:spPr bwMode="auto">
          <a:xfrm>
            <a:off x="2492829" y="3952875"/>
            <a:ext cx="4333875" cy="2676525"/>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763000" cy="1143000"/>
          </a:xfrm>
        </p:spPr>
        <p:txBody>
          <a:bodyPr>
            <a:noAutofit/>
          </a:bodyPr>
          <a:lstStyle/>
          <a:p>
            <a:r>
              <a:rPr lang="en-US" dirty="0"/>
              <a:t>Assertive Communication: </a:t>
            </a:r>
            <a:br>
              <a:rPr lang="en-US" dirty="0"/>
            </a:br>
            <a:r>
              <a:rPr lang="en-US" dirty="0"/>
              <a:t>I-Messages</a:t>
            </a:r>
          </a:p>
        </p:txBody>
      </p:sp>
      <p:sp>
        <p:nvSpPr>
          <p:cNvPr id="5" name="Content Placeholder 4"/>
          <p:cNvSpPr>
            <a:spLocks noGrp="1"/>
          </p:cNvSpPr>
          <p:nvPr>
            <p:ph idx="1"/>
          </p:nvPr>
        </p:nvSpPr>
        <p:spPr>
          <a:xfrm>
            <a:off x="228600" y="1524000"/>
            <a:ext cx="8686800" cy="4876800"/>
          </a:xfrm>
        </p:spPr>
        <p:txBody>
          <a:bodyPr>
            <a:normAutofit lnSpcReduction="10000"/>
          </a:bodyPr>
          <a:lstStyle/>
          <a:p>
            <a:pPr marL="0" indent="0">
              <a:buNone/>
            </a:pPr>
            <a:r>
              <a:rPr lang="en-US" dirty="0"/>
              <a:t>For example:</a:t>
            </a:r>
          </a:p>
          <a:p>
            <a:pPr marL="0" indent="0">
              <a:buNone/>
            </a:pPr>
            <a:endParaRPr lang="en-US" sz="1000" dirty="0"/>
          </a:p>
          <a:p>
            <a:r>
              <a:rPr lang="en-US" dirty="0"/>
              <a:t>“I need more time to complete this project.”</a:t>
            </a:r>
          </a:p>
          <a:p>
            <a:r>
              <a:rPr lang="en-US" dirty="0"/>
              <a:t>“I would appreciate it if you could come with me.”</a:t>
            </a:r>
          </a:p>
          <a:p>
            <a:r>
              <a:rPr lang="en-US" dirty="0"/>
              <a:t>“I am really not in the mood to go.”</a:t>
            </a:r>
          </a:p>
          <a:p>
            <a:r>
              <a:rPr lang="en-US" dirty="0"/>
              <a:t>“No, I cannot do it.”</a:t>
            </a:r>
          </a:p>
          <a:p>
            <a:r>
              <a:rPr lang="en-US" dirty="0"/>
              <a:t>“I am sorry; I already explained the consequences for ignoring my wishes and now you will need to live with them.”</a:t>
            </a:r>
          </a:p>
        </p:txBody>
      </p:sp>
    </p:spTree>
    <p:extLst>
      <p:ext uri="{BB962C8B-B14F-4D97-AF65-F5344CB8AC3E}">
        <p14:creationId xmlns:p14="http://schemas.microsoft.com/office/powerpoint/2010/main" val="111862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Saying No </a:t>
            </a:r>
          </a:p>
        </p:txBody>
      </p:sp>
      <p:sp>
        <p:nvSpPr>
          <p:cNvPr id="5" name="Content Placeholder 4"/>
          <p:cNvSpPr>
            <a:spLocks noGrp="1"/>
          </p:cNvSpPr>
          <p:nvPr>
            <p:ph idx="1"/>
          </p:nvPr>
        </p:nvSpPr>
        <p:spPr>
          <a:xfrm>
            <a:off x="228600" y="1143000"/>
            <a:ext cx="8534400" cy="4876800"/>
          </a:xfrm>
        </p:spPr>
        <p:txBody>
          <a:bodyPr>
            <a:normAutofit/>
          </a:bodyPr>
          <a:lstStyle/>
          <a:p>
            <a:endParaRPr lang="en-US" sz="1000" dirty="0"/>
          </a:p>
          <a:p>
            <a:r>
              <a:rPr lang="en-US" dirty="0"/>
              <a:t>It’s “ok” to say no.</a:t>
            </a:r>
          </a:p>
          <a:p>
            <a:endParaRPr lang="en-US" sz="1000" dirty="0"/>
          </a:p>
          <a:p>
            <a:r>
              <a:rPr lang="en-US" dirty="0"/>
              <a:t>Don’t apologize.</a:t>
            </a:r>
          </a:p>
          <a:p>
            <a:endParaRPr lang="en-US" sz="1000" dirty="0"/>
          </a:p>
          <a:p>
            <a:r>
              <a:rPr lang="en-US" dirty="0"/>
              <a:t>Don’t feel guilty.</a:t>
            </a:r>
          </a:p>
          <a:p>
            <a:endParaRPr lang="en-US" sz="1000" dirty="0"/>
          </a:p>
          <a:p>
            <a:r>
              <a:rPr lang="en-US" dirty="0"/>
              <a:t>Be respectful.</a:t>
            </a:r>
          </a:p>
          <a:p>
            <a:endParaRPr lang="en-US" sz="1000" dirty="0"/>
          </a:p>
          <a:p>
            <a:r>
              <a:rPr lang="en-US" dirty="0"/>
              <a:t>Maintain self-control.</a:t>
            </a:r>
          </a:p>
          <a:p>
            <a:endParaRPr lang="en-US" sz="1100" dirty="0"/>
          </a:p>
          <a:p>
            <a:r>
              <a:rPr lang="en-US" dirty="0"/>
              <a:t>Keep it simple.</a:t>
            </a:r>
          </a:p>
        </p:txBody>
      </p:sp>
      <p:pic>
        <p:nvPicPr>
          <p:cNvPr id="6" name="Picture 2" descr="Image result for 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a:off x="3886200" y="1676400"/>
            <a:ext cx="1600200" cy="4114800"/>
          </a:xfrm>
          <a:prstGeom prst="rightBrace">
            <a:avLst/>
          </a:prstGeom>
          <a:no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629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Deflection Phrases</a:t>
            </a:r>
          </a:p>
        </p:txBody>
      </p:sp>
      <p:sp>
        <p:nvSpPr>
          <p:cNvPr id="5" name="Content Placeholder 4"/>
          <p:cNvSpPr>
            <a:spLocks noGrp="1"/>
          </p:cNvSpPr>
          <p:nvPr>
            <p:ph idx="1"/>
          </p:nvPr>
        </p:nvSpPr>
        <p:spPr>
          <a:xfrm>
            <a:off x="152400" y="1600200"/>
            <a:ext cx="8686800" cy="4876800"/>
          </a:xfrm>
        </p:spPr>
        <p:txBody>
          <a:bodyPr>
            <a:normAutofit fontScale="85000" lnSpcReduction="10000"/>
          </a:bodyPr>
          <a:lstStyle/>
          <a:p>
            <a:pPr lvl="0"/>
            <a:endParaRPr lang="en-US" sz="2400" dirty="0"/>
          </a:p>
          <a:p>
            <a:pPr lvl="0"/>
            <a:r>
              <a:rPr lang="en-US" sz="3800" dirty="0"/>
              <a:t>I would like to help you, but I need you to. . .</a:t>
            </a:r>
          </a:p>
          <a:p>
            <a:pPr lvl="0"/>
            <a:endParaRPr lang="en-US" sz="2400" dirty="0"/>
          </a:p>
          <a:p>
            <a:pPr lvl="0"/>
            <a:r>
              <a:rPr lang="en-US" sz="3800" dirty="0"/>
              <a:t>Let me make sure I understand what you need. . .</a:t>
            </a:r>
          </a:p>
          <a:p>
            <a:pPr lvl="0"/>
            <a:endParaRPr lang="en-US" sz="2400" dirty="0"/>
          </a:p>
          <a:p>
            <a:pPr lvl="0"/>
            <a:r>
              <a:rPr lang="en-US" sz="3800" dirty="0"/>
              <a:t>There are several options you can consider. . .</a:t>
            </a:r>
          </a:p>
          <a:p>
            <a:pPr lvl="0"/>
            <a:endParaRPr lang="en-US" sz="2400" dirty="0"/>
          </a:p>
          <a:p>
            <a:pPr lvl="0"/>
            <a:r>
              <a:rPr lang="en-US" sz="3800" dirty="0"/>
              <a:t>I don’t have the ability to do that, but let me connect you with. . .</a:t>
            </a:r>
          </a:p>
          <a:p>
            <a:pPr marL="0" lvl="0" indent="0">
              <a:buNone/>
            </a:pPr>
            <a:endParaRPr lang="en-US" sz="2400" dirty="0"/>
          </a:p>
          <a:p>
            <a:pPr lvl="0"/>
            <a:r>
              <a:rPr lang="en-US" sz="3800" dirty="0"/>
              <a:t>I’m sorry that happened to you, but. . .</a:t>
            </a:r>
          </a:p>
        </p:txBody>
      </p:sp>
    </p:spTree>
    <p:extLst>
      <p:ext uri="{BB962C8B-B14F-4D97-AF65-F5344CB8AC3E}">
        <p14:creationId xmlns:p14="http://schemas.microsoft.com/office/powerpoint/2010/main" val="1118629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Value Language</a:t>
            </a:r>
          </a:p>
        </p:txBody>
      </p:sp>
      <p:sp>
        <p:nvSpPr>
          <p:cNvPr id="5" name="Content Placeholder 4"/>
          <p:cNvSpPr>
            <a:spLocks noGrp="1"/>
          </p:cNvSpPr>
          <p:nvPr>
            <p:ph idx="1"/>
          </p:nvPr>
        </p:nvSpPr>
        <p:spPr>
          <a:xfrm>
            <a:off x="457200" y="1447800"/>
            <a:ext cx="8229600" cy="5029200"/>
          </a:xfrm>
        </p:spPr>
        <p:txBody>
          <a:bodyPr>
            <a:normAutofit fontScale="77500" lnSpcReduction="20000"/>
          </a:bodyPr>
          <a:lstStyle/>
          <a:p>
            <a:pPr marL="0" indent="0">
              <a:buNone/>
            </a:pPr>
            <a:r>
              <a:rPr lang="en-US" sz="4100" dirty="0"/>
              <a:t>What drives someone to make life choices, what gets them up in the morning and informs their goals and actions.</a:t>
            </a:r>
          </a:p>
          <a:p>
            <a:pPr marL="0" indent="0">
              <a:buNone/>
            </a:pPr>
            <a:endParaRPr lang="en-US" sz="1400" dirty="0"/>
          </a:p>
          <a:p>
            <a:r>
              <a:rPr lang="en-US" sz="4100" dirty="0"/>
              <a:t>Predict someone’s behavior or choices</a:t>
            </a:r>
          </a:p>
          <a:p>
            <a:endParaRPr lang="en-US" sz="1300" dirty="0"/>
          </a:p>
          <a:p>
            <a:r>
              <a:rPr lang="en-US" sz="4100" dirty="0"/>
              <a:t>Understand why some people drive you crazy</a:t>
            </a:r>
            <a:br>
              <a:rPr lang="en-US" sz="4100" dirty="0"/>
            </a:br>
            <a:r>
              <a:rPr lang="en-US" sz="4100" dirty="0"/>
              <a:t>(they speak a different value language)</a:t>
            </a:r>
          </a:p>
          <a:p>
            <a:endParaRPr lang="en-US" sz="1300" dirty="0"/>
          </a:p>
          <a:p>
            <a:r>
              <a:rPr lang="en-US" sz="4100" dirty="0"/>
              <a:t>Most misunderstandings stem from simple differences in what people value</a:t>
            </a:r>
          </a:p>
          <a:p>
            <a:endParaRPr lang="en-US" sz="1300" dirty="0"/>
          </a:p>
          <a:p>
            <a:r>
              <a:rPr lang="en-US" sz="4100" dirty="0"/>
              <a:t>Win someone over by appealing to what they value</a:t>
            </a:r>
          </a:p>
        </p:txBody>
      </p:sp>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Speak Their Value Language</a:t>
            </a:r>
          </a:p>
        </p:txBody>
      </p:sp>
      <p:sp>
        <p:nvSpPr>
          <p:cNvPr id="2" name="Content Placeholder 1"/>
          <p:cNvSpPr>
            <a:spLocks noGrp="1"/>
          </p:cNvSpPr>
          <p:nvPr>
            <p:ph sz="half" idx="1"/>
          </p:nvPr>
        </p:nvSpPr>
        <p:spPr/>
        <p:txBody>
          <a:bodyPr>
            <a:normAutofit lnSpcReduction="10000"/>
          </a:bodyPr>
          <a:lstStyle/>
          <a:p>
            <a:pPr marL="514350" indent="-514350">
              <a:buAutoNum type="arabicPeriod"/>
            </a:pPr>
            <a:endParaRPr lang="en-US" sz="2000" dirty="0"/>
          </a:p>
          <a:p>
            <a:pPr marL="514350" indent="-514350">
              <a:buAutoNum type="arabicPeriod"/>
            </a:pPr>
            <a:r>
              <a:rPr lang="en-US" sz="3200" dirty="0"/>
              <a:t>Image</a:t>
            </a:r>
          </a:p>
          <a:p>
            <a:pPr marL="514350" indent="-514350">
              <a:buAutoNum type="arabicPeriod"/>
            </a:pPr>
            <a:endParaRPr lang="en-US" sz="2000" dirty="0"/>
          </a:p>
          <a:p>
            <a:pPr marL="514350" indent="-514350">
              <a:buAutoNum type="arabicPeriod"/>
            </a:pPr>
            <a:r>
              <a:rPr lang="en-US" sz="3200" dirty="0"/>
              <a:t>Money</a:t>
            </a:r>
          </a:p>
          <a:p>
            <a:pPr marL="514350" indent="-514350">
              <a:buAutoNum type="arabicPeriod"/>
            </a:pPr>
            <a:endParaRPr lang="en-US" sz="2000" dirty="0"/>
          </a:p>
          <a:p>
            <a:pPr marL="514350" indent="-514350">
              <a:buAutoNum type="arabicPeriod"/>
            </a:pPr>
            <a:r>
              <a:rPr lang="en-US" sz="3200" dirty="0"/>
              <a:t>Power</a:t>
            </a:r>
          </a:p>
          <a:p>
            <a:pPr marL="514350" indent="-514350">
              <a:buAutoNum type="arabicPeriod"/>
            </a:pPr>
            <a:endParaRPr lang="en-US" sz="2000" dirty="0"/>
          </a:p>
          <a:p>
            <a:pPr marL="514350" indent="-514350">
              <a:buAutoNum type="arabicPeriod"/>
            </a:pPr>
            <a:r>
              <a:rPr lang="en-US" sz="3200" dirty="0"/>
              <a:t>Fame</a:t>
            </a:r>
          </a:p>
          <a:p>
            <a:pPr marL="514350" indent="-514350">
              <a:buAutoNum type="arabicPeriod"/>
            </a:pPr>
            <a:endParaRPr lang="en-US" sz="2000" dirty="0"/>
          </a:p>
          <a:p>
            <a:pPr marL="514350" indent="-514350">
              <a:buAutoNum type="arabicPeriod"/>
            </a:pPr>
            <a:r>
              <a:rPr lang="en-US" sz="3200" dirty="0"/>
              <a:t>Perfection</a:t>
            </a:r>
          </a:p>
        </p:txBody>
      </p:sp>
      <p:sp>
        <p:nvSpPr>
          <p:cNvPr id="3" name="Content Placeholder 2"/>
          <p:cNvSpPr>
            <a:spLocks noGrp="1"/>
          </p:cNvSpPr>
          <p:nvPr>
            <p:ph sz="half" idx="2"/>
          </p:nvPr>
        </p:nvSpPr>
        <p:spPr/>
        <p:txBody>
          <a:bodyPr>
            <a:normAutofit lnSpcReduction="10000"/>
          </a:bodyPr>
          <a:lstStyle/>
          <a:p>
            <a:pPr marL="0" indent="0">
              <a:buNone/>
            </a:pPr>
            <a:endParaRPr lang="en-US" sz="2000" dirty="0"/>
          </a:p>
          <a:p>
            <a:pPr marL="514350" indent="-514350">
              <a:buFont typeface="+mj-lt"/>
              <a:buAutoNum type="arabicPeriod" startAt="6"/>
            </a:pPr>
            <a:r>
              <a:rPr lang="en-US" sz="3200" dirty="0"/>
              <a:t>Experience</a:t>
            </a:r>
          </a:p>
          <a:p>
            <a:pPr marL="514350" indent="-514350">
              <a:buFont typeface="+mj-lt"/>
              <a:buAutoNum type="arabicPeriod" startAt="6"/>
            </a:pPr>
            <a:endParaRPr lang="en-US" sz="2000" dirty="0"/>
          </a:p>
          <a:p>
            <a:pPr marL="514350" indent="-514350">
              <a:buFont typeface="+mj-lt"/>
              <a:buAutoNum type="arabicPeriod" startAt="6"/>
            </a:pPr>
            <a:r>
              <a:rPr lang="en-US" sz="3200" dirty="0"/>
              <a:t>Uniqueness</a:t>
            </a:r>
          </a:p>
          <a:p>
            <a:pPr marL="514350" indent="-514350">
              <a:buFont typeface="+mj-lt"/>
              <a:buAutoNum type="arabicPeriod" startAt="6"/>
            </a:pPr>
            <a:endParaRPr lang="en-US" sz="2000" dirty="0"/>
          </a:p>
          <a:p>
            <a:pPr marL="514350" indent="-514350">
              <a:buFont typeface="+mj-lt"/>
              <a:buAutoNum type="arabicPeriod" startAt="6"/>
            </a:pPr>
            <a:r>
              <a:rPr lang="en-US" sz="3200" dirty="0"/>
              <a:t>Relationships</a:t>
            </a:r>
          </a:p>
          <a:p>
            <a:pPr marL="514350" indent="-514350">
              <a:buFont typeface="+mj-lt"/>
              <a:buAutoNum type="arabicPeriod" startAt="6"/>
            </a:pPr>
            <a:endParaRPr lang="en-US" sz="2000" dirty="0"/>
          </a:p>
          <a:p>
            <a:pPr marL="514350" indent="-514350">
              <a:buFont typeface="+mj-lt"/>
              <a:buAutoNum type="arabicPeriod" startAt="6"/>
            </a:pPr>
            <a:r>
              <a:rPr lang="en-US" sz="3200" dirty="0"/>
              <a:t>Control</a:t>
            </a:r>
          </a:p>
          <a:p>
            <a:pPr marL="514350" indent="-514350">
              <a:buFont typeface="+mj-lt"/>
              <a:buAutoNum type="arabicPeriod" startAt="6"/>
            </a:pPr>
            <a:endParaRPr lang="en-US" sz="2000" dirty="0"/>
          </a:p>
          <a:p>
            <a:pPr marL="514350" indent="-514350">
              <a:buFont typeface="+mj-lt"/>
              <a:buAutoNum type="arabicPeriod" startAt="6"/>
            </a:pPr>
            <a:r>
              <a:rPr lang="en-US" sz="3200" dirty="0"/>
              <a:t>Knowledge</a:t>
            </a:r>
          </a:p>
        </p:txBody>
      </p:sp>
    </p:spTree>
    <p:extLst>
      <p:ext uri="{BB962C8B-B14F-4D97-AF65-F5344CB8AC3E}">
        <p14:creationId xmlns:p14="http://schemas.microsoft.com/office/powerpoint/2010/main" val="1118629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for Thought</a:t>
            </a:r>
          </a:p>
        </p:txBody>
      </p:sp>
      <p:sp>
        <p:nvSpPr>
          <p:cNvPr id="5" name="Content Placeholder 4"/>
          <p:cNvSpPr>
            <a:spLocks noGrp="1"/>
          </p:cNvSpPr>
          <p:nvPr>
            <p:ph idx="1"/>
          </p:nvPr>
        </p:nvSpPr>
        <p:spPr>
          <a:xfrm>
            <a:off x="228600" y="1600200"/>
            <a:ext cx="8686800" cy="4876800"/>
          </a:xfrm>
        </p:spPr>
        <p:txBody>
          <a:bodyPr>
            <a:normAutofit fontScale="47500" lnSpcReduction="20000"/>
          </a:bodyPr>
          <a:lstStyle/>
          <a:p>
            <a:pPr marL="0" indent="0">
              <a:buNone/>
            </a:pPr>
            <a:r>
              <a:rPr lang="en-US" sz="5500" dirty="0"/>
              <a:t>The greatest stress you go through when dealing with a difficult person is not fueled by the words or actions of this person—it is fueled by your mind that gives their words and actions importance.</a:t>
            </a:r>
          </a:p>
          <a:p>
            <a:pPr marL="0" indent="0">
              <a:buNone/>
            </a:pPr>
            <a:endParaRPr lang="en-US" dirty="0"/>
          </a:p>
          <a:p>
            <a:pPr marL="0" indent="0">
              <a:buNone/>
            </a:pPr>
            <a:r>
              <a:rPr lang="en-US" sz="5500" dirty="0"/>
              <a:t>What gets rewarded gets repeated.</a:t>
            </a:r>
          </a:p>
          <a:p>
            <a:pPr marL="0" indent="0">
              <a:buNone/>
            </a:pPr>
            <a:endParaRPr lang="en-US" dirty="0"/>
          </a:p>
          <a:p>
            <a:pPr marL="0" indent="0">
              <a:buNone/>
            </a:pPr>
            <a:r>
              <a:rPr lang="en-US" sz="5500" dirty="0"/>
              <a:t>The way you see people is the way that you treat them, and the way that you treat them is the way that they become.</a:t>
            </a:r>
          </a:p>
          <a:p>
            <a:pPr marL="0" indent="0">
              <a:buNone/>
            </a:pPr>
            <a:endParaRPr lang="en-US" dirty="0"/>
          </a:p>
          <a:p>
            <a:pPr marL="0" indent="0">
              <a:buNone/>
            </a:pPr>
            <a:r>
              <a:rPr lang="en-US" sz="5500" dirty="0"/>
              <a:t>“Everybody has a hot button. Who is pushing yours? You cannot control that person, but you </a:t>
            </a:r>
            <a:r>
              <a:rPr lang="en-US" sz="5500" b="1" u="sng" dirty="0"/>
              <a:t>CAN</a:t>
            </a:r>
            <a:r>
              <a:rPr lang="en-US" sz="5500" dirty="0"/>
              <a:t> control the way you react to them.” </a:t>
            </a:r>
          </a:p>
          <a:p>
            <a:pPr marL="0" indent="0">
              <a:buNone/>
            </a:pPr>
            <a:endParaRPr lang="en-US" dirty="0"/>
          </a:p>
          <a:p>
            <a:pPr marL="0" indent="0">
              <a:buNone/>
            </a:pPr>
            <a:r>
              <a:rPr lang="en-US" sz="5500" dirty="0"/>
              <a:t>People reveal themselves through their actions.</a:t>
            </a:r>
          </a:p>
        </p:txBody>
      </p:sp>
    </p:spTree>
    <p:extLst>
      <p:ext uri="{BB962C8B-B14F-4D97-AF65-F5344CB8AC3E}">
        <p14:creationId xmlns:p14="http://schemas.microsoft.com/office/powerpoint/2010/main" val="1118629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DO’s</a:t>
            </a:r>
          </a:p>
        </p:txBody>
      </p:sp>
      <p:sp>
        <p:nvSpPr>
          <p:cNvPr id="5" name="Content Placeholder 4"/>
          <p:cNvSpPr>
            <a:spLocks noGrp="1"/>
          </p:cNvSpPr>
          <p:nvPr>
            <p:ph idx="1"/>
          </p:nvPr>
        </p:nvSpPr>
        <p:spPr>
          <a:xfrm>
            <a:off x="304800" y="1143000"/>
            <a:ext cx="8229600" cy="4876800"/>
          </a:xfrm>
        </p:spPr>
        <p:txBody>
          <a:bodyPr>
            <a:normAutofit fontScale="85000" lnSpcReduction="20000"/>
          </a:bodyPr>
          <a:lstStyle/>
          <a:p>
            <a:r>
              <a:rPr lang="en-US" sz="3500" b="1" dirty="0">
                <a:solidFill>
                  <a:srgbClr val="FF0000"/>
                </a:solidFill>
              </a:rPr>
              <a:t>Stay calm</a:t>
            </a:r>
          </a:p>
          <a:p>
            <a:r>
              <a:rPr lang="en-US" sz="3500" dirty="0"/>
              <a:t>Be proactive</a:t>
            </a:r>
          </a:p>
          <a:p>
            <a:r>
              <a:rPr lang="en-US" sz="3500" dirty="0"/>
              <a:t>Be assertive</a:t>
            </a:r>
          </a:p>
          <a:p>
            <a:r>
              <a:rPr lang="en-US" sz="3500" dirty="0"/>
              <a:t>Be respectful</a:t>
            </a:r>
          </a:p>
          <a:p>
            <a:r>
              <a:rPr lang="en-US" sz="3500" dirty="0"/>
              <a:t>Establish boundaries</a:t>
            </a:r>
          </a:p>
          <a:p>
            <a:r>
              <a:rPr lang="en-US" sz="3500" dirty="0"/>
              <a:t>Listen (actively)</a:t>
            </a:r>
          </a:p>
          <a:p>
            <a:r>
              <a:rPr lang="en-US" sz="3500" dirty="0"/>
              <a:t>Don’t judge</a:t>
            </a:r>
          </a:p>
          <a:p>
            <a:r>
              <a:rPr lang="en-US" sz="3500" dirty="0"/>
              <a:t>Understand their intent</a:t>
            </a:r>
          </a:p>
          <a:p>
            <a:r>
              <a:rPr lang="en-US" sz="3500" dirty="0"/>
              <a:t>Have a clear intention</a:t>
            </a:r>
          </a:p>
          <a:p>
            <a:r>
              <a:rPr lang="en-US" sz="3500" dirty="0"/>
              <a:t>Walk away (when necessary)</a:t>
            </a:r>
          </a:p>
        </p:txBody>
      </p:sp>
      <p:pic>
        <p:nvPicPr>
          <p:cNvPr id="6" name="Picture 5"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3383280" cy="2103120"/>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Parting Note: Remember</a:t>
            </a:r>
          </a:p>
        </p:txBody>
      </p:sp>
      <p:pic>
        <p:nvPicPr>
          <p:cNvPr id="6" name="Picture 5" descr="Image result for smiley fa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951" y="1371600"/>
            <a:ext cx="2454189" cy="1905000"/>
          </a:xfrm>
          <a:prstGeom prst="rect">
            <a:avLst/>
          </a:prstGeom>
          <a:noFill/>
          <a:ln>
            <a:noFill/>
          </a:ln>
        </p:spPr>
      </p:pic>
      <p:pic>
        <p:nvPicPr>
          <p:cNvPr id="7" name="Picture 6" descr="Image result for who 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457" y="4572000"/>
            <a:ext cx="1524000" cy="1295400"/>
          </a:xfrm>
          <a:prstGeom prst="rect">
            <a:avLst/>
          </a:prstGeom>
          <a:noFill/>
          <a:ln>
            <a:noFill/>
          </a:ln>
        </p:spPr>
      </p:pic>
      <p:pic>
        <p:nvPicPr>
          <p:cNvPr id="8" name="Picture 7" descr="Image result for who m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495800"/>
            <a:ext cx="1181100" cy="1447800"/>
          </a:xfrm>
          <a:prstGeom prst="rect">
            <a:avLst/>
          </a:prstGeom>
          <a:noFill/>
          <a:ln>
            <a:noFill/>
          </a:ln>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 y="4572000"/>
            <a:ext cx="15906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Image result for who m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4572000"/>
            <a:ext cx="2057400" cy="1371600"/>
          </a:xfrm>
          <a:prstGeom prst="rect">
            <a:avLst/>
          </a:prstGeom>
          <a:noFill/>
          <a:ln>
            <a:noFill/>
          </a:ln>
        </p:spPr>
      </p:pic>
      <p:sp>
        <p:nvSpPr>
          <p:cNvPr id="2" name="Rectangle 1"/>
          <p:cNvSpPr/>
          <p:nvPr/>
        </p:nvSpPr>
        <p:spPr>
          <a:xfrm>
            <a:off x="414336" y="3505200"/>
            <a:ext cx="8348663" cy="584775"/>
          </a:xfrm>
          <a:prstGeom prst="rect">
            <a:avLst/>
          </a:prstGeom>
        </p:spPr>
        <p:txBody>
          <a:bodyPr wrap="square">
            <a:spAutoFit/>
          </a:bodyPr>
          <a:lstStyle/>
          <a:p>
            <a:pPr algn="ctr"/>
            <a:r>
              <a:rPr lang="en-US" sz="3200" dirty="0">
                <a:solidFill>
                  <a:srgbClr val="FF0000"/>
                </a:solidFill>
              </a:rPr>
              <a:t>Everybody</a:t>
            </a:r>
            <a:r>
              <a:rPr lang="en-US" sz="3200" dirty="0"/>
              <a:t> is </a:t>
            </a:r>
            <a:r>
              <a:rPr lang="en-US" sz="3200" dirty="0">
                <a:solidFill>
                  <a:srgbClr val="FF0000"/>
                </a:solidFill>
              </a:rPr>
              <a:t>Somebody’s</a:t>
            </a:r>
            <a:r>
              <a:rPr lang="en-US" sz="3200" dirty="0"/>
              <a:t> difficult person!</a:t>
            </a:r>
          </a:p>
        </p:txBody>
      </p:sp>
    </p:spTree>
    <p:extLst>
      <p:ext uri="{BB962C8B-B14F-4D97-AF65-F5344CB8AC3E}">
        <p14:creationId xmlns:p14="http://schemas.microsoft.com/office/powerpoint/2010/main" val="1118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Content Placeholder 7" descr="Image result for questions comments"/>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5486400" cy="5212080"/>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descr="Related image">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47799" y="609600"/>
            <a:ext cx="6400800" cy="5394960"/>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Image result for that's all folks"/>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ln>
            <a:noFill/>
          </a:ln>
        </p:spPr>
      </p:pic>
    </p:spTree>
    <p:extLst>
      <p:ext uri="{BB962C8B-B14F-4D97-AF65-F5344CB8AC3E}">
        <p14:creationId xmlns:p14="http://schemas.microsoft.com/office/powerpoint/2010/main" val="111862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Fill in the blank!</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800" dirty="0"/>
              <a:t>Difficult people are </a:t>
            </a:r>
            <a:r>
              <a:rPr lang="en-US" sz="3800" u="sng" dirty="0"/>
              <a:t>								</a:t>
            </a:r>
            <a:r>
              <a:rPr lang="en-US" sz="3800" dirty="0"/>
              <a:t>!</a:t>
            </a:r>
          </a:p>
        </p:txBody>
      </p:sp>
    </p:spTree>
    <p:extLst>
      <p:ext uri="{BB962C8B-B14F-4D97-AF65-F5344CB8AC3E}">
        <p14:creationId xmlns:p14="http://schemas.microsoft.com/office/powerpoint/2010/main" val="111862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p>
        </p:txBody>
      </p:sp>
      <p:sp>
        <p:nvSpPr>
          <p:cNvPr id="5" name="Content Placeholder 4"/>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Is the “difficulty”</a:t>
            </a:r>
          </a:p>
          <a:p>
            <a:pPr marL="0" indent="0">
              <a:buNone/>
            </a:pPr>
            <a:endParaRPr lang="en-US" dirty="0"/>
          </a:p>
          <a:p>
            <a:pPr marL="0" indent="0" algn="ctr">
              <a:buNone/>
            </a:pPr>
            <a:r>
              <a:rPr lang="en-US" dirty="0"/>
              <a:t>the person or the behavior?</a:t>
            </a:r>
          </a:p>
        </p:txBody>
      </p:sp>
    </p:spTree>
    <p:extLst>
      <p:ext uri="{BB962C8B-B14F-4D97-AF65-F5344CB8AC3E}">
        <p14:creationId xmlns:p14="http://schemas.microsoft.com/office/powerpoint/2010/main" val="111862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839200" cy="1143000"/>
          </a:xfrm>
        </p:spPr>
        <p:txBody>
          <a:bodyPr>
            <a:noAutofit/>
          </a:bodyPr>
          <a:lstStyle/>
          <a:p>
            <a:r>
              <a:rPr lang="en-US" dirty="0"/>
              <a:t>Differences Can = Difficulty/Conflict</a:t>
            </a:r>
          </a:p>
        </p:txBody>
      </p:sp>
      <p:sp>
        <p:nvSpPr>
          <p:cNvPr id="5" name="Content Placeholder 4"/>
          <p:cNvSpPr>
            <a:spLocks noGrp="1"/>
          </p:cNvSpPr>
          <p:nvPr>
            <p:ph idx="1"/>
          </p:nvPr>
        </p:nvSpPr>
        <p:spPr>
          <a:xfrm>
            <a:off x="228600" y="1600200"/>
            <a:ext cx="8686800" cy="4800600"/>
          </a:xfrm>
        </p:spPr>
        <p:txBody>
          <a:bodyPr/>
          <a:lstStyle/>
          <a:p>
            <a:pPr>
              <a:lnSpc>
                <a:spcPct val="80000"/>
              </a:lnSpc>
              <a:buClr>
                <a:schemeClr val="tx1"/>
              </a:buClr>
            </a:pPr>
            <a:endParaRPr lang="en-US" altLang="en-US" sz="2000" b="1" dirty="0"/>
          </a:p>
          <a:p>
            <a:pPr>
              <a:lnSpc>
                <a:spcPct val="80000"/>
              </a:lnSpc>
              <a:buClr>
                <a:schemeClr val="tx1"/>
              </a:buClr>
            </a:pPr>
            <a:r>
              <a:rPr lang="en-US" altLang="en-US" b="1" dirty="0"/>
              <a:t>Information</a:t>
            </a:r>
            <a:r>
              <a:rPr lang="en-US" altLang="en-US" dirty="0"/>
              <a:t>: different points of view</a:t>
            </a:r>
          </a:p>
          <a:p>
            <a:pPr>
              <a:lnSpc>
                <a:spcPct val="80000"/>
              </a:lnSpc>
              <a:buClr>
                <a:schemeClr val="tx1"/>
              </a:buClr>
            </a:pPr>
            <a:endParaRPr lang="en-US" altLang="en-US" dirty="0"/>
          </a:p>
          <a:p>
            <a:pPr>
              <a:lnSpc>
                <a:spcPct val="80000"/>
              </a:lnSpc>
              <a:buClr>
                <a:schemeClr val="tx1"/>
              </a:buClr>
            </a:pPr>
            <a:r>
              <a:rPr lang="en-US" altLang="en-US" b="1" dirty="0"/>
              <a:t>Process</a:t>
            </a:r>
            <a:r>
              <a:rPr lang="en-US" altLang="en-US" dirty="0"/>
              <a:t>: difference of how something should be done</a:t>
            </a:r>
          </a:p>
          <a:p>
            <a:pPr>
              <a:lnSpc>
                <a:spcPct val="80000"/>
              </a:lnSpc>
              <a:buClr>
                <a:schemeClr val="tx1"/>
              </a:buClr>
            </a:pPr>
            <a:endParaRPr lang="en-US" altLang="en-US" dirty="0"/>
          </a:p>
          <a:p>
            <a:pPr>
              <a:lnSpc>
                <a:spcPct val="80000"/>
              </a:lnSpc>
              <a:buClr>
                <a:schemeClr val="tx1"/>
              </a:buClr>
            </a:pPr>
            <a:r>
              <a:rPr lang="en-US" altLang="en-US" b="1" dirty="0"/>
              <a:t>Values</a:t>
            </a:r>
            <a:r>
              <a:rPr lang="en-US" altLang="en-US" dirty="0"/>
              <a:t>: difference in basic beliefs and views</a:t>
            </a:r>
          </a:p>
          <a:p>
            <a:pPr>
              <a:lnSpc>
                <a:spcPct val="80000"/>
              </a:lnSpc>
              <a:buClr>
                <a:schemeClr val="tx1"/>
              </a:buClr>
            </a:pPr>
            <a:endParaRPr lang="en-US" altLang="en-US" dirty="0"/>
          </a:p>
          <a:p>
            <a:pPr>
              <a:lnSpc>
                <a:spcPct val="80000"/>
              </a:lnSpc>
              <a:buClr>
                <a:schemeClr val="tx1"/>
              </a:buClr>
            </a:pPr>
            <a:r>
              <a:rPr lang="en-US" altLang="en-US" b="1" dirty="0"/>
              <a:t>Styles</a:t>
            </a:r>
            <a:r>
              <a:rPr lang="en-US" altLang="en-US" dirty="0"/>
              <a:t>: difference in personality, communication and/or work styles</a:t>
            </a:r>
          </a:p>
        </p:txBody>
      </p:sp>
    </p:spTree>
    <p:extLst>
      <p:ext uri="{BB962C8B-B14F-4D97-AF65-F5344CB8AC3E}">
        <p14:creationId xmlns:p14="http://schemas.microsoft.com/office/powerpoint/2010/main" val="111862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Activity: </a:t>
            </a:r>
            <a:br>
              <a:rPr lang="en-US" dirty="0"/>
            </a:br>
            <a:r>
              <a:rPr lang="en-US" dirty="0"/>
              <a:t>Question</a:t>
            </a:r>
          </a:p>
        </p:txBody>
      </p:sp>
      <p:sp>
        <p:nvSpPr>
          <p:cNvPr id="5" name="Content Placeholder 4"/>
          <p:cNvSpPr>
            <a:spLocks noGrp="1"/>
          </p:cNvSpPr>
          <p:nvPr>
            <p:ph idx="1"/>
          </p:nvPr>
        </p:nvSpPr>
        <p:spPr>
          <a:xfrm>
            <a:off x="457200" y="1524000"/>
            <a:ext cx="8229600" cy="4800600"/>
          </a:xfrm>
        </p:spPr>
        <p:txBody>
          <a:bodyPr>
            <a:normAutofit/>
          </a:bodyPr>
          <a:lstStyle/>
          <a:p>
            <a:pPr marL="457200" indent="-457200">
              <a:buFont typeface="+mj-lt"/>
              <a:buAutoNum type="arabicPeriod"/>
            </a:pPr>
            <a:endParaRPr lang="en-US" sz="1000" dirty="0"/>
          </a:p>
          <a:p>
            <a:pPr marL="457200" indent="-457200">
              <a:buFont typeface="+mj-lt"/>
              <a:buAutoNum type="arabicPeriod"/>
            </a:pPr>
            <a:r>
              <a:rPr lang="en-US" dirty="0"/>
              <a:t>Who is </a:t>
            </a:r>
            <a:r>
              <a:rPr lang="en-US" dirty="0">
                <a:solidFill>
                  <a:srgbClr val="FF0000"/>
                </a:solidFill>
              </a:rPr>
              <a:t>your </a:t>
            </a:r>
            <a:r>
              <a:rPr lang="en-US" dirty="0"/>
              <a:t>personal difficult person?</a:t>
            </a:r>
          </a:p>
          <a:p>
            <a:pPr marL="457200" indent="-457200">
              <a:buFont typeface="+mj-lt"/>
              <a:buAutoNum type="arabicPeriod"/>
            </a:pPr>
            <a:endParaRPr lang="en-US" sz="1500" dirty="0"/>
          </a:p>
          <a:p>
            <a:pPr marL="514350" indent="-514350">
              <a:buFont typeface="+mj-lt"/>
              <a:buAutoNum type="arabicPeriod"/>
            </a:pPr>
            <a:r>
              <a:rPr lang="en-US" altLang="en-US" dirty="0"/>
              <a:t>How do they trigger you? </a:t>
            </a:r>
          </a:p>
          <a:p>
            <a:pPr marL="514350" indent="-514350">
              <a:buFont typeface="+mj-lt"/>
              <a:buAutoNum type="arabicPeriod"/>
            </a:pPr>
            <a:endParaRPr lang="en-US" altLang="en-US" sz="1500" dirty="0"/>
          </a:p>
          <a:p>
            <a:pPr marL="514350" indent="-514350">
              <a:buFont typeface="+mj-lt"/>
              <a:buAutoNum type="arabicPeriod"/>
            </a:pPr>
            <a:r>
              <a:rPr lang="en-US" altLang="en-US" dirty="0"/>
              <a:t>How do you act around this person?</a:t>
            </a:r>
          </a:p>
          <a:p>
            <a:pPr marL="514350" indent="-514350">
              <a:buFont typeface="+mj-lt"/>
              <a:buAutoNum type="arabicPeriod"/>
            </a:pPr>
            <a:endParaRPr lang="en-US" altLang="en-US" sz="1500" dirty="0"/>
          </a:p>
          <a:p>
            <a:pPr marL="514350" indent="-514350">
              <a:buFont typeface="+mj-lt"/>
              <a:buAutoNum type="arabicPeriod"/>
            </a:pPr>
            <a:r>
              <a:rPr lang="en-US" altLang="en-US" dirty="0"/>
              <a:t>How do you feel around this person? </a:t>
            </a:r>
          </a:p>
          <a:p>
            <a:pPr marL="514350" indent="-514350">
              <a:buFont typeface="+mj-lt"/>
              <a:buAutoNum type="arabicPeriod"/>
            </a:pPr>
            <a:endParaRPr lang="en-US" altLang="en-US" sz="1500" dirty="0"/>
          </a:p>
          <a:p>
            <a:pPr marL="514350" indent="-514350">
              <a:buFont typeface="+mj-lt"/>
              <a:buAutoNum type="arabicPeriod"/>
            </a:pPr>
            <a:r>
              <a:rPr lang="en-US" altLang="en-US" dirty="0"/>
              <a:t>What do you think is the source of their behavior?</a:t>
            </a:r>
          </a:p>
        </p:txBody>
      </p:sp>
    </p:spTree>
    <p:extLst>
      <p:ext uri="{BB962C8B-B14F-4D97-AF65-F5344CB8AC3E}">
        <p14:creationId xmlns:p14="http://schemas.microsoft.com/office/powerpoint/2010/main" val="1118629654"/>
      </p:ext>
    </p:extLst>
  </p:cSld>
  <p:clrMapOvr>
    <a:masterClrMapping/>
  </p:clrMapOvr>
</p:sld>
</file>

<file path=ppt/theme/theme1.xml><?xml version="1.0" encoding="utf-8"?>
<a:theme xmlns:a="http://schemas.openxmlformats.org/drawingml/2006/main" name="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0.xml><?xml version="1.0" encoding="utf-8"?>
<a:theme xmlns:a="http://schemas.openxmlformats.org/drawingml/2006/main" name="10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1.xml><?xml version="1.0" encoding="utf-8"?>
<a:theme xmlns:a="http://schemas.openxmlformats.org/drawingml/2006/main" name="11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2.xml><?xml version="1.0" encoding="utf-8"?>
<a:theme xmlns:a="http://schemas.openxmlformats.org/drawingml/2006/main" name="12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3.xml><?xml version="1.0" encoding="utf-8"?>
<a:theme xmlns:a="http://schemas.openxmlformats.org/drawingml/2006/main" name="13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4.xml><?xml version="1.0" encoding="utf-8"?>
<a:theme xmlns:a="http://schemas.openxmlformats.org/drawingml/2006/main" name="14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5.xml><?xml version="1.0" encoding="utf-8"?>
<a:theme xmlns:a="http://schemas.openxmlformats.org/drawingml/2006/main" name="15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6.xml><?xml version="1.0" encoding="utf-8"?>
<a:theme xmlns:a="http://schemas.openxmlformats.org/drawingml/2006/main" name="16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7.xml><?xml version="1.0" encoding="utf-8"?>
<a:theme xmlns:a="http://schemas.openxmlformats.org/drawingml/2006/main" name="17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8.xml><?xml version="1.0" encoding="utf-8"?>
<a:theme xmlns:a="http://schemas.openxmlformats.org/drawingml/2006/main" name="18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19.xml><?xml version="1.0" encoding="utf-8"?>
<a:theme xmlns:a="http://schemas.openxmlformats.org/drawingml/2006/main" name="19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xml><?xml version="1.0" encoding="utf-8"?>
<a:theme xmlns:a="http://schemas.openxmlformats.org/drawingml/2006/main" name="1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0.xml><?xml version="1.0" encoding="utf-8"?>
<a:theme xmlns:a="http://schemas.openxmlformats.org/drawingml/2006/main" name="20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1.xml><?xml version="1.0" encoding="utf-8"?>
<a:theme xmlns:a="http://schemas.openxmlformats.org/drawingml/2006/main" name="21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2.xml><?xml version="1.0" encoding="utf-8"?>
<a:theme xmlns:a="http://schemas.openxmlformats.org/drawingml/2006/main" name="22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3.xml><?xml version="1.0" encoding="utf-8"?>
<a:theme xmlns:a="http://schemas.openxmlformats.org/drawingml/2006/main" name="23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4.xml><?xml version="1.0" encoding="utf-8"?>
<a:theme xmlns:a="http://schemas.openxmlformats.org/drawingml/2006/main" name="24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5.xml><?xml version="1.0" encoding="utf-8"?>
<a:theme xmlns:a="http://schemas.openxmlformats.org/drawingml/2006/main" name="25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6.xml><?xml version="1.0" encoding="utf-8"?>
<a:theme xmlns:a="http://schemas.openxmlformats.org/drawingml/2006/main" name="26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7.xml><?xml version="1.0" encoding="utf-8"?>
<a:theme xmlns:a="http://schemas.openxmlformats.org/drawingml/2006/main" name="27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8.xml><?xml version="1.0" encoding="utf-8"?>
<a:theme xmlns:a="http://schemas.openxmlformats.org/drawingml/2006/main" name="28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29.xml><?xml version="1.0" encoding="utf-8"?>
<a:theme xmlns:a="http://schemas.openxmlformats.org/drawingml/2006/main" name="29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xml><?xml version="1.0" encoding="utf-8"?>
<a:theme xmlns:a="http://schemas.openxmlformats.org/drawingml/2006/main" name="3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0.xml><?xml version="1.0" encoding="utf-8"?>
<a:theme xmlns:a="http://schemas.openxmlformats.org/drawingml/2006/main" name="31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1.xml><?xml version="1.0" encoding="utf-8"?>
<a:theme xmlns:a="http://schemas.openxmlformats.org/drawingml/2006/main" name="33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2.xml><?xml version="1.0" encoding="utf-8"?>
<a:theme xmlns:a="http://schemas.openxmlformats.org/drawingml/2006/main" name="34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3.xml><?xml version="1.0" encoding="utf-8"?>
<a:theme xmlns:a="http://schemas.openxmlformats.org/drawingml/2006/main" name="35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4.xml><?xml version="1.0" encoding="utf-8"?>
<a:theme xmlns:a="http://schemas.openxmlformats.org/drawingml/2006/main" name="36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5.xml><?xml version="1.0" encoding="utf-8"?>
<a:theme xmlns:a="http://schemas.openxmlformats.org/drawingml/2006/main" name="37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6.xml><?xml version="1.0" encoding="utf-8"?>
<a:theme xmlns:a="http://schemas.openxmlformats.org/drawingml/2006/main" name="38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7.xml><?xml version="1.0" encoding="utf-8"?>
<a:theme xmlns:a="http://schemas.openxmlformats.org/drawingml/2006/main" name="39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8.xml><?xml version="1.0" encoding="utf-8"?>
<a:theme xmlns:a="http://schemas.openxmlformats.org/drawingml/2006/main" name="40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39.xml><?xml version="1.0" encoding="utf-8"?>
<a:theme xmlns:a="http://schemas.openxmlformats.org/drawingml/2006/main" name="42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xml><?xml version="1.0" encoding="utf-8"?>
<a:theme xmlns:a="http://schemas.openxmlformats.org/drawingml/2006/main" name="4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0.xml><?xml version="1.0" encoding="utf-8"?>
<a:theme xmlns:a="http://schemas.openxmlformats.org/drawingml/2006/main" name="43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1.xml><?xml version="1.0" encoding="utf-8"?>
<a:theme xmlns:a="http://schemas.openxmlformats.org/drawingml/2006/main" name="44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2.xml><?xml version="1.0" encoding="utf-8"?>
<a:theme xmlns:a="http://schemas.openxmlformats.org/drawingml/2006/main" name="45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3.xml><?xml version="1.0" encoding="utf-8"?>
<a:theme xmlns:a="http://schemas.openxmlformats.org/drawingml/2006/main" name="46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4.xml><?xml version="1.0" encoding="utf-8"?>
<a:theme xmlns:a="http://schemas.openxmlformats.org/drawingml/2006/main" name="48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5.xml><?xml version="1.0" encoding="utf-8"?>
<a:theme xmlns:a="http://schemas.openxmlformats.org/drawingml/2006/main" name="49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6.xml><?xml version="1.0" encoding="utf-8"?>
<a:theme xmlns:a="http://schemas.openxmlformats.org/drawingml/2006/main" name="50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7.xml><?xml version="1.0" encoding="utf-8"?>
<a:theme xmlns:a="http://schemas.openxmlformats.org/drawingml/2006/main" name="51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8.xml><?xml version="1.0" encoding="utf-8"?>
<a:theme xmlns:a="http://schemas.openxmlformats.org/drawingml/2006/main" name="52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49.xml><?xml version="1.0" encoding="utf-8"?>
<a:theme xmlns:a="http://schemas.openxmlformats.org/drawingml/2006/main" name="53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5.xml><?xml version="1.0" encoding="utf-8"?>
<a:theme xmlns:a="http://schemas.openxmlformats.org/drawingml/2006/main" name="5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50.xml><?xml version="1.0" encoding="utf-8"?>
<a:theme xmlns:a="http://schemas.openxmlformats.org/drawingml/2006/main" name="54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5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7.xml><?xml version="1.0" encoding="utf-8"?>
<a:theme xmlns:a="http://schemas.openxmlformats.org/drawingml/2006/main" name="7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8.xml><?xml version="1.0" encoding="utf-8"?>
<a:theme xmlns:a="http://schemas.openxmlformats.org/drawingml/2006/main" name="8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ppt/theme/theme9.xml><?xml version="1.0" encoding="utf-8"?>
<a:theme xmlns:a="http://schemas.openxmlformats.org/drawingml/2006/main" name="9_PSRPPresentation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DD79C03D-98B7-E84A-894B-85BDDCE08691}" vid="{9A2E21DB-54C2-0B4E-9E09-2606590F59A9}"/>
    </a:ext>
  </a:extLst>
</a:theme>
</file>

<file path=docProps/app.xml><?xml version="1.0" encoding="utf-8"?>
<Properties xmlns="http://schemas.openxmlformats.org/officeDocument/2006/extended-properties" xmlns:vt="http://schemas.openxmlformats.org/officeDocument/2006/docPropsVTypes">
  <TotalTime>9102</TotalTime>
  <Words>3270</Words>
  <Application>Microsoft Office PowerPoint</Application>
  <PresentationFormat>On-screen Show (4:3)</PresentationFormat>
  <Paragraphs>473</Paragraphs>
  <Slides>50</Slides>
  <Notes>35</Notes>
  <HiddenSlides>0</HiddenSlides>
  <MMClips>0</MMClips>
  <ScaleCrop>false</ScaleCrop>
  <HeadingPairs>
    <vt:vector size="6" baseType="variant">
      <vt:variant>
        <vt:lpstr>Fonts Used</vt:lpstr>
      </vt:variant>
      <vt:variant>
        <vt:i4>6</vt:i4>
      </vt:variant>
      <vt:variant>
        <vt:lpstr>Theme</vt:lpstr>
      </vt:variant>
      <vt:variant>
        <vt:i4>50</vt:i4>
      </vt:variant>
      <vt:variant>
        <vt:lpstr>Slide Titles</vt:lpstr>
      </vt:variant>
      <vt:variant>
        <vt:i4>50</vt:i4>
      </vt:variant>
    </vt:vector>
  </HeadingPairs>
  <TitlesOfParts>
    <vt:vector size="106" baseType="lpstr">
      <vt:lpstr>Arial</vt:lpstr>
      <vt:lpstr>Calibri</vt:lpstr>
      <vt:lpstr>Frutiger LT Std 57 Cn</vt:lpstr>
      <vt:lpstr>Verdana</vt:lpstr>
      <vt:lpstr>Wingdings</vt:lpstr>
      <vt:lpstr>Wingdings 2</vt:lpstr>
      <vt:lpstr>PSRPPresentation2019</vt:lpstr>
      <vt:lpstr>1_PSRPPresentation2019</vt:lpstr>
      <vt:lpstr>3_PSRPPresentation2019</vt:lpstr>
      <vt:lpstr>4_PSRPPresentation2019</vt:lpstr>
      <vt:lpstr>5_PSRPPresentation2019</vt:lpstr>
      <vt:lpstr>6_PSRPPresentation2019</vt:lpstr>
      <vt:lpstr>7_PSRPPresentation2019</vt:lpstr>
      <vt:lpstr>8_PSRPPresentation2019</vt:lpstr>
      <vt:lpstr>9_PSRPPresentation2019</vt:lpstr>
      <vt:lpstr>10_PSRPPresentation2019</vt:lpstr>
      <vt:lpstr>11_PSRPPresentation2019</vt:lpstr>
      <vt:lpstr>12_PSRPPresentation2019</vt:lpstr>
      <vt:lpstr>13_PSRPPresentation2019</vt:lpstr>
      <vt:lpstr>14_PSRPPresentation2019</vt:lpstr>
      <vt:lpstr>15_PSRPPresentation2019</vt:lpstr>
      <vt:lpstr>16_PSRPPresentation2019</vt:lpstr>
      <vt:lpstr>17_PSRPPresentation2019</vt:lpstr>
      <vt:lpstr>18_PSRPPresentation2019</vt:lpstr>
      <vt:lpstr>19_PSRPPresentation2019</vt:lpstr>
      <vt:lpstr>20_PSRPPresentation2019</vt:lpstr>
      <vt:lpstr>21_PSRPPresentation2019</vt:lpstr>
      <vt:lpstr>22_PSRPPresentation2019</vt:lpstr>
      <vt:lpstr>23_PSRPPresentation2019</vt:lpstr>
      <vt:lpstr>24_PSRPPresentation2019</vt:lpstr>
      <vt:lpstr>25_PSRPPresentation2019</vt:lpstr>
      <vt:lpstr>26_PSRPPresentation2019</vt:lpstr>
      <vt:lpstr>27_PSRPPresentation2019</vt:lpstr>
      <vt:lpstr>28_PSRPPresentation2019</vt:lpstr>
      <vt:lpstr>29_PSRPPresentation2019</vt:lpstr>
      <vt:lpstr>31_PSRPPresentation2019</vt:lpstr>
      <vt:lpstr>33_PSRPPresentation2019</vt:lpstr>
      <vt:lpstr>34_PSRPPresentation2019</vt:lpstr>
      <vt:lpstr>35_PSRPPresentation2019</vt:lpstr>
      <vt:lpstr>36_PSRPPresentation2019</vt:lpstr>
      <vt:lpstr>37_PSRPPresentation2019</vt:lpstr>
      <vt:lpstr>38_PSRPPresentation2019</vt:lpstr>
      <vt:lpstr>39_PSRPPresentation2019</vt:lpstr>
      <vt:lpstr>40_PSRPPresentation2019</vt:lpstr>
      <vt:lpstr>42_PSRPPresentation2019</vt:lpstr>
      <vt:lpstr>43_PSRPPresentation2019</vt:lpstr>
      <vt:lpstr>44_PSRPPresentation2019</vt:lpstr>
      <vt:lpstr>45_PSRPPresentation2019</vt:lpstr>
      <vt:lpstr>46_PSRPPresentation2019</vt:lpstr>
      <vt:lpstr>48_PSRPPresentation2019</vt:lpstr>
      <vt:lpstr>49_PSRPPresentation2019</vt:lpstr>
      <vt:lpstr>50_PSRPPresentation2019</vt:lpstr>
      <vt:lpstr>51_PSRPPresentation2019</vt:lpstr>
      <vt:lpstr>52_PSRPPresentation2019</vt:lpstr>
      <vt:lpstr>53_PSRPPresentation2019</vt:lpstr>
      <vt:lpstr>54_PSRPPresentation2019</vt:lpstr>
      <vt:lpstr>PowerPoint Presentation</vt:lpstr>
      <vt:lpstr>PowerPoint Presentation</vt:lpstr>
      <vt:lpstr>Objectives</vt:lpstr>
      <vt:lpstr>Difficult Person Defined</vt:lpstr>
      <vt:lpstr>PowerPoint Presentation</vt:lpstr>
      <vt:lpstr>Fill in the blank!</vt:lpstr>
      <vt:lpstr>Question</vt:lpstr>
      <vt:lpstr>Differences Can = Difficulty/Conflict</vt:lpstr>
      <vt:lpstr>Activity:  Question</vt:lpstr>
      <vt:lpstr>Activity: What are the difficult people types?</vt:lpstr>
      <vt:lpstr>The Match Game: Part 1</vt:lpstr>
      <vt:lpstr>The Match Game: Part 2</vt:lpstr>
      <vt:lpstr>Activity :  Aggressiveness Matrix-Put the 10 categories in the appropriate square </vt:lpstr>
      <vt:lpstr>Aggressiveness Matrix</vt:lpstr>
      <vt:lpstr>Consider:</vt:lpstr>
      <vt:lpstr>Behavior</vt:lpstr>
      <vt:lpstr>II. The Communication Process</vt:lpstr>
      <vt:lpstr>The Communication Process</vt:lpstr>
      <vt:lpstr>Understanding Emotions  in Communication</vt:lpstr>
      <vt:lpstr>PowerPoint Presentation</vt:lpstr>
      <vt:lpstr>Four Styles of Communication</vt:lpstr>
      <vt:lpstr>What’s your communication style?</vt:lpstr>
      <vt:lpstr>Tact and Candor</vt:lpstr>
      <vt:lpstr>Activity:  Tactful Candor Exercise</vt:lpstr>
      <vt:lpstr>Nonverbal communication is</vt:lpstr>
      <vt:lpstr>Types of Nonverbal Communication</vt:lpstr>
      <vt:lpstr>Nonverbal Communication</vt:lpstr>
      <vt:lpstr>Activity 8: Non-Verbal Test</vt:lpstr>
      <vt:lpstr>Be Aware!</vt:lpstr>
      <vt:lpstr>Listening </vt:lpstr>
      <vt:lpstr>The Slippery Slope of Listening</vt:lpstr>
      <vt:lpstr>You must choose to participate  in the process of listening</vt:lpstr>
      <vt:lpstr>Listening is Active!</vt:lpstr>
      <vt:lpstr>PowerPoint Presentation</vt:lpstr>
      <vt:lpstr>PowerPoint Presentation</vt:lpstr>
      <vt:lpstr>Barriers to Listening</vt:lpstr>
      <vt:lpstr>III. Communicating with Difficult People</vt:lpstr>
      <vt:lpstr>Three Ways of Communicating</vt:lpstr>
      <vt:lpstr>Be Assertive!</vt:lpstr>
      <vt:lpstr>Three Keys to Assertiveness</vt:lpstr>
      <vt:lpstr>Assertive Communication:  I-Messages</vt:lpstr>
      <vt:lpstr>Saying No </vt:lpstr>
      <vt:lpstr>Deflection Phrases</vt:lpstr>
      <vt:lpstr>Value Language</vt:lpstr>
      <vt:lpstr>Speak Their Value Language</vt:lpstr>
      <vt:lpstr>Food for Thought</vt:lpstr>
      <vt:lpstr>The DO’s</vt:lpstr>
      <vt:lpstr>A Parting Note: Remember</vt:lpstr>
      <vt:lpstr>PowerPoint Presentation</vt:lpstr>
      <vt:lpstr>PowerPoint Presentation</vt:lpstr>
    </vt:vector>
  </TitlesOfParts>
  <Company>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Difficult People</dc:title>
  <dc:creator>Leonard Edmonds, PSRP</dc:creator>
  <cp:lastModifiedBy>Catherine Mastronardi</cp:lastModifiedBy>
  <cp:revision>196</cp:revision>
  <dcterms:created xsi:type="dcterms:W3CDTF">2019-01-30T22:07:48Z</dcterms:created>
  <dcterms:modified xsi:type="dcterms:W3CDTF">2021-05-19T17:29:40Z</dcterms:modified>
</cp:coreProperties>
</file>