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7" r:id="rId3"/>
    <p:sldId id="275" r:id="rId4"/>
    <p:sldId id="276" r:id="rId5"/>
    <p:sldId id="320" r:id="rId6"/>
    <p:sldId id="278" r:id="rId7"/>
    <p:sldId id="315" r:id="rId8"/>
    <p:sldId id="316" r:id="rId9"/>
    <p:sldId id="319" r:id="rId10"/>
    <p:sldId id="279" r:id="rId11"/>
    <p:sldId id="280" r:id="rId12"/>
    <p:sldId id="284" r:id="rId13"/>
    <p:sldId id="285" r:id="rId14"/>
    <p:sldId id="286" r:id="rId15"/>
    <p:sldId id="287" r:id="rId16"/>
    <p:sldId id="288" r:id="rId17"/>
    <p:sldId id="289" r:id="rId18"/>
    <p:sldId id="317" r:id="rId19"/>
    <p:sldId id="318" r:id="rId20"/>
    <p:sldId id="290" r:id="rId21"/>
    <p:sldId id="297" r:id="rId22"/>
    <p:sldId id="256" r:id="rId23"/>
    <p:sldId id="265" r:id="rId24"/>
    <p:sldId id="266" r:id="rId25"/>
    <p:sldId id="267" r:id="rId26"/>
    <p:sldId id="268" r:id="rId27"/>
    <p:sldId id="296" r:id="rId28"/>
    <p:sldId id="321" r:id="rId29"/>
    <p:sldId id="322" r:id="rId30"/>
    <p:sldId id="298" r:id="rId31"/>
    <p:sldId id="299" r:id="rId32"/>
    <p:sldId id="300" r:id="rId33"/>
    <p:sldId id="323" r:id="rId34"/>
    <p:sldId id="301" r:id="rId35"/>
    <p:sldId id="305" r:id="rId36"/>
    <p:sldId id="306" r:id="rId37"/>
    <p:sldId id="307" r:id="rId38"/>
    <p:sldId id="302" r:id="rId39"/>
    <p:sldId id="324" r:id="rId40"/>
    <p:sldId id="303" r:id="rId41"/>
    <p:sldId id="304" r:id="rId42"/>
    <p:sldId id="308" r:id="rId43"/>
    <p:sldId id="291" r:id="rId44"/>
    <p:sldId id="309" r:id="rId45"/>
    <p:sldId id="292" r:id="rId46"/>
    <p:sldId id="310" r:id="rId47"/>
    <p:sldId id="311" r:id="rId48"/>
    <p:sldId id="312" r:id="rId49"/>
    <p:sldId id="31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0" autoAdjust="0"/>
    <p:restoredTop sz="94660"/>
  </p:normalViewPr>
  <p:slideViewPr>
    <p:cSldViewPr snapToGrid="0">
      <p:cViewPr varScale="1">
        <p:scale>
          <a:sx n="95" d="100"/>
          <a:sy n="95" d="100"/>
        </p:scale>
        <p:origin x="5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AA3246-99F1-4124-8DED-43EDB2931D3A}"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1002870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AA3246-99F1-4124-8DED-43EDB2931D3A}"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416362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AA3246-99F1-4124-8DED-43EDB2931D3A}"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240354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D79DD2A-6C89-42F2-AB54-B2EA567A0F07}" type="datetimeFigureOut">
              <a:rPr lang="en-US" smtClean="0"/>
              <a:t>8/19/2021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1FFE174-08EB-495C-A097-41AFFF120CFF}" type="slidenum">
              <a:rPr lang="en-US" smtClean="0"/>
              <a:t>‹#›</a:t>
            </a:fld>
            <a:endParaRPr lang="en-US" dirty="0"/>
          </a:p>
        </p:txBody>
      </p:sp>
    </p:spTree>
    <p:extLst>
      <p:ext uri="{BB962C8B-B14F-4D97-AF65-F5344CB8AC3E}">
        <p14:creationId xmlns:p14="http://schemas.microsoft.com/office/powerpoint/2010/main" val="2636025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79DD2A-6C89-42F2-AB54-B2EA567A0F07}"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FE174-08EB-495C-A097-41AFFF120CFF}" type="slidenum">
              <a:rPr lang="en-US" smtClean="0"/>
              <a:t>‹#›</a:t>
            </a:fld>
            <a:endParaRPr lang="en-US" dirty="0"/>
          </a:p>
        </p:txBody>
      </p:sp>
    </p:spTree>
    <p:extLst>
      <p:ext uri="{BB962C8B-B14F-4D97-AF65-F5344CB8AC3E}">
        <p14:creationId xmlns:p14="http://schemas.microsoft.com/office/powerpoint/2010/main" val="3775521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79DD2A-6C89-42F2-AB54-B2EA567A0F07}"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FE174-08EB-495C-A097-41AFFF120CFF}" type="slidenum">
              <a:rPr lang="en-US" smtClean="0"/>
              <a:t>‹#›</a:t>
            </a:fld>
            <a:endParaRPr lang="en-US" dirty="0"/>
          </a:p>
        </p:txBody>
      </p:sp>
    </p:spTree>
    <p:extLst>
      <p:ext uri="{BB962C8B-B14F-4D97-AF65-F5344CB8AC3E}">
        <p14:creationId xmlns:p14="http://schemas.microsoft.com/office/powerpoint/2010/main" val="2559872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79DD2A-6C89-42F2-AB54-B2EA567A0F07}"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FFE174-08EB-495C-A097-41AFFF120CFF}" type="slidenum">
              <a:rPr lang="en-US" smtClean="0"/>
              <a:t>‹#›</a:t>
            </a:fld>
            <a:endParaRPr lang="en-US" dirty="0"/>
          </a:p>
        </p:txBody>
      </p:sp>
    </p:spTree>
    <p:extLst>
      <p:ext uri="{BB962C8B-B14F-4D97-AF65-F5344CB8AC3E}">
        <p14:creationId xmlns:p14="http://schemas.microsoft.com/office/powerpoint/2010/main" val="1866059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79DD2A-6C89-42F2-AB54-B2EA567A0F07}" type="datetimeFigureOut">
              <a:rPr lang="en-US" smtClean="0"/>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FFE174-08EB-495C-A097-41AFFF120CFF}" type="slidenum">
              <a:rPr lang="en-US" smtClean="0"/>
              <a:t>‹#›</a:t>
            </a:fld>
            <a:endParaRPr lang="en-US" dirty="0"/>
          </a:p>
        </p:txBody>
      </p:sp>
    </p:spTree>
    <p:extLst>
      <p:ext uri="{BB962C8B-B14F-4D97-AF65-F5344CB8AC3E}">
        <p14:creationId xmlns:p14="http://schemas.microsoft.com/office/powerpoint/2010/main" val="290477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79DD2A-6C89-42F2-AB54-B2EA567A0F07}" type="datetimeFigureOut">
              <a:rPr lang="en-US" smtClean="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FFE174-08EB-495C-A097-41AFFF120CFF}" type="slidenum">
              <a:rPr lang="en-US" smtClean="0"/>
              <a:t>‹#›</a:t>
            </a:fld>
            <a:endParaRPr lang="en-US" dirty="0"/>
          </a:p>
        </p:txBody>
      </p:sp>
    </p:spTree>
    <p:extLst>
      <p:ext uri="{BB962C8B-B14F-4D97-AF65-F5344CB8AC3E}">
        <p14:creationId xmlns:p14="http://schemas.microsoft.com/office/powerpoint/2010/main" val="1835514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9DD2A-6C89-42F2-AB54-B2EA567A0F07}" type="datetimeFigureOut">
              <a:rPr lang="en-US" smtClean="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FFE174-08EB-495C-A097-41AFFF120CFF}" type="slidenum">
              <a:rPr lang="en-US" smtClean="0"/>
              <a:t>‹#›</a:t>
            </a:fld>
            <a:endParaRPr lang="en-US" dirty="0"/>
          </a:p>
        </p:txBody>
      </p:sp>
    </p:spTree>
    <p:extLst>
      <p:ext uri="{BB962C8B-B14F-4D97-AF65-F5344CB8AC3E}">
        <p14:creationId xmlns:p14="http://schemas.microsoft.com/office/powerpoint/2010/main" val="3064784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2D79DD2A-6C89-42F2-AB54-B2EA567A0F07}"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1FFE174-08EB-495C-A097-41AFFF120CFF}" type="slidenum">
              <a:rPr lang="en-US" smtClean="0"/>
              <a:t>‹#›</a:t>
            </a:fld>
            <a:endParaRPr lang="en-US" dirty="0"/>
          </a:p>
        </p:txBody>
      </p:sp>
    </p:spTree>
    <p:extLst>
      <p:ext uri="{BB962C8B-B14F-4D97-AF65-F5344CB8AC3E}">
        <p14:creationId xmlns:p14="http://schemas.microsoft.com/office/powerpoint/2010/main" val="284827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AA3246-99F1-4124-8DED-43EDB2931D3A}"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3994538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D79DD2A-6C89-42F2-AB54-B2EA567A0F07}" type="datetimeFigureOut">
              <a:rPr lang="en-US" smtClean="0"/>
              <a:t>8/19/2021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1FFE174-08EB-495C-A097-41AFFF120CFF}" type="slidenum">
              <a:rPr lang="en-US" smtClean="0"/>
              <a:t>‹#›</a:t>
            </a:fld>
            <a:endParaRPr lang="en-US" dirty="0"/>
          </a:p>
        </p:txBody>
      </p:sp>
    </p:spTree>
    <p:extLst>
      <p:ext uri="{BB962C8B-B14F-4D97-AF65-F5344CB8AC3E}">
        <p14:creationId xmlns:p14="http://schemas.microsoft.com/office/powerpoint/2010/main" val="367472671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79DD2A-6C89-42F2-AB54-B2EA567A0F07}"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FE174-08EB-495C-A097-41AFFF120CFF}" type="slidenum">
              <a:rPr lang="en-US" smtClean="0"/>
              <a:t>‹#›</a:t>
            </a:fld>
            <a:endParaRPr lang="en-US" dirty="0"/>
          </a:p>
        </p:txBody>
      </p:sp>
    </p:spTree>
    <p:extLst>
      <p:ext uri="{BB962C8B-B14F-4D97-AF65-F5344CB8AC3E}">
        <p14:creationId xmlns:p14="http://schemas.microsoft.com/office/powerpoint/2010/main" val="3509448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79DD2A-6C89-42F2-AB54-B2EA567A0F07}"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FE174-08EB-495C-A097-41AFFF120CFF}" type="slidenum">
              <a:rPr lang="en-US" smtClean="0"/>
              <a:t>‹#›</a:t>
            </a:fld>
            <a:endParaRPr lang="en-US" dirty="0"/>
          </a:p>
        </p:txBody>
      </p:sp>
    </p:spTree>
    <p:extLst>
      <p:ext uri="{BB962C8B-B14F-4D97-AF65-F5344CB8AC3E}">
        <p14:creationId xmlns:p14="http://schemas.microsoft.com/office/powerpoint/2010/main" val="239187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AA3246-99F1-4124-8DED-43EDB2931D3A}"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387941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AA3246-99F1-4124-8DED-43EDB2931D3A}"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223056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AA3246-99F1-4124-8DED-43EDB2931D3A}"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1792565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AA3246-99F1-4124-8DED-43EDB2931D3A}"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328865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A3246-99F1-4124-8DED-43EDB2931D3A}"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252807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AA3246-99F1-4124-8DED-43EDB2931D3A}"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415427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AA3246-99F1-4124-8DED-43EDB2931D3A}"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8D4D7-B6F3-448C-96F8-EE813C83288A}" type="slidenum">
              <a:rPr lang="en-US" smtClean="0"/>
              <a:t>‹#›</a:t>
            </a:fld>
            <a:endParaRPr lang="en-US"/>
          </a:p>
        </p:txBody>
      </p:sp>
    </p:spTree>
    <p:extLst>
      <p:ext uri="{BB962C8B-B14F-4D97-AF65-F5344CB8AC3E}">
        <p14:creationId xmlns:p14="http://schemas.microsoft.com/office/powerpoint/2010/main" val="345242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A3246-99F1-4124-8DED-43EDB2931D3A}" type="datetimeFigureOut">
              <a:rPr lang="en-US" smtClean="0"/>
              <a:t>8/19/2021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8D4D7-B6F3-448C-96F8-EE813C83288A}" type="slidenum">
              <a:rPr lang="en-US" smtClean="0"/>
              <a:t>‹#›</a:t>
            </a:fld>
            <a:endParaRPr lang="en-US"/>
          </a:p>
        </p:txBody>
      </p:sp>
    </p:spTree>
    <p:extLst>
      <p:ext uri="{BB962C8B-B14F-4D97-AF65-F5344CB8AC3E}">
        <p14:creationId xmlns:p14="http://schemas.microsoft.com/office/powerpoint/2010/main" val="241850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D79DD2A-6C89-42F2-AB54-B2EA567A0F07}" type="datetimeFigureOut">
              <a:rPr lang="en-US" smtClean="0"/>
              <a:t>8/19/2021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1FFE174-08EB-495C-A097-41AFFF120CFF}" type="slidenum">
              <a:rPr lang="en-US" smtClean="0"/>
              <a:t>‹#›</a:t>
            </a:fld>
            <a:endParaRPr lang="en-US" dirty="0"/>
          </a:p>
        </p:txBody>
      </p:sp>
    </p:spTree>
    <p:extLst>
      <p:ext uri="{BB962C8B-B14F-4D97-AF65-F5344CB8AC3E}">
        <p14:creationId xmlns:p14="http://schemas.microsoft.com/office/powerpoint/2010/main" val="508694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genealogybyginger.blogspot.com/2011/06/fgs-luncheon-tickets-still-available.html" TargetMode="External"/><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Microsoft_Word_97_-_2003_Document.doc"/><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145362372@N03/31178327877"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mcblogs.montgomerycollege.edu/innovation-journal/2020/06/22/seen-heard-and-empowered-meeting-student-needs-in-our-remote-learning-classrooms/"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elshahawkscribblins.blogspot.com/2015/07/when-writing-give-yourself-break.html"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226540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67742852"/>
              </p:ext>
            </p:extLst>
          </p:nvPr>
        </p:nvGraphicFramePr>
        <p:xfrm>
          <a:off x="38861" y="22551"/>
          <a:ext cx="12114278" cy="6812899"/>
        </p:xfrm>
        <a:graphic>
          <a:graphicData uri="http://schemas.openxmlformats.org/presentationml/2006/ole">
            <mc:AlternateContent xmlns:mc="http://schemas.openxmlformats.org/markup-compatibility/2006">
              <mc:Choice xmlns:v="urn:schemas-microsoft-com:vml" Requires="v">
                <p:oleObj name="Presentation" r:id="rId2" imgW="6094318" imgH="3427559" progId="PowerPoint.Show.12">
                  <p:embed/>
                </p:oleObj>
              </mc:Choice>
              <mc:Fallback>
                <p:oleObj name="Presentation" r:id="rId2" imgW="6094318" imgH="3427559" progId="PowerPoint.Show.12">
                  <p:embed/>
                  <p:pic>
                    <p:nvPicPr>
                      <p:cNvPr id="0" name=""/>
                      <p:cNvPicPr/>
                      <p:nvPr/>
                    </p:nvPicPr>
                    <p:blipFill>
                      <a:blip r:embed="rId3"/>
                      <a:stretch>
                        <a:fillRect/>
                      </a:stretch>
                    </p:blipFill>
                    <p:spPr>
                      <a:xfrm>
                        <a:off x="38861" y="22551"/>
                        <a:ext cx="12114278" cy="6812899"/>
                      </a:xfrm>
                      <a:prstGeom prst="rect">
                        <a:avLst/>
                      </a:prstGeom>
                    </p:spPr>
                  </p:pic>
                </p:oleObj>
              </mc:Fallback>
            </mc:AlternateContent>
          </a:graphicData>
        </a:graphic>
      </p:graphicFrame>
    </p:spTree>
    <p:extLst>
      <p:ext uri="{BB962C8B-B14F-4D97-AF65-F5344CB8AC3E}">
        <p14:creationId xmlns:p14="http://schemas.microsoft.com/office/powerpoint/2010/main" val="125674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Use, Social Media, and Email	</a:t>
            </a:r>
          </a:p>
        </p:txBody>
      </p:sp>
      <p:sp>
        <p:nvSpPr>
          <p:cNvPr id="3" name="Content Placeholder 2"/>
          <p:cNvSpPr>
            <a:spLocks noGrp="1"/>
          </p:cNvSpPr>
          <p:nvPr>
            <p:ph idx="1"/>
          </p:nvPr>
        </p:nvSpPr>
        <p:spPr>
          <a:xfrm>
            <a:off x="676274" y="1616825"/>
            <a:ext cx="10753725" cy="3766185"/>
          </a:xfrm>
        </p:spPr>
        <p:txBody>
          <a:bodyPr>
            <a:noAutofit/>
          </a:bodyPr>
          <a:lstStyle/>
          <a:p>
            <a:pPr marL="0" indent="0">
              <a:buNone/>
            </a:pPr>
            <a:r>
              <a:rPr lang="en-US" sz="1900" b="1" dirty="0"/>
              <a:t>Social Media</a:t>
            </a:r>
          </a:p>
          <a:p>
            <a:pPr>
              <a:buFont typeface="Arial" panose="020B0604020202020204" pitchFamily="34" charset="0"/>
              <a:buChar char="•"/>
            </a:pPr>
            <a:r>
              <a:rPr lang="en-US" sz="1900" dirty="0"/>
              <a:t>Use of social media during district time is prohibited. This includes personal blogs, chats, posts, tweets, etc. Use extreme caution with information that you post as it is never truly private. The line between professional and personal relationships can be blurred within social media context. When employees choose to join or engage with District students, families, or coworkers you are advised to maintain professionalism as an SPS employee. </a:t>
            </a:r>
          </a:p>
          <a:p>
            <a:pPr>
              <a:buFont typeface="Arial" panose="020B0604020202020204" pitchFamily="34" charset="0"/>
              <a:buChar char="•"/>
            </a:pPr>
            <a:r>
              <a:rPr lang="en-US" sz="1900" dirty="0"/>
              <a:t>Employees are responsible for what they post on their own site and on the site by others. You may be held liable for commentary deemed libelous, defamatory, obscene or inappropriate. </a:t>
            </a:r>
          </a:p>
          <a:p>
            <a:pPr marL="0" indent="0">
              <a:buNone/>
            </a:pPr>
            <a:r>
              <a:rPr lang="en-US" sz="1900" b="1" dirty="0"/>
              <a:t>Internet Use and Email</a:t>
            </a:r>
          </a:p>
          <a:p>
            <a:pPr>
              <a:buFont typeface="Arial" panose="020B0604020202020204" pitchFamily="34" charset="0"/>
              <a:buChar char="•"/>
            </a:pPr>
            <a:r>
              <a:rPr lang="en-US" sz="1900" dirty="0"/>
              <a:t>All messages and information created, sent, or retrieved on an SPS computer or network are the property of the SPS. Electronic mail messages and other use of electronic resources by students and staff, including accessing web pages, should not be considered confidential. Copies of all information created, sent, or retrieved are stored on the computer network’s back-up and archive files. Under the Massachusetts Public Records Law, electronic mail transmissions and other uses of electronic resources by SPS employees may be considered public records</a:t>
            </a:r>
          </a:p>
          <a:p>
            <a:pPr>
              <a:buFont typeface="Arial" panose="020B0604020202020204" pitchFamily="34" charset="0"/>
              <a:buChar char="•"/>
            </a:pPr>
            <a:r>
              <a:rPr lang="en-US" sz="1900" dirty="0"/>
              <a:t>No expectation of privacy</a:t>
            </a:r>
          </a:p>
        </p:txBody>
      </p:sp>
    </p:spTree>
    <p:extLst>
      <p:ext uri="{BB962C8B-B14F-4D97-AF65-F5344CB8AC3E}">
        <p14:creationId xmlns:p14="http://schemas.microsoft.com/office/powerpoint/2010/main" val="174250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and Boundaries </a:t>
            </a:r>
          </a:p>
        </p:txBody>
      </p:sp>
      <p:sp>
        <p:nvSpPr>
          <p:cNvPr id="3" name="Content Placeholder 2"/>
          <p:cNvSpPr>
            <a:spLocks noGrp="1"/>
          </p:cNvSpPr>
          <p:nvPr>
            <p:ph idx="1"/>
          </p:nvPr>
        </p:nvSpPr>
        <p:spPr/>
        <p:txBody>
          <a:bodyPr>
            <a:noAutofit/>
          </a:bodyPr>
          <a:lstStyle/>
          <a:p>
            <a:pPr marL="0" indent="0">
              <a:buNone/>
            </a:pPr>
            <a:r>
              <a:rPr lang="en-US" sz="1900" b="1" dirty="0"/>
              <a:t>Professionalism</a:t>
            </a:r>
          </a:p>
          <a:p>
            <a:pPr>
              <a:buFont typeface="Arial" panose="020B0604020202020204" pitchFamily="34" charset="0"/>
              <a:buChar char="•"/>
            </a:pPr>
            <a:r>
              <a:rPr lang="en-US" sz="1900" dirty="0"/>
              <a:t>Be polite and courteous</a:t>
            </a:r>
          </a:p>
          <a:p>
            <a:pPr>
              <a:buFont typeface="Arial" panose="020B0604020202020204" pitchFamily="34" charset="0"/>
              <a:buChar char="•"/>
            </a:pPr>
            <a:r>
              <a:rPr lang="en-US" sz="1900" dirty="0"/>
              <a:t>Respect cultural differences </a:t>
            </a:r>
          </a:p>
          <a:p>
            <a:pPr>
              <a:buFont typeface="Arial" panose="020B0604020202020204" pitchFamily="34" charset="0"/>
              <a:buChar char="•"/>
            </a:pPr>
            <a:r>
              <a:rPr lang="en-US" sz="1900" dirty="0"/>
              <a:t>Do not engage in gossip</a:t>
            </a:r>
          </a:p>
          <a:p>
            <a:pPr>
              <a:buFont typeface="Arial" panose="020B0604020202020204" pitchFamily="34" charset="0"/>
              <a:buChar char="•"/>
            </a:pPr>
            <a:r>
              <a:rPr lang="en-US" sz="1900" dirty="0"/>
              <a:t>Remember boundaries with colleagues </a:t>
            </a:r>
          </a:p>
          <a:p>
            <a:endParaRPr lang="en-US" sz="1900" dirty="0"/>
          </a:p>
          <a:p>
            <a:pPr marL="0" indent="0">
              <a:buNone/>
            </a:pPr>
            <a:r>
              <a:rPr lang="en-US" sz="1900" b="1" dirty="0"/>
              <a:t>Boundaries </a:t>
            </a:r>
          </a:p>
          <a:p>
            <a:pPr marL="0" indent="0">
              <a:buNone/>
            </a:pPr>
            <a:r>
              <a:rPr lang="en-US" sz="1900" dirty="0"/>
              <a:t>Boundaries encompass a wide variety of areas. In this day, boundaries are becoming more difficult to define, manage and maintain</a:t>
            </a:r>
          </a:p>
          <a:p>
            <a:pPr marL="0" indent="0">
              <a:buNone/>
            </a:pPr>
            <a:r>
              <a:rPr lang="en-US" sz="1900" dirty="0"/>
              <a:t>A few examples are: Emotional, Financial, and Communication. </a:t>
            </a:r>
          </a:p>
          <a:p>
            <a:pPr marL="0" indent="0">
              <a:buNone/>
            </a:pPr>
            <a:endParaRPr lang="en-US" sz="1900" dirty="0"/>
          </a:p>
          <a:p>
            <a:r>
              <a:rPr lang="en-US" sz="1900" dirty="0"/>
              <a:t>.</a:t>
            </a:r>
          </a:p>
          <a:p>
            <a:pPr marL="0" indent="0">
              <a:buNone/>
            </a:pPr>
            <a:endParaRPr lang="en-US" sz="1900" dirty="0"/>
          </a:p>
        </p:txBody>
      </p:sp>
    </p:spTree>
    <p:extLst>
      <p:ext uri="{BB962C8B-B14F-4D97-AF65-F5344CB8AC3E}">
        <p14:creationId xmlns:p14="http://schemas.microsoft.com/office/powerpoint/2010/main" val="107273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and Boundaries, cont.</a:t>
            </a:r>
          </a:p>
        </p:txBody>
      </p:sp>
      <p:sp>
        <p:nvSpPr>
          <p:cNvPr id="3" name="Content Placeholder 2"/>
          <p:cNvSpPr>
            <a:spLocks noGrp="1"/>
          </p:cNvSpPr>
          <p:nvPr>
            <p:ph idx="1"/>
          </p:nvPr>
        </p:nvSpPr>
        <p:spPr/>
        <p:txBody>
          <a:bodyPr>
            <a:normAutofit/>
          </a:bodyPr>
          <a:lstStyle/>
          <a:p>
            <a:pPr marL="0" indent="0">
              <a:buNone/>
            </a:pPr>
            <a:r>
              <a:rPr lang="en-US" b="1" dirty="0"/>
              <a:t>Emotional  </a:t>
            </a:r>
          </a:p>
          <a:p>
            <a:pPr marL="0" indent="0">
              <a:buNone/>
            </a:pPr>
            <a:r>
              <a:rPr lang="en-US" dirty="0"/>
              <a:t>• Showing preferential treatment to students</a:t>
            </a:r>
          </a:p>
          <a:p>
            <a:pPr marL="0" indent="0">
              <a:buNone/>
            </a:pPr>
            <a:r>
              <a:rPr lang="en-US" dirty="0"/>
              <a:t>• Intimate relationships with students: engaging in a romantic and/or sexual relationship with a student (current or former) </a:t>
            </a:r>
          </a:p>
          <a:p>
            <a:pPr marL="0" indent="0">
              <a:buNone/>
            </a:pPr>
            <a:r>
              <a:rPr lang="en-US" dirty="0"/>
              <a:t>• Flirtatious behavior/ intimate gestures directed towards a student</a:t>
            </a:r>
          </a:p>
          <a:p>
            <a:pPr marL="0" indent="0">
              <a:buNone/>
            </a:pPr>
            <a:r>
              <a:rPr lang="en-US" dirty="0"/>
              <a:t>• Expressing romantic feelings towards a student in written or other form</a:t>
            </a:r>
          </a:p>
        </p:txBody>
      </p:sp>
    </p:spTree>
    <p:extLst>
      <p:ext uri="{BB962C8B-B14F-4D97-AF65-F5344CB8AC3E}">
        <p14:creationId xmlns:p14="http://schemas.microsoft.com/office/powerpoint/2010/main" val="151467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and Boundaries, cont.</a:t>
            </a:r>
          </a:p>
        </p:txBody>
      </p:sp>
      <p:sp>
        <p:nvSpPr>
          <p:cNvPr id="3" name="Content Placeholder 2"/>
          <p:cNvSpPr>
            <a:spLocks noGrp="1"/>
          </p:cNvSpPr>
          <p:nvPr>
            <p:ph idx="1"/>
          </p:nvPr>
        </p:nvSpPr>
        <p:spPr/>
        <p:txBody>
          <a:bodyPr>
            <a:normAutofit fontScale="92500"/>
          </a:bodyPr>
          <a:lstStyle/>
          <a:p>
            <a:pPr marL="0" indent="0">
              <a:buNone/>
            </a:pPr>
            <a:r>
              <a:rPr lang="en-US" b="1" dirty="0"/>
              <a:t>Financial and Communication </a:t>
            </a:r>
          </a:p>
          <a:p>
            <a:pPr>
              <a:buFont typeface="Arial" panose="020B0604020202020204" pitchFamily="34" charset="0"/>
              <a:buChar char="•"/>
            </a:pPr>
            <a:r>
              <a:rPr lang="en-US" dirty="0"/>
              <a:t>Meeting the student alone outside of school or taking the student for an unauthorized outing </a:t>
            </a:r>
          </a:p>
          <a:p>
            <a:pPr>
              <a:buFont typeface="Arial" panose="020B0604020202020204" pitchFamily="34" charset="0"/>
              <a:buChar char="•"/>
            </a:pPr>
            <a:r>
              <a:rPr lang="en-US" dirty="0"/>
              <a:t>Privately giving a student money or a gift</a:t>
            </a:r>
          </a:p>
          <a:p>
            <a:pPr>
              <a:buFont typeface="Arial" panose="020B0604020202020204" pitchFamily="34" charset="0"/>
              <a:buChar char="•"/>
            </a:pPr>
            <a:r>
              <a:rPr lang="en-US" dirty="0"/>
              <a:t>Talking with a student about highly personal and/or sexually inappropriate matters </a:t>
            </a:r>
          </a:p>
          <a:p>
            <a:pPr>
              <a:buFont typeface="Arial" panose="020B0604020202020204" pitchFamily="34" charset="0"/>
              <a:buChar char="•"/>
            </a:pPr>
            <a:r>
              <a:rPr lang="en-US" dirty="0"/>
              <a:t>Using social media to interact with student about personal /sexual matters </a:t>
            </a:r>
          </a:p>
          <a:p>
            <a:pPr>
              <a:buFont typeface="Arial" panose="020B0604020202020204" pitchFamily="34" charset="0"/>
              <a:buChar char="•"/>
            </a:pPr>
            <a:r>
              <a:rPr lang="en-US" dirty="0"/>
              <a:t>Distribution or sale of prescription or non prescription drugs constitutes a danger to the students </a:t>
            </a:r>
          </a:p>
          <a:p>
            <a:pPr>
              <a:buFont typeface="Arial" panose="020B0604020202020204" pitchFamily="34" charset="0"/>
              <a:buChar char="•"/>
            </a:pPr>
            <a:r>
              <a:rPr lang="en-US" dirty="0"/>
              <a:t>Be as transparent as possible and with the knowledge and consent of the Principal or Supervisor.</a:t>
            </a:r>
          </a:p>
          <a:p>
            <a:endParaRPr lang="en-US" dirty="0"/>
          </a:p>
          <a:p>
            <a:endParaRPr lang="en-US" dirty="0"/>
          </a:p>
          <a:p>
            <a:endParaRPr lang="en-US" dirty="0"/>
          </a:p>
        </p:txBody>
      </p:sp>
    </p:spTree>
    <p:extLst>
      <p:ext uri="{BB962C8B-B14F-4D97-AF65-F5344CB8AC3E}">
        <p14:creationId xmlns:p14="http://schemas.microsoft.com/office/powerpoint/2010/main" val="347026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 cont. </a:t>
            </a:r>
          </a:p>
        </p:txBody>
      </p:sp>
      <p:sp>
        <p:nvSpPr>
          <p:cNvPr id="3" name="Content Placeholder 2"/>
          <p:cNvSpPr>
            <a:spLocks noGrp="1"/>
          </p:cNvSpPr>
          <p:nvPr>
            <p:ph idx="1"/>
          </p:nvPr>
        </p:nvSpPr>
        <p:spPr/>
        <p:txBody>
          <a:bodyPr>
            <a:normAutofit fontScale="25000" lnSpcReduction="20000"/>
          </a:bodyPr>
          <a:lstStyle/>
          <a:p>
            <a:pPr marL="0" indent="0">
              <a:buNone/>
            </a:pPr>
            <a:r>
              <a:rPr lang="en-US" sz="8800" dirty="0"/>
              <a:t>If you become concerned about relationships you are developing, ask yourself the following:</a:t>
            </a:r>
          </a:p>
          <a:p>
            <a:pPr marL="0" indent="0">
              <a:buNone/>
            </a:pPr>
            <a:endParaRPr lang="en-US" sz="8000" dirty="0"/>
          </a:p>
          <a:p>
            <a:pPr>
              <a:lnSpc>
                <a:spcPct val="120000"/>
              </a:lnSpc>
              <a:spcBef>
                <a:spcPts val="0"/>
              </a:spcBef>
              <a:buFont typeface="Arial" panose="020B0604020202020204" pitchFamily="34" charset="0"/>
              <a:buChar char="•"/>
            </a:pPr>
            <a:r>
              <a:rPr lang="en-US" sz="9600" dirty="0"/>
              <a:t>Am I dealing in a different manner with a particular student than with other students? </a:t>
            </a:r>
          </a:p>
          <a:p>
            <a:pPr>
              <a:lnSpc>
                <a:spcPct val="120000"/>
              </a:lnSpc>
              <a:spcBef>
                <a:spcPts val="0"/>
              </a:spcBef>
              <a:buFont typeface="Arial" panose="020B0604020202020204" pitchFamily="34" charset="0"/>
              <a:buChar char="•"/>
            </a:pPr>
            <a:r>
              <a:rPr lang="en-US" sz="9600" dirty="0"/>
              <a:t>Am I sharing information with a student because I think it will help the student or because I need/want to be liked?</a:t>
            </a:r>
          </a:p>
          <a:p>
            <a:pPr>
              <a:lnSpc>
                <a:spcPct val="120000"/>
              </a:lnSpc>
              <a:spcBef>
                <a:spcPts val="0"/>
              </a:spcBef>
              <a:buFont typeface="Arial" panose="020B0604020202020204" pitchFamily="34" charset="0"/>
              <a:buChar char="•"/>
            </a:pPr>
            <a:r>
              <a:rPr lang="en-US" sz="9600" dirty="0"/>
              <a:t>Am I interacting with the student in an ‘online environment’ consistently with how I would act with that student in class or at school? </a:t>
            </a:r>
          </a:p>
          <a:p>
            <a:pPr>
              <a:lnSpc>
                <a:spcPct val="120000"/>
              </a:lnSpc>
              <a:spcBef>
                <a:spcPts val="0"/>
              </a:spcBef>
              <a:buFont typeface="Arial" panose="020B0604020202020204" pitchFamily="34" charset="0"/>
              <a:buChar char="•"/>
            </a:pPr>
            <a:r>
              <a:rPr lang="en-US" sz="9600" dirty="0"/>
              <a:t>Would I modify my behavior with a student if a colleague/ Administrator were present? </a:t>
            </a:r>
          </a:p>
          <a:p>
            <a:pPr>
              <a:buFont typeface="Arial" panose="020B0604020202020204" pitchFamily="34" charset="0"/>
              <a:buChar char="•"/>
            </a:pPr>
            <a:endParaRPr lang="en-US" sz="9600" dirty="0"/>
          </a:p>
        </p:txBody>
      </p:sp>
    </p:spTree>
    <p:extLst>
      <p:ext uri="{BB962C8B-B14F-4D97-AF65-F5344CB8AC3E}">
        <p14:creationId xmlns:p14="http://schemas.microsoft.com/office/powerpoint/2010/main" val="59476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245790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13E455-1E3B-41EF-9867-FE6A598ACEC3}"/>
              </a:ext>
            </a:extLst>
          </p:cNvPr>
          <p:cNvSpPr txBox="1"/>
          <p:nvPr/>
        </p:nvSpPr>
        <p:spPr>
          <a:xfrm>
            <a:off x="5315527" y="1547598"/>
            <a:ext cx="6197100" cy="3539430"/>
          </a:xfrm>
          <a:prstGeom prst="rect">
            <a:avLst/>
          </a:prstGeom>
          <a:noFill/>
        </p:spPr>
        <p:txBody>
          <a:bodyPr wrap="square">
            <a:spAutoFit/>
          </a:bodyPr>
          <a:lstStyle/>
          <a:p>
            <a:pPr algn="ctr"/>
            <a:r>
              <a:rPr lang="en-US" sz="3200" dirty="0">
                <a:latin typeface="Maiandra GD" panose="020E0502030308020204" pitchFamily="34" charset="0"/>
              </a:rPr>
              <a:t>Valerie Williams,  Sr. Administrator of Talent Acquisition &amp; Diversity  Development</a:t>
            </a:r>
          </a:p>
          <a:p>
            <a:pPr algn="ctr"/>
            <a:endParaRPr lang="en-US" sz="3200" dirty="0">
              <a:latin typeface="Maiandra GD" panose="020E0502030308020204" pitchFamily="34" charset="0"/>
            </a:endParaRPr>
          </a:p>
          <a:p>
            <a:pPr algn="ctr"/>
            <a:r>
              <a:rPr lang="en-US" sz="3200" dirty="0" err="1">
                <a:latin typeface="Maiandra GD" panose="020E0502030308020204" pitchFamily="34" charset="0"/>
              </a:rPr>
              <a:t>Lydivette</a:t>
            </a:r>
            <a:r>
              <a:rPr lang="en-US" sz="3200" dirty="0">
                <a:latin typeface="Maiandra GD" panose="020E0502030308020204" pitchFamily="34" charset="0"/>
              </a:rPr>
              <a:t> Guzman, Human Resources Analyst, </a:t>
            </a:r>
          </a:p>
        </p:txBody>
      </p:sp>
      <p:pic>
        <p:nvPicPr>
          <p:cNvPr id="6" name="Picture 5">
            <a:extLst>
              <a:ext uri="{FF2B5EF4-FFF2-40B4-BE49-F238E27FC236}">
                <a16:creationId xmlns:a16="http://schemas.microsoft.com/office/drawing/2014/main" id="{A8D619BE-1C96-4D63-A1DA-860D65A27E8A}"/>
              </a:ext>
            </a:extLst>
          </p:cNvPr>
          <p:cNvPicPr>
            <a:picLocks noChangeAspect="1"/>
          </p:cNvPicPr>
          <p:nvPr/>
        </p:nvPicPr>
        <p:blipFill rotWithShape="1">
          <a:blip r:embed="rId2"/>
          <a:srcRect b="28136"/>
          <a:stretch/>
        </p:blipFill>
        <p:spPr>
          <a:xfrm>
            <a:off x="875994" y="1384866"/>
            <a:ext cx="4267121" cy="3969331"/>
          </a:xfrm>
          <a:prstGeom prst="rect">
            <a:avLst/>
          </a:prstGeom>
        </p:spPr>
      </p:pic>
    </p:spTree>
    <p:extLst>
      <p:ext uri="{BB962C8B-B14F-4D97-AF65-F5344CB8AC3E}">
        <p14:creationId xmlns:p14="http://schemas.microsoft.com/office/powerpoint/2010/main" val="267578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18969DA-E869-40AF-94FC-E40F96D7D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A8756A8-C98D-4BD1-8368-480B367BE1A7}"/>
              </a:ext>
            </a:extLst>
          </p:cNvPr>
          <p:cNvSpPr txBox="1"/>
          <p:nvPr/>
        </p:nvSpPr>
        <p:spPr>
          <a:xfrm>
            <a:off x="724703" y="2181339"/>
            <a:ext cx="4457701" cy="15481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kern="1200" dirty="0">
                <a:solidFill>
                  <a:schemeClr val="tx1"/>
                </a:solidFill>
                <a:latin typeface="Maiandra GD" panose="020E0502030308020204" pitchFamily="34" charset="0"/>
                <a:ea typeface="+mj-ea"/>
                <a:cs typeface="+mj-cs"/>
              </a:rPr>
              <a:t>Lunch  11:15 – 12:15 pm </a:t>
            </a:r>
          </a:p>
        </p:txBody>
      </p:sp>
      <p:sp>
        <p:nvSpPr>
          <p:cNvPr id="27" name="Freeform: Shape 26">
            <a:extLst>
              <a:ext uri="{FF2B5EF4-FFF2-40B4-BE49-F238E27FC236}">
                <a16:creationId xmlns:a16="http://schemas.microsoft.com/office/drawing/2014/main" id="{0776B1EE-A7D1-46A3-81E9-19E58E41D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8" y="1"/>
            <a:ext cx="7602071"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09253BB9-9AE6-4269-8757-71D2E922BD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63947" y="873046"/>
            <a:ext cx="4922673" cy="4281700"/>
          </a:xfrm>
          <a:prstGeom prst="rect">
            <a:avLst/>
          </a:prstGeom>
        </p:spPr>
      </p:pic>
      <p:sp>
        <p:nvSpPr>
          <p:cNvPr id="29" name="Freeform: Shape 28">
            <a:extLst>
              <a:ext uri="{FF2B5EF4-FFF2-40B4-BE49-F238E27FC236}">
                <a16:creationId xmlns:a16="http://schemas.microsoft.com/office/drawing/2014/main" id="{A0A40C28-B748-4B4A-BF04-30E783CE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04329"/>
            <a:ext cx="10680562"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81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267" y="2122700"/>
            <a:ext cx="8502554" cy="2343206"/>
          </a:xfrm>
          <a:prstGeom prst="rect">
            <a:avLst/>
          </a:prstGeom>
        </p:spPr>
        <p:txBody>
          <a:bodyPr wrap="square">
            <a:spAutoFit/>
          </a:bodyPr>
          <a:lstStyle/>
          <a:p>
            <a:pPr lvl="0" algn="ctr">
              <a:lnSpc>
                <a:spcPct val="90000"/>
              </a:lnSpc>
              <a:spcBef>
                <a:spcPts val="1000"/>
              </a:spcBef>
            </a:pPr>
            <a:r>
              <a:rPr lang="en-US" sz="4800" dirty="0">
                <a:solidFill>
                  <a:prstClr val="black"/>
                </a:solidFill>
                <a:latin typeface="Maiandra GD" panose="020E0502030308020204" pitchFamily="34" charset="0"/>
              </a:rPr>
              <a:t>Caryn </a:t>
            </a:r>
            <a:r>
              <a:rPr lang="en-US" sz="4800" dirty="0" err="1">
                <a:solidFill>
                  <a:prstClr val="black"/>
                </a:solidFill>
                <a:latin typeface="Maiandra GD" panose="020E0502030308020204" pitchFamily="34" charset="0"/>
              </a:rPr>
              <a:t>Laflamme</a:t>
            </a:r>
            <a:endParaRPr lang="en-US" sz="4800" dirty="0">
              <a:solidFill>
                <a:prstClr val="black"/>
              </a:solidFill>
              <a:latin typeface="Maiandra GD" panose="020E0502030308020204" pitchFamily="34" charset="0"/>
            </a:endParaRPr>
          </a:p>
          <a:p>
            <a:pPr lvl="0" algn="ctr">
              <a:lnSpc>
                <a:spcPct val="90000"/>
              </a:lnSpc>
              <a:spcBef>
                <a:spcPts val="1000"/>
              </a:spcBef>
            </a:pPr>
            <a:r>
              <a:rPr lang="en-US" sz="4800" dirty="0">
                <a:solidFill>
                  <a:prstClr val="black"/>
                </a:solidFill>
                <a:latin typeface="Maiandra GD" panose="020E0502030308020204" pitchFamily="34" charset="0"/>
              </a:rPr>
              <a:t> Lead Field Representative</a:t>
            </a:r>
          </a:p>
          <a:p>
            <a:pPr lvl="0" algn="ctr">
              <a:lnSpc>
                <a:spcPct val="90000"/>
              </a:lnSpc>
              <a:spcBef>
                <a:spcPts val="1000"/>
              </a:spcBef>
            </a:pPr>
            <a:r>
              <a:rPr lang="en-US" sz="4800" dirty="0">
                <a:solidFill>
                  <a:prstClr val="black"/>
                </a:solidFill>
                <a:latin typeface="Maiandra GD" panose="020E0502030308020204" pitchFamily="34" charset="0"/>
              </a:rPr>
              <a:t>AFT Massachusetts</a:t>
            </a:r>
          </a:p>
        </p:txBody>
      </p:sp>
      <p:pic>
        <p:nvPicPr>
          <p:cNvPr id="3" name="Picture 2"/>
          <p:cNvPicPr>
            <a:picLocks noChangeAspect="1"/>
          </p:cNvPicPr>
          <p:nvPr/>
        </p:nvPicPr>
        <p:blipFill>
          <a:blip r:embed="rId2"/>
          <a:stretch>
            <a:fillRect/>
          </a:stretch>
        </p:blipFill>
        <p:spPr>
          <a:xfrm>
            <a:off x="174783" y="156150"/>
            <a:ext cx="2780017" cy="1548518"/>
          </a:xfrm>
          <a:prstGeom prst="rect">
            <a:avLst/>
          </a:prstGeom>
        </p:spPr>
      </p:pic>
      <p:pic>
        <p:nvPicPr>
          <p:cNvPr id="4" name="Picture 3"/>
          <p:cNvPicPr>
            <a:picLocks noChangeAspect="1"/>
          </p:cNvPicPr>
          <p:nvPr/>
        </p:nvPicPr>
        <p:blipFill>
          <a:blip r:embed="rId3"/>
          <a:stretch>
            <a:fillRect/>
          </a:stretch>
        </p:blipFill>
        <p:spPr>
          <a:xfrm>
            <a:off x="700530" y="3416367"/>
            <a:ext cx="1457070" cy="1054699"/>
          </a:xfrm>
          <a:prstGeom prst="rect">
            <a:avLst/>
          </a:prstGeom>
        </p:spPr>
      </p:pic>
      <p:pic>
        <p:nvPicPr>
          <p:cNvPr id="5" name="Picture 4"/>
          <p:cNvPicPr>
            <a:picLocks noChangeAspect="1"/>
          </p:cNvPicPr>
          <p:nvPr/>
        </p:nvPicPr>
        <p:blipFill>
          <a:blip r:embed="rId4"/>
          <a:stretch>
            <a:fillRect/>
          </a:stretch>
        </p:blipFill>
        <p:spPr>
          <a:xfrm>
            <a:off x="884483" y="5160796"/>
            <a:ext cx="1127858" cy="1140051"/>
          </a:xfrm>
          <a:prstGeom prst="rect">
            <a:avLst/>
          </a:prstGeom>
        </p:spPr>
      </p:pic>
      <p:pic>
        <p:nvPicPr>
          <p:cNvPr id="6" name="Picture 5"/>
          <p:cNvPicPr>
            <a:picLocks noChangeAspect="1"/>
          </p:cNvPicPr>
          <p:nvPr/>
        </p:nvPicPr>
        <p:blipFill>
          <a:blip r:embed="rId5"/>
          <a:stretch>
            <a:fillRect/>
          </a:stretch>
        </p:blipFill>
        <p:spPr>
          <a:xfrm>
            <a:off x="422745" y="1871944"/>
            <a:ext cx="2286198" cy="118272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9052" y="129654"/>
            <a:ext cx="2442948" cy="6728346"/>
          </a:xfrm>
          <a:prstGeom prst="rect">
            <a:avLst/>
          </a:prstGeom>
        </p:spPr>
      </p:pic>
    </p:spTree>
    <p:extLst>
      <p:ext uri="{BB962C8B-B14F-4D97-AF65-F5344CB8AC3E}">
        <p14:creationId xmlns:p14="http://schemas.microsoft.com/office/powerpoint/2010/main" val="407555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68" y="560007"/>
            <a:ext cx="11545556" cy="5508944"/>
          </a:xfrm>
          <a:prstGeom prst="rect">
            <a:avLst/>
          </a:prstGeom>
        </p:spPr>
        <p:txBody>
          <a:bodyPr wrap="square">
            <a:spAutoFit/>
          </a:bodyPr>
          <a:lstStyle/>
          <a:p>
            <a:pPr algn="ctr">
              <a:lnSpc>
                <a:spcPct val="115000"/>
              </a:lnSpc>
              <a:spcAft>
                <a:spcPts val="10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August 24, 2021 Orientation for Unit D Members  </a:t>
            </a:r>
          </a:p>
          <a:p>
            <a:pPr marL="628650" marR="0">
              <a:lnSpc>
                <a:spcPct val="115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Catherine Mastronardi,  President, Springfield Federation of Paraprofessionals, 8:30 – 9:00 am </a:t>
            </a:r>
          </a:p>
          <a:p>
            <a:pPr>
              <a:lnSpc>
                <a:spcPct val="115000"/>
              </a:lnSpc>
            </a:pPr>
            <a:r>
              <a:rPr lang="en-US" sz="2000" b="1" dirty="0" err="1">
                <a:latin typeface="Calibri" panose="020F0502020204030204" pitchFamily="34" charset="0"/>
                <a:ea typeface="Calibri" panose="020F0502020204030204" pitchFamily="34" charset="0"/>
                <a:cs typeface="Times New Roman" panose="02020603050405020304" pitchFamily="18" charset="0"/>
              </a:rPr>
              <a:t>Darcia</a:t>
            </a:r>
            <a:r>
              <a:rPr lang="en-US" sz="2000" b="1" dirty="0">
                <a:latin typeface="Calibri" panose="020F0502020204030204" pitchFamily="34" charset="0"/>
                <a:ea typeface="Calibri" panose="020F0502020204030204" pitchFamily="34" charset="0"/>
                <a:cs typeface="Times New Roman" panose="02020603050405020304" pitchFamily="18" charset="0"/>
              </a:rPr>
              <a:t> Milner, Chief Schools Officer, Springfield Public Schools  9:00 – 9:30 am </a:t>
            </a: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Diana </a:t>
            </a:r>
            <a:r>
              <a:rPr lang="en-US" sz="2000" b="1" dirty="0" err="1">
                <a:latin typeface="Calibri" panose="020F0502020204030204" pitchFamily="34" charset="0"/>
                <a:ea typeface="Calibri" panose="020F0502020204030204" pitchFamily="34" charset="0"/>
                <a:cs typeface="Times New Roman" panose="02020603050405020304" pitchFamily="18" charset="0"/>
              </a:rPr>
              <a:t>Mieltowski</a:t>
            </a:r>
            <a:r>
              <a:rPr lang="en-US" sz="2000" b="1" dirty="0">
                <a:latin typeface="Calibri" panose="020F0502020204030204" pitchFamily="34" charset="0"/>
                <a:ea typeface="Calibri" panose="020F0502020204030204" pitchFamily="34" charset="0"/>
                <a:cs typeface="Times New Roman" panose="02020603050405020304" pitchFamily="18" charset="0"/>
              </a:rPr>
              <a:t>: Benefits Department, City of Springfield   9:30 –  10:00 am </a:t>
            </a: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Tracy </a:t>
            </a:r>
            <a:r>
              <a:rPr lang="en-US" sz="2000" b="1" dirty="0" err="1">
                <a:latin typeface="Calibri" panose="020F0502020204030204" pitchFamily="34" charset="0"/>
                <a:ea typeface="Calibri" panose="020F0502020204030204" pitchFamily="34" charset="0"/>
                <a:cs typeface="Times New Roman" panose="02020603050405020304" pitchFamily="18" charset="0"/>
              </a:rPr>
              <a:t>Thibert</a:t>
            </a:r>
            <a:r>
              <a:rPr lang="en-US" sz="2000" b="1" dirty="0">
                <a:latin typeface="Calibri" panose="020F0502020204030204" pitchFamily="34" charset="0"/>
                <a:ea typeface="Calibri" panose="020F0502020204030204" pitchFamily="34" charset="0"/>
                <a:cs typeface="Times New Roman" panose="02020603050405020304" pitchFamily="18" charset="0"/>
              </a:rPr>
              <a:t>:  Employee Assistance Program, ESI  10:00 – 10:15 am </a:t>
            </a: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Break  10:15 – 10:30 am </a:t>
            </a: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Kristin Reardon, Senior Administrator of Human Resources, Springfield Public Schools  10:30- 10:45 am </a:t>
            </a: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Valerie Williams,  Sr. Administrator of Talent Acquisition &amp; Diversity  Development,  10:45 -11:00 am  </a:t>
            </a:r>
          </a:p>
          <a:p>
            <a:pPr>
              <a:lnSpc>
                <a:spcPct val="115000"/>
              </a:lnSpc>
            </a:pPr>
            <a:r>
              <a:rPr lang="en-US" sz="2000" b="1" dirty="0" err="1">
                <a:latin typeface="Calibri" panose="020F0502020204030204" pitchFamily="34" charset="0"/>
                <a:ea typeface="Calibri" panose="020F0502020204030204" pitchFamily="34" charset="0"/>
                <a:cs typeface="Times New Roman" panose="02020603050405020304" pitchFamily="18" charset="0"/>
              </a:rPr>
              <a:t>Lydivette</a:t>
            </a:r>
            <a:r>
              <a:rPr lang="en-US" sz="2000" b="1" dirty="0">
                <a:latin typeface="Calibri" panose="020F0502020204030204" pitchFamily="34" charset="0"/>
                <a:ea typeface="Calibri" panose="020F0502020204030204" pitchFamily="34" charset="0"/>
                <a:cs typeface="Times New Roman" panose="02020603050405020304" pitchFamily="18" charset="0"/>
              </a:rPr>
              <a:t> Guzman, Human Resources Analyst, 10:45 – 11:00 am </a:t>
            </a: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Questions 11:00 – 11:15 am </a:t>
            </a: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Lunch  11:15 – 12:15 pm </a:t>
            </a: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Caryn Laflamme, Field Representative, AFT Massachusetts 12:15 – 3:00 pm </a:t>
            </a: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Break  TBD</a:t>
            </a:r>
          </a:p>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030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17" y="665135"/>
            <a:ext cx="11869003"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ysClr val="windowText" lastClr="000000"/>
                </a:solidFill>
                <a:effectLst/>
                <a:uLnTx/>
                <a:uFillTx/>
                <a:latin typeface="+mj-lt"/>
              </a:rPr>
              <a:t>Your success is our priority and we have made a commitment to support you! </a:t>
            </a:r>
          </a:p>
        </p:txBody>
      </p:sp>
      <p:pic>
        <p:nvPicPr>
          <p:cNvPr id="3" name="Picture 2"/>
          <p:cNvPicPr>
            <a:picLocks noChangeAspect="1"/>
          </p:cNvPicPr>
          <p:nvPr/>
        </p:nvPicPr>
        <p:blipFill>
          <a:blip r:embed="rId2"/>
          <a:stretch>
            <a:fillRect/>
          </a:stretch>
        </p:blipFill>
        <p:spPr>
          <a:xfrm>
            <a:off x="477670" y="2606724"/>
            <a:ext cx="11191165" cy="3698542"/>
          </a:xfrm>
          <a:prstGeom prst="rect">
            <a:avLst/>
          </a:prstGeom>
        </p:spPr>
      </p:pic>
    </p:spTree>
    <p:extLst>
      <p:ext uri="{BB962C8B-B14F-4D97-AF65-F5344CB8AC3E}">
        <p14:creationId xmlns:p14="http://schemas.microsoft.com/office/powerpoint/2010/main" val="287496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Weingarten Rights</a:t>
            </a:r>
          </a:p>
        </p:txBody>
      </p:sp>
    </p:spTree>
    <p:extLst>
      <p:ext uri="{BB962C8B-B14F-4D97-AF65-F5344CB8AC3E}">
        <p14:creationId xmlns:p14="http://schemas.microsoft.com/office/powerpoint/2010/main" val="3771892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18708"/>
            <a:ext cx="9144000" cy="5582092"/>
          </a:xfrm>
        </p:spPr>
        <p:txBody>
          <a:bodyPr anchor="t">
            <a:normAutofit fontScale="90000"/>
          </a:bodyPr>
          <a:lstStyle/>
          <a:p>
            <a:pPr algn="l"/>
            <a:r>
              <a:rPr lang="en-US" dirty="0"/>
              <a:t>Basic Weingarten Right: A member who has a </a:t>
            </a:r>
            <a:r>
              <a:rPr lang="en-US" b="1" dirty="0"/>
              <a:t>reasonable belief </a:t>
            </a:r>
            <a:r>
              <a:rPr lang="en-US" dirty="0"/>
              <a:t>that a meeting with a supervisor </a:t>
            </a:r>
            <a:r>
              <a:rPr lang="en-US" b="1" dirty="0"/>
              <a:t>may lead to discipline has the right to have a union representative present at that meeting.</a:t>
            </a:r>
          </a:p>
        </p:txBody>
      </p:sp>
    </p:spTree>
    <p:extLst>
      <p:ext uri="{BB962C8B-B14F-4D97-AF65-F5344CB8AC3E}">
        <p14:creationId xmlns:p14="http://schemas.microsoft.com/office/powerpoint/2010/main" val="3173666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385" y="548640"/>
            <a:ext cx="11687695" cy="6184669"/>
          </a:xfrm>
        </p:spPr>
        <p:txBody>
          <a:bodyPr anchor="t">
            <a:normAutofit fontScale="90000"/>
          </a:bodyPr>
          <a:lstStyle/>
          <a:p>
            <a:pPr algn="l"/>
            <a:r>
              <a:rPr lang="en-US" sz="2800" b="1" dirty="0"/>
              <a:t>What situations give rise to Weingarten rights? </a:t>
            </a:r>
            <a:br>
              <a:rPr lang="en-US" sz="2800" b="1" dirty="0"/>
            </a:br>
            <a:br>
              <a:rPr lang="en-US" sz="2800" dirty="0"/>
            </a:br>
            <a:r>
              <a:rPr lang="en-US" sz="3100" dirty="0"/>
              <a:t>•Where the employee has a reasonable expectation that discipline may result; for example, where the meeting is part of the employer's disciplinary procedure. </a:t>
            </a:r>
            <a:br>
              <a:rPr lang="en-US" sz="3100" dirty="0"/>
            </a:br>
            <a:r>
              <a:rPr lang="en-US" sz="3100" dirty="0"/>
              <a:t>•Where the purpose of the meeting or interview is to investigate an employees allegedly inadequate work performance or other misconduct, where discipline of any kind is a possible result. </a:t>
            </a:r>
            <a:br>
              <a:rPr lang="en-US" sz="3100" dirty="0"/>
            </a:br>
            <a:r>
              <a:rPr lang="en-US" sz="3100" dirty="0"/>
              <a:t>•Where the purpose of the interview of meeting is to elicit facts, the employee's "side of the story," or obtain admissions or other evidence either to determine whether or not discipline is warranted OR to support a disciplinary decision already made. </a:t>
            </a:r>
            <a:br>
              <a:rPr lang="en-US" sz="3100" dirty="0"/>
            </a:br>
            <a:r>
              <a:rPr lang="en-US" sz="3100" dirty="0"/>
              <a:t>•Where the employee is required to explain or defend his/her conduct in a situation which the employee reasonably fears could affect his/her working conditions or job security.</a:t>
            </a:r>
            <a:br>
              <a:rPr lang="en-US" sz="2800" dirty="0"/>
            </a:br>
            <a:endParaRPr lang="en-US" sz="2800" dirty="0"/>
          </a:p>
        </p:txBody>
      </p:sp>
    </p:spTree>
    <p:extLst>
      <p:ext uri="{BB962C8B-B14F-4D97-AF65-F5344CB8AC3E}">
        <p14:creationId xmlns:p14="http://schemas.microsoft.com/office/powerpoint/2010/main" val="2542122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1806"/>
          </a:xfrm>
        </p:spPr>
        <p:txBody>
          <a:bodyPr anchor="t">
            <a:normAutofit fontScale="90000"/>
          </a:bodyPr>
          <a:lstStyle/>
          <a:p>
            <a:r>
              <a:rPr lang="en-US" sz="3100" b="1" dirty="0"/>
              <a:t>What situations DO NOT give rise to Weingarten Rights?</a:t>
            </a:r>
            <a:br>
              <a:rPr lang="en-US" sz="3100" dirty="0"/>
            </a:br>
            <a:r>
              <a:rPr lang="en-US" sz="3100" dirty="0"/>
              <a:t> </a:t>
            </a:r>
            <a:br>
              <a:rPr lang="en-US" sz="3100" dirty="0"/>
            </a:br>
            <a:r>
              <a:rPr lang="en-US" sz="3100" dirty="0"/>
              <a:t>•Where the meeting or discussion is merely for the purpose of conveying work instructions, training, or </a:t>
            </a:r>
            <a:r>
              <a:rPr lang="en-US" sz="3100" i="1" dirty="0"/>
              <a:t>needed corrections</a:t>
            </a:r>
            <a:r>
              <a:rPr lang="en-US" sz="3100" dirty="0"/>
              <a:t>. </a:t>
            </a:r>
            <a:br>
              <a:rPr lang="en-US" sz="3100" dirty="0"/>
            </a:br>
            <a:br>
              <a:rPr lang="en-US" sz="3100" dirty="0"/>
            </a:br>
            <a:r>
              <a:rPr lang="en-US" sz="3100" dirty="0"/>
              <a:t>•Where the purpose of the meeting is simply to inform the employee about a disciplinary decision that has already been made and no information is sought from the employee. </a:t>
            </a:r>
            <a:br>
              <a:rPr lang="en-US" sz="3100" dirty="0"/>
            </a:br>
            <a:br>
              <a:rPr lang="en-US" sz="3100" dirty="0"/>
            </a:br>
            <a:r>
              <a:rPr lang="en-US" sz="3100" dirty="0"/>
              <a:t>•Where the employer </a:t>
            </a:r>
            <a:r>
              <a:rPr lang="en-US" sz="3100" b="1" dirty="0"/>
              <a:t>has clearly and overtly assure</a:t>
            </a:r>
            <a:r>
              <a:rPr lang="en-US" sz="3100" dirty="0"/>
              <a:t>d the employee prior to the interview that </a:t>
            </a:r>
            <a:r>
              <a:rPr lang="en-US" sz="3100" b="1" dirty="0"/>
              <a:t>no discipline or adverse consequences </a:t>
            </a:r>
            <a:r>
              <a:rPr lang="en-US" sz="3100" dirty="0"/>
              <a:t>will result from the interview. </a:t>
            </a:r>
            <a:br>
              <a:rPr lang="en-US" sz="3100" dirty="0"/>
            </a:br>
            <a:br>
              <a:rPr lang="en-US" sz="3100" dirty="0"/>
            </a:br>
            <a:r>
              <a:rPr lang="en-US" sz="3100" dirty="0"/>
              <a:t>•Where any discussion that occurs after the employer has notified the employee of the discipline has been </a:t>
            </a:r>
            <a:r>
              <a:rPr lang="en-US" sz="3100" b="1" dirty="0"/>
              <a:t>initiated by the employee </a:t>
            </a:r>
            <a:r>
              <a:rPr lang="en-US" sz="3100" dirty="0"/>
              <a:t>rather than the employer. </a:t>
            </a:r>
            <a:br>
              <a:rPr lang="en-US" sz="2800" dirty="0"/>
            </a:br>
            <a:endParaRPr lang="en-US" sz="2800" dirty="0"/>
          </a:p>
        </p:txBody>
      </p:sp>
    </p:spTree>
    <p:extLst>
      <p:ext uri="{BB962C8B-B14F-4D97-AF65-F5344CB8AC3E}">
        <p14:creationId xmlns:p14="http://schemas.microsoft.com/office/powerpoint/2010/main" val="2222124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103" y="837398"/>
            <a:ext cx="10515600" cy="5270904"/>
          </a:xfrm>
        </p:spPr>
        <p:txBody>
          <a:bodyPr>
            <a:normAutofit fontScale="90000"/>
          </a:bodyPr>
          <a:lstStyle/>
          <a:p>
            <a:r>
              <a:rPr lang="en-US" dirty="0"/>
              <a:t>If an employer has provided all the necessary Weingarten rights, may an employee refuse to answer questions? </a:t>
            </a:r>
            <a:br>
              <a:rPr lang="en-US" dirty="0"/>
            </a:br>
            <a:r>
              <a:rPr lang="en-US" dirty="0"/>
              <a:t>No, unless the matter under discussion has </a:t>
            </a:r>
            <a:r>
              <a:rPr lang="en-US" b="1" dirty="0"/>
              <a:t>criminal implications</a:t>
            </a:r>
            <a:r>
              <a:rPr lang="en-US" dirty="0"/>
              <a:t>. Generally, an employee generally does not have the right to remain silent, as long as his/her representational rights have been honored, nor may the union representative direct the employee to remain silent. </a:t>
            </a:r>
          </a:p>
        </p:txBody>
      </p:sp>
    </p:spTree>
    <p:extLst>
      <p:ext uri="{BB962C8B-B14F-4D97-AF65-F5344CB8AC3E}">
        <p14:creationId xmlns:p14="http://schemas.microsoft.com/office/powerpoint/2010/main" val="838997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Knowing Your Contract</a:t>
            </a:r>
          </a:p>
        </p:txBody>
      </p:sp>
      <p:sp>
        <p:nvSpPr>
          <p:cNvPr id="3" name="Subtitle 2"/>
          <p:cNvSpPr>
            <a:spLocks noGrp="1"/>
          </p:cNvSpPr>
          <p:nvPr>
            <p:ph type="subTitle" idx="1"/>
          </p:nvPr>
        </p:nvSpPr>
        <p:spPr>
          <a:xfrm>
            <a:off x="1524000" y="4792884"/>
            <a:ext cx="9144000" cy="1140083"/>
          </a:xfrm>
        </p:spPr>
        <p:txBody>
          <a:bodyPr/>
          <a:lstStyle/>
          <a:p>
            <a:r>
              <a:rPr lang="en-US" dirty="0"/>
              <a:t>Caryn </a:t>
            </a:r>
            <a:r>
              <a:rPr lang="en-US" dirty="0" err="1"/>
              <a:t>Laflamme</a:t>
            </a:r>
            <a:r>
              <a:rPr lang="en-US" dirty="0"/>
              <a:t>, Field Representative, AFT Massachusetts and Catherine Mastronardi, President, Springfield Federation of Paraprofessionals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817" y="522265"/>
            <a:ext cx="1660545" cy="12001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23" y="987046"/>
            <a:ext cx="3046096" cy="14708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146" y="662239"/>
            <a:ext cx="2286000" cy="1181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653" y="1370515"/>
            <a:ext cx="935693" cy="945648"/>
          </a:xfrm>
          <a:prstGeom prst="rect">
            <a:avLst/>
          </a:prstGeom>
        </p:spPr>
      </p:pic>
    </p:spTree>
    <p:extLst>
      <p:ext uri="{BB962C8B-B14F-4D97-AF65-F5344CB8AC3E}">
        <p14:creationId xmlns:p14="http://schemas.microsoft.com/office/powerpoint/2010/main" val="3197765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221193-B7C0-43F7-8354-1E07EDD3319C}"/>
              </a:ext>
            </a:extLst>
          </p:cNvPr>
          <p:cNvSpPr txBox="1"/>
          <p:nvPr/>
        </p:nvSpPr>
        <p:spPr>
          <a:xfrm>
            <a:off x="941737" y="1076799"/>
            <a:ext cx="9842804" cy="4154984"/>
          </a:xfrm>
          <a:prstGeom prst="rect">
            <a:avLst/>
          </a:prstGeom>
          <a:noFill/>
        </p:spPr>
        <p:txBody>
          <a:bodyPr wrap="square" rtlCol="0">
            <a:spAutoFit/>
          </a:bodyPr>
          <a:lstStyle/>
          <a:p>
            <a:r>
              <a:rPr lang="en-US" sz="2400" dirty="0"/>
              <a:t>The SPRINGFIELD FEDERATION OF PARAPROFESSIONALS, LOCAL 4098 AMERICAN FEDERATION OF TEACHERS, AFL-CIO </a:t>
            </a:r>
          </a:p>
          <a:p>
            <a:endParaRPr lang="en-US" sz="2400" dirty="0"/>
          </a:p>
          <a:p>
            <a:r>
              <a:rPr lang="en-US" sz="2400" dirty="0">
                <a:latin typeface="Times New Roman" panose="02020603050405020304" pitchFamily="18" charset="0"/>
              </a:rPr>
              <a:t>is</a:t>
            </a:r>
            <a:r>
              <a:rPr lang="en-US" sz="2400" dirty="0">
                <a:effectLst/>
                <a:latin typeface="Times New Roman" panose="02020603050405020304" pitchFamily="18" charset="0"/>
                <a:ea typeface="Calibri" panose="020F0502020204030204" pitchFamily="34" charset="0"/>
              </a:rPr>
              <a:t> the exclusive bargaining agent and representative of </a:t>
            </a:r>
            <a:r>
              <a:rPr lang="en-US" sz="2400" b="1" dirty="0">
                <a:effectLst/>
                <a:latin typeface="Times New Roman" panose="02020603050405020304" pitchFamily="18" charset="0"/>
                <a:ea typeface="Calibri" panose="020F0502020204030204" pitchFamily="34" charset="0"/>
              </a:rPr>
              <a:t>Paraprofessional employees</a:t>
            </a:r>
            <a:r>
              <a:rPr lang="en-US" sz="2400" dirty="0">
                <a:effectLst/>
                <a:latin typeface="Times New Roman" panose="02020603050405020304" pitchFamily="18" charset="0"/>
                <a:ea typeface="Calibri" panose="020F0502020204030204" pitchFamily="34" charset="0"/>
              </a:rPr>
              <a:t> of the Springfield Public Schools for the purpose of collective bargaining with respect to hours, wages, and conditions of employment.  Such unit shall include Para-educators, Certified Nursing Assistants, Licensed Practical Nurses, Health Assistants, Assistant Teachers, Occupational Therapy Assistants, Physical Therapy Assistants and Tutors.</a:t>
            </a:r>
          </a:p>
          <a:p>
            <a:endParaRPr lang="en-US" sz="2400" dirty="0">
              <a:latin typeface="Times New Roman" panose="02020603050405020304" pitchFamily="18" charset="0"/>
            </a:endParaRPr>
          </a:p>
          <a:p>
            <a:r>
              <a:rPr lang="en-US" sz="2400" dirty="0">
                <a:latin typeface="Times New Roman" panose="02020603050405020304" pitchFamily="18" charset="0"/>
              </a:rPr>
              <a:t>The district will often refer to our group as “Unit D” or “the Paras”</a:t>
            </a:r>
            <a:endParaRPr lang="en-US" sz="2400" dirty="0"/>
          </a:p>
        </p:txBody>
      </p:sp>
    </p:spTree>
    <p:extLst>
      <p:ext uri="{BB962C8B-B14F-4D97-AF65-F5344CB8AC3E}">
        <p14:creationId xmlns:p14="http://schemas.microsoft.com/office/powerpoint/2010/main" val="3062177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7C1D01-AD82-4BB0-BA24-08330215681D}"/>
              </a:ext>
            </a:extLst>
          </p:cNvPr>
          <p:cNvSpPr txBox="1"/>
          <p:nvPr/>
        </p:nvSpPr>
        <p:spPr>
          <a:xfrm>
            <a:off x="712694" y="833718"/>
            <a:ext cx="7463117" cy="5355312"/>
          </a:xfrm>
          <a:prstGeom prst="rect">
            <a:avLst/>
          </a:prstGeom>
          <a:noFill/>
        </p:spPr>
        <p:txBody>
          <a:bodyPr wrap="square" rtlCol="0">
            <a:spAutoFit/>
          </a:bodyPr>
          <a:lstStyle/>
          <a:p>
            <a:r>
              <a:rPr lang="en-US" dirty="0"/>
              <a:t>We are contracted to be paid for </a:t>
            </a:r>
            <a:r>
              <a:rPr lang="en-US" b="1" dirty="0"/>
              <a:t>202</a:t>
            </a:r>
            <a:r>
              <a:rPr lang="en-US" dirty="0"/>
              <a:t> days per school year.</a:t>
            </a:r>
          </a:p>
          <a:p>
            <a:endParaRPr lang="en-US" dirty="0"/>
          </a:p>
          <a:p>
            <a:r>
              <a:rPr lang="en-US" dirty="0"/>
              <a:t>180 School Days with students in attendance</a:t>
            </a:r>
          </a:p>
          <a:p>
            <a:endParaRPr lang="en-US" dirty="0"/>
          </a:p>
          <a:p>
            <a:r>
              <a:rPr lang="en-US" dirty="0"/>
              <a:t>7 Professional Development Days (4 during PD week in August &amp; 3 during the school year)</a:t>
            </a:r>
          </a:p>
          <a:p>
            <a:endParaRPr lang="en-US" dirty="0"/>
          </a:p>
          <a:p>
            <a:r>
              <a:rPr lang="en-US" dirty="0"/>
              <a:t>1 Convocation Day (Friday of PD week)</a:t>
            </a:r>
          </a:p>
          <a:p>
            <a:endParaRPr lang="en-US" dirty="0"/>
          </a:p>
          <a:p>
            <a:r>
              <a:rPr lang="en-US" dirty="0"/>
              <a:t>14 holidays</a:t>
            </a:r>
          </a:p>
          <a:p>
            <a:endParaRPr lang="en-US" dirty="0"/>
          </a:p>
          <a:p>
            <a:r>
              <a:rPr lang="en-US" dirty="0"/>
              <a:t>Labor Day, Columbus Day, Veterans Day, Thanksgiving (2) days’ pay), Christmas Day (3 days’ pay), New Year’s Day, Martin Luther King Day, President’s Day, Patriot’s Day, Good Friday, and Memorial Day, plus any day when schools are closed due to an emergency and the day is not rescheduled at a later date during the same school year </a:t>
            </a:r>
          </a:p>
          <a:p>
            <a:endParaRPr lang="en-US" dirty="0"/>
          </a:p>
          <a:p>
            <a:r>
              <a:rPr lang="en-US" dirty="0"/>
              <a:t>We </a:t>
            </a:r>
            <a:r>
              <a:rPr lang="en-US" b="1" dirty="0"/>
              <a:t>do not </a:t>
            </a:r>
            <a:r>
              <a:rPr lang="en-US" dirty="0"/>
              <a:t>get paid for snow days…We do get paid for a full day for delay days and early dismissal days. </a:t>
            </a:r>
          </a:p>
        </p:txBody>
      </p:sp>
    </p:spTree>
    <p:extLst>
      <p:ext uri="{BB962C8B-B14F-4D97-AF65-F5344CB8AC3E}">
        <p14:creationId xmlns:p14="http://schemas.microsoft.com/office/powerpoint/2010/main" val="1445445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674" y="1050777"/>
            <a:ext cx="5673132" cy="1272756"/>
          </a:xfrm>
        </p:spPr>
        <p:txBody>
          <a:bodyPr/>
          <a:lstStyle/>
          <a:p>
            <a:r>
              <a:rPr lang="en-US" dirty="0"/>
              <a:t>What is a grievance? </a:t>
            </a:r>
          </a:p>
        </p:txBody>
      </p:sp>
      <p:sp>
        <p:nvSpPr>
          <p:cNvPr id="3" name="TextBox 2"/>
          <p:cNvSpPr txBox="1"/>
          <p:nvPr/>
        </p:nvSpPr>
        <p:spPr>
          <a:xfrm>
            <a:off x="1601875" y="2605415"/>
            <a:ext cx="9360131" cy="2062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A grievance is a claim by an employee that there has been </a:t>
            </a:r>
            <a:r>
              <a:rPr kumimoji="0" lang="en-US" sz="3200" i="0" u="sng" strike="noStrike" kern="0" cap="none" spc="0" normalizeH="0" baseline="0" noProof="0" dirty="0">
                <a:ln>
                  <a:noFill/>
                </a:ln>
                <a:solidFill>
                  <a:sysClr val="windowText" lastClr="000000"/>
                </a:solidFill>
                <a:uLnTx/>
                <a:uFillTx/>
              </a:rPr>
              <a:t>a violation, misinterpretation, or misapplication of the terms of this Agreement (AKA the Contract)</a:t>
            </a:r>
            <a:endParaRPr kumimoji="0" lang="en-US" sz="3200" i="0" u="none" strike="noStrike" kern="0" cap="none" spc="0" normalizeH="0" baseline="0" noProof="0" dirty="0">
              <a:ln>
                <a:noFill/>
              </a:ln>
              <a:solidFill>
                <a:sysClr val="windowText" lastClr="000000"/>
              </a:solidFill>
              <a:uLnTx/>
              <a:uFillTx/>
            </a:endParaRPr>
          </a:p>
        </p:txBody>
      </p:sp>
    </p:spTree>
    <p:extLst>
      <p:ext uri="{BB962C8B-B14F-4D97-AF65-F5344CB8AC3E}">
        <p14:creationId xmlns:p14="http://schemas.microsoft.com/office/powerpoint/2010/main" val="27404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964" y="793052"/>
            <a:ext cx="11656088" cy="5155899"/>
          </a:xfrm>
          <a:prstGeom prst="rect">
            <a:avLst/>
          </a:prstGeom>
        </p:spPr>
        <p:txBody>
          <a:bodyPr wrap="square">
            <a:spAutoFit/>
          </a:bodyPr>
          <a:lstStyle/>
          <a:p>
            <a:pPr marL="0" marR="0">
              <a:lnSpc>
                <a:spcPct val="115000"/>
              </a:lnSpc>
              <a:spcBef>
                <a:spcPts val="0"/>
              </a:spcBef>
              <a:spcAft>
                <a:spcPts val="0"/>
              </a:spcAft>
            </a:pPr>
            <a:r>
              <a:rPr lang="en-US" sz="3200" b="1" u="sng" dirty="0">
                <a:solidFill>
                  <a:srgbClr val="000000"/>
                </a:solidFill>
                <a:effectLst/>
                <a:latin typeface="inherit"/>
                <a:ea typeface="Times New Roman" panose="02020603050405020304" pitchFamily="18" charset="0"/>
                <a:cs typeface="Calibri" panose="020F0502020204030204" pitchFamily="34" charset="0"/>
              </a:rPr>
              <a:t>Overview:</a:t>
            </a:r>
            <a:r>
              <a:rPr lang="en-US" sz="3200" dirty="0">
                <a:solidFill>
                  <a:srgbClr val="000000"/>
                </a:solidFill>
                <a:effectLst/>
                <a:latin typeface="inherit"/>
                <a:ea typeface="Times New Roman" panose="02020603050405020304" pitchFamily="18" charset="0"/>
                <a:cs typeface="Calibri" panose="020F0502020204030204" pitchFamily="34" charset="0"/>
              </a:rPr>
              <a:t> The Professional Development Program “Orientation for Unit D Members” has been designed to support new Unit D in the Springfield Public Schools and will be comprised of one day of training. Topics will include detailed information on topics including professional expectations, professionalism, attendance policies, acceptable social media use, probationary period, district policies and the benefit package including competitive wages, paid sick leave, paid holidays, earning incentive days, and Professional Development opportunities including a robust Para to Teacher Pipeline program.</a:t>
            </a:r>
            <a:r>
              <a:rPr lang="en-US" sz="2000" i="1" dirty="0">
                <a:solidFill>
                  <a:srgbClr val="000000"/>
                </a:solidFill>
                <a:effectLst/>
                <a:latin typeface="inherit"/>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4292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103" y="686672"/>
            <a:ext cx="10515600" cy="1976141"/>
          </a:xfrm>
        </p:spPr>
        <p:txBody>
          <a:bodyPr>
            <a:normAutofit/>
          </a:bodyPr>
          <a:lstStyle/>
          <a:p>
            <a:pPr algn="ctr"/>
            <a:r>
              <a:rPr lang="en-US" dirty="0"/>
              <a:t>The probationary period for a Unit D member is 120 </a:t>
            </a:r>
            <a:r>
              <a:rPr lang="en-US" b="1" dirty="0"/>
              <a:t>working days</a:t>
            </a:r>
          </a:p>
        </p:txBody>
      </p:sp>
      <p:sp>
        <p:nvSpPr>
          <p:cNvPr id="3" name="TextBox 2"/>
          <p:cNvSpPr txBox="1"/>
          <p:nvPr/>
        </p:nvSpPr>
        <p:spPr>
          <a:xfrm>
            <a:off x="1426866" y="2758246"/>
            <a:ext cx="9545934" cy="31085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Any employee who has completed a </a:t>
            </a:r>
            <a:r>
              <a:rPr kumimoji="0" lang="en-US" sz="2800" i="0" strike="noStrike" kern="0" cap="none" spc="0" normalizeH="0" baseline="0" noProof="0" dirty="0">
                <a:ln>
                  <a:noFill/>
                </a:ln>
                <a:solidFill>
                  <a:sysClr val="windowText" lastClr="000000"/>
                </a:solidFill>
                <a:uLnTx/>
                <a:uFillTx/>
              </a:rPr>
              <a:t>120 working day </a:t>
            </a:r>
            <a:r>
              <a:rPr kumimoji="0" lang="en-US" sz="2800" b="0" i="0" u="none" strike="noStrike" kern="0" cap="none" spc="0" normalizeH="0" baseline="0" noProof="0" dirty="0">
                <a:ln>
                  <a:noFill/>
                </a:ln>
                <a:solidFill>
                  <a:sysClr val="windowText" lastClr="000000"/>
                </a:solidFill>
                <a:effectLst/>
                <a:uLnTx/>
                <a:uFillTx/>
              </a:rPr>
              <a:t>probationary period as hereinafter defined shall not be discharged, suspended, demoted, or disciplined without good cause, (hereinafter defined). Such good cause shall be given to the employee in writing.  In the Springfield Public Schools we follow progressive discipline in most cases.</a:t>
            </a:r>
          </a:p>
        </p:txBody>
      </p:sp>
    </p:spTree>
    <p:extLst>
      <p:ext uri="{BB962C8B-B14F-4D97-AF65-F5344CB8AC3E}">
        <p14:creationId xmlns:p14="http://schemas.microsoft.com/office/powerpoint/2010/main" val="25652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2"/>
            <a:ext cx="12192000" cy="1487157"/>
          </a:xfrm>
        </p:spPr>
        <p:txBody>
          <a:bodyPr>
            <a:normAutofit fontScale="90000"/>
          </a:bodyPr>
          <a:lstStyle/>
          <a:p>
            <a:pPr algn="ctr"/>
            <a:r>
              <a:rPr lang="en-US" sz="3600" dirty="0">
                <a:latin typeface="Maiandra GD" panose="020E0502030308020204" pitchFamily="34" charset="0"/>
              </a:rPr>
              <a:t>Disability Days/Business Day    </a:t>
            </a:r>
            <a:br>
              <a:rPr lang="en-US" sz="3600" dirty="0">
                <a:latin typeface="Maiandra GD" panose="020E0502030308020204" pitchFamily="34" charset="0"/>
              </a:rPr>
            </a:br>
            <a:r>
              <a:rPr lang="en-US" sz="3600" dirty="0">
                <a:latin typeface="Maiandra GD" panose="020E0502030308020204" pitchFamily="34" charset="0"/>
              </a:rPr>
              <a:t>10-4-5 Days  </a:t>
            </a:r>
            <a:br>
              <a:rPr lang="en-US" sz="3600" dirty="0">
                <a:latin typeface="Maiandra GD" panose="020E0502030308020204" pitchFamily="34" charset="0"/>
              </a:rPr>
            </a:br>
            <a:r>
              <a:rPr lang="en-US" sz="3600" dirty="0">
                <a:latin typeface="Maiandra GD" panose="020E0502030308020204" pitchFamily="34" charset="0"/>
              </a:rPr>
              <a:t>Incentive Days</a:t>
            </a:r>
          </a:p>
        </p:txBody>
      </p:sp>
      <p:sp>
        <p:nvSpPr>
          <p:cNvPr id="3" name="Content Placeholder 2"/>
          <p:cNvSpPr>
            <a:spLocks noGrp="1"/>
          </p:cNvSpPr>
          <p:nvPr>
            <p:ph idx="1"/>
          </p:nvPr>
        </p:nvSpPr>
        <p:spPr>
          <a:xfrm>
            <a:off x="542610" y="1987800"/>
            <a:ext cx="10892413" cy="4523531"/>
          </a:xfrm>
        </p:spPr>
        <p:txBody>
          <a:bodyPr>
            <a:normAutofit fontScale="92500" lnSpcReduction="20000"/>
          </a:bodyPr>
          <a:lstStyle/>
          <a:p>
            <a:pPr marL="0" indent="0">
              <a:buNone/>
            </a:pPr>
            <a:r>
              <a:rPr lang="en-US" sz="2400" b="1" dirty="0">
                <a:effectLst/>
                <a:latin typeface="Maiandra GD" panose="020E0502030308020204" pitchFamily="34" charset="0"/>
                <a:ea typeface="Calibri" panose="020F0502020204030204" pitchFamily="34" charset="0"/>
              </a:rPr>
              <a:t>Disability Days/Business Day:  </a:t>
            </a:r>
            <a:r>
              <a:rPr lang="en-US" sz="2400" dirty="0">
                <a:effectLst/>
                <a:latin typeface="Maiandra GD" panose="020E0502030308020204" pitchFamily="34" charset="0"/>
                <a:ea typeface="Calibri" panose="020F0502020204030204" pitchFamily="34" charset="0"/>
              </a:rPr>
              <a:t>Paraprofessionals will be provided with ten (10) disability leave days at the commencement of the school year.  3 of these days can be used as Business Days. </a:t>
            </a:r>
          </a:p>
          <a:p>
            <a:pPr marL="0" indent="0">
              <a:buNone/>
            </a:pPr>
            <a:r>
              <a:rPr lang="en-US" sz="2400" dirty="0">
                <a:effectLst/>
                <a:latin typeface="Maiandra GD" panose="020E0502030308020204" pitchFamily="34" charset="0"/>
                <a:ea typeface="Calibri" panose="020F0502020204030204" pitchFamily="34" charset="0"/>
              </a:rPr>
              <a:t>Ask your building representative about how your principal wishes to be notified in the event that yo</a:t>
            </a:r>
            <a:r>
              <a:rPr lang="en-US" sz="2400" dirty="0">
                <a:latin typeface="Maiandra GD" panose="020E0502030308020204" pitchFamily="34" charset="0"/>
                <a:ea typeface="Calibri" panose="020F0502020204030204" pitchFamily="34" charset="0"/>
              </a:rPr>
              <a:t>u will be using a disability (sick) day. </a:t>
            </a:r>
          </a:p>
          <a:p>
            <a:pPr marL="0" indent="0">
              <a:buNone/>
            </a:pPr>
            <a:r>
              <a:rPr lang="en-US" sz="2400" dirty="0">
                <a:effectLst/>
                <a:latin typeface="Maiandra GD" panose="020E0502030308020204" pitchFamily="34" charset="0"/>
                <a:ea typeface="Calibri" panose="020F0502020204030204" pitchFamily="34" charset="0"/>
              </a:rPr>
              <a:t>Notify your Principal and school clerk by email when you wish to use a business day. </a:t>
            </a:r>
          </a:p>
          <a:p>
            <a:pPr marL="0" indent="0">
              <a:buNone/>
            </a:pPr>
            <a:endParaRPr lang="en-US" sz="2400" dirty="0">
              <a:latin typeface="Maiandra GD" panose="020E0502030308020204" pitchFamily="34" charset="0"/>
            </a:endParaRPr>
          </a:p>
          <a:p>
            <a:pPr marL="0" indent="0">
              <a:buNone/>
            </a:pPr>
            <a:r>
              <a:rPr lang="en-US" sz="2400" b="1" dirty="0">
                <a:effectLst/>
                <a:latin typeface="Maiandra GD" panose="020E0502030308020204" pitchFamily="34" charset="0"/>
                <a:ea typeface="Calibri" panose="020F0502020204030204" pitchFamily="34" charset="0"/>
              </a:rPr>
              <a:t>10-4-5 Days:  </a:t>
            </a:r>
            <a:r>
              <a:rPr lang="en-US" sz="2400" dirty="0">
                <a:effectLst/>
                <a:latin typeface="Maiandra GD" panose="020E0502030308020204" pitchFamily="34" charset="0"/>
                <a:ea typeface="Calibri" panose="020F0502020204030204" pitchFamily="34" charset="0"/>
              </a:rPr>
              <a:t>If you use four (4) or less disability leave days in a given year you will have an additional five (5) disability leave days added to your total at the end of the school year. These days accumulate from year to year. </a:t>
            </a:r>
          </a:p>
          <a:p>
            <a:pPr marL="0" indent="0">
              <a:buNone/>
            </a:pPr>
            <a:endParaRPr lang="en-US" dirty="0">
              <a:latin typeface="Maiandra GD" panose="020E0502030308020204" pitchFamily="34" charset="0"/>
            </a:endParaRPr>
          </a:p>
          <a:p>
            <a:pPr marL="0" indent="0">
              <a:buNone/>
            </a:pPr>
            <a:r>
              <a:rPr lang="en-US" sz="2400" b="1" dirty="0">
                <a:latin typeface="Maiandra GD" panose="020E0502030308020204" pitchFamily="34" charset="0"/>
              </a:rPr>
              <a:t>Incentive Days: </a:t>
            </a:r>
            <a:r>
              <a:rPr lang="en-US" sz="2400" dirty="0">
                <a:latin typeface="Maiandra GD" panose="020E0502030308020204" pitchFamily="34" charset="0"/>
              </a:rPr>
              <a:t>You can earn one incentive day (based on their regular daily rate of pay) for each school month (September-June) in which you do not have any absences. You can begin earning incentive days in your first complete month of employment.</a:t>
            </a:r>
          </a:p>
        </p:txBody>
      </p:sp>
    </p:spTree>
    <p:extLst>
      <p:ext uri="{BB962C8B-B14F-4D97-AF65-F5344CB8AC3E}">
        <p14:creationId xmlns:p14="http://schemas.microsoft.com/office/powerpoint/2010/main" val="121587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B8752-98BA-4D14-865A-349FB96D1FAB}"/>
              </a:ext>
            </a:extLst>
          </p:cNvPr>
          <p:cNvSpPr txBox="1"/>
          <p:nvPr/>
        </p:nvSpPr>
        <p:spPr>
          <a:xfrm>
            <a:off x="691452" y="877605"/>
            <a:ext cx="9994525" cy="5262979"/>
          </a:xfrm>
          <a:prstGeom prst="rect">
            <a:avLst/>
          </a:prstGeom>
          <a:noFill/>
        </p:spPr>
        <p:txBody>
          <a:bodyPr wrap="square">
            <a:spAutoFit/>
          </a:bodyPr>
          <a:lstStyle/>
          <a:p>
            <a:r>
              <a:rPr lang="en-US" sz="2800" dirty="0">
                <a:latin typeface="Maiandra GD" panose="020E0502030308020204" pitchFamily="34" charset="0"/>
              </a:rPr>
              <a:t>Incentive days are earned in one school year and available to use in the following school year. </a:t>
            </a:r>
          </a:p>
          <a:p>
            <a:endParaRPr lang="en-US" sz="2800" dirty="0">
              <a:latin typeface="Maiandra GD" panose="020E0502030308020204" pitchFamily="34" charset="0"/>
            </a:endParaRPr>
          </a:p>
          <a:p>
            <a:r>
              <a:rPr lang="en-US" sz="2800" dirty="0">
                <a:latin typeface="Maiandra GD" panose="020E0502030308020204" pitchFamily="34" charset="0"/>
              </a:rPr>
              <a:t>Notify your Principal and school clerk by email when you wish to use an incentive day.  </a:t>
            </a:r>
          </a:p>
          <a:p>
            <a:endParaRPr lang="en-US" sz="2800" dirty="0">
              <a:latin typeface="Maiandra GD" panose="020E0502030308020204" pitchFamily="34" charset="0"/>
            </a:endParaRPr>
          </a:p>
          <a:p>
            <a:r>
              <a:rPr lang="en-US" sz="2800" dirty="0">
                <a:latin typeface="Maiandra GD" panose="020E0502030308020204" pitchFamily="34" charset="0"/>
              </a:rPr>
              <a:t>Incentive days may be used any time during the school year for days when school is closed due to weather or vacation periods.  Unused incentive days will be paid in the final payroll in June</a:t>
            </a:r>
          </a:p>
          <a:p>
            <a:endParaRPr lang="en-US" sz="2800" dirty="0">
              <a:latin typeface="Maiandra GD" panose="020E0502030308020204" pitchFamily="34" charset="0"/>
            </a:endParaRPr>
          </a:p>
          <a:p>
            <a:endParaRPr lang="en-US" sz="2800" dirty="0">
              <a:latin typeface="Maiandra GD" panose="020E0502030308020204" pitchFamily="34" charset="0"/>
            </a:endParaRPr>
          </a:p>
        </p:txBody>
      </p:sp>
    </p:spTree>
    <p:extLst>
      <p:ext uri="{BB962C8B-B14F-4D97-AF65-F5344CB8AC3E}">
        <p14:creationId xmlns:p14="http://schemas.microsoft.com/office/powerpoint/2010/main" val="1166752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2FA86-4C78-4D26-B457-A9883EEFAE9F}"/>
              </a:ext>
            </a:extLst>
          </p:cNvPr>
          <p:cNvSpPr>
            <a:spLocks noGrp="1"/>
          </p:cNvSpPr>
          <p:nvPr>
            <p:ph type="title"/>
          </p:nvPr>
        </p:nvSpPr>
        <p:spPr>
          <a:xfrm>
            <a:off x="845145" y="2280534"/>
            <a:ext cx="10515600" cy="2432143"/>
          </a:xfrm>
        </p:spPr>
        <p:txBody>
          <a:bodyPr>
            <a:normAutofit fontScale="90000"/>
          </a:bodyPr>
          <a:lstStyle/>
          <a:p>
            <a:r>
              <a:rPr lang="en-US" dirty="0"/>
              <a:t>If you serve as a substitute for a teacher you will be paid at the rate of $4.25 per half hour for any part of a half hour that you perform that service. </a:t>
            </a:r>
            <a:br>
              <a:rPr lang="en-US" dirty="0"/>
            </a:br>
            <a:endParaRPr lang="en-US" dirty="0"/>
          </a:p>
        </p:txBody>
      </p:sp>
    </p:spTree>
    <p:extLst>
      <p:ext uri="{BB962C8B-B14F-4D97-AF65-F5344CB8AC3E}">
        <p14:creationId xmlns:p14="http://schemas.microsoft.com/office/powerpoint/2010/main" val="2593805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128" y="1148911"/>
            <a:ext cx="11424976" cy="4719325"/>
          </a:xfrm>
        </p:spPr>
        <p:txBody>
          <a:bodyPr>
            <a:normAutofit lnSpcReduction="10000"/>
          </a:bodyPr>
          <a:lstStyle/>
          <a:p>
            <a:pPr marL="0" indent="0">
              <a:buNone/>
            </a:pPr>
            <a:r>
              <a:rPr lang="en-US" dirty="0"/>
              <a:t>Para-educators performing Diapering/Toileting on a regular basis for up to three full time students in the classroom they are assigned to </a:t>
            </a:r>
            <a:r>
              <a:rPr lang="en-US" b="1" u="sng" dirty="0"/>
              <a:t>will be paid a monthly stipend of $100.00 </a:t>
            </a:r>
            <a:r>
              <a:rPr lang="en-US" dirty="0"/>
              <a:t>for up to ten months per regular school year to a yearly maximum of $1,000.00.</a:t>
            </a:r>
          </a:p>
          <a:p>
            <a:pPr marL="0" indent="0">
              <a:buNone/>
            </a:pPr>
            <a:r>
              <a:rPr lang="en-US" dirty="0"/>
              <a:t>Para-educators performing Diapering/Toileting on a regular basis for four to six full time students in the classroom they are assigned </a:t>
            </a:r>
            <a:r>
              <a:rPr lang="en-US" b="1" u="sng" dirty="0"/>
              <a:t>will be paid a monthly stipend of $200.00 </a:t>
            </a:r>
            <a:r>
              <a:rPr lang="en-US" dirty="0"/>
              <a:t>for up to ten months per regular school year to a yearly maximum of $2,000.00.</a:t>
            </a:r>
          </a:p>
          <a:p>
            <a:pPr marL="0" indent="0">
              <a:buNone/>
            </a:pPr>
            <a:endParaRPr lang="en-US" dirty="0"/>
          </a:p>
          <a:p>
            <a:pPr marL="0" indent="0">
              <a:buNone/>
            </a:pPr>
            <a:r>
              <a:rPr lang="en-US" sz="2400" dirty="0"/>
              <a:t>The maximum number of full time students one Para-educator may diaper/toilet is 6.</a:t>
            </a:r>
          </a:p>
          <a:p>
            <a:pPr marL="0" indent="0">
              <a:buNone/>
            </a:pPr>
            <a:endParaRPr lang="en-US" sz="2400" dirty="0"/>
          </a:p>
          <a:p>
            <a:pPr marL="0" indent="0">
              <a:buNone/>
            </a:pPr>
            <a:r>
              <a:rPr lang="en-US" sz="2400" dirty="0"/>
              <a:t>If you are asked to diaper/toilet on an emergency basis you will receive $5.00/day</a:t>
            </a:r>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itle 4">
            <a:extLst>
              <a:ext uri="{FF2B5EF4-FFF2-40B4-BE49-F238E27FC236}">
                <a16:creationId xmlns:a16="http://schemas.microsoft.com/office/drawing/2014/main" id="{E6C2086D-3E7A-4BA2-B5EE-4ED6B5582BD0}"/>
              </a:ext>
            </a:extLst>
          </p:cNvPr>
          <p:cNvSpPr>
            <a:spLocks noGrp="1"/>
          </p:cNvSpPr>
          <p:nvPr>
            <p:ph type="title"/>
          </p:nvPr>
        </p:nvSpPr>
        <p:spPr>
          <a:xfrm>
            <a:off x="3904129" y="1"/>
            <a:ext cx="4580965" cy="1014884"/>
          </a:xfrm>
        </p:spPr>
        <p:txBody>
          <a:bodyPr/>
          <a:lstStyle/>
          <a:p>
            <a:r>
              <a:rPr lang="en-US" dirty="0"/>
              <a:t>Diapering/Toileting</a:t>
            </a:r>
          </a:p>
        </p:txBody>
      </p:sp>
    </p:spTree>
    <p:extLst>
      <p:ext uri="{BB962C8B-B14F-4D97-AF65-F5344CB8AC3E}">
        <p14:creationId xmlns:p14="http://schemas.microsoft.com/office/powerpoint/2010/main" val="9319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395" y="765794"/>
            <a:ext cx="11305309" cy="44012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Duty Free Lunch &amp; </a:t>
            </a:r>
            <a:r>
              <a:rPr lang="en-US" sz="2800" kern="0" dirty="0">
                <a:solidFill>
                  <a:sysClr val="windowText" lastClr="000000"/>
                </a:solidFill>
              </a:rPr>
              <a:t>Break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sng" strike="noStrike" kern="0" cap="none" spc="0" normalizeH="0" baseline="0" noProof="0" dirty="0">
                <a:ln>
                  <a:noFill/>
                </a:ln>
                <a:solidFill>
                  <a:sysClr val="windowText" lastClr="000000"/>
                </a:solidFill>
                <a:effectLst/>
                <a:uLnTx/>
                <a:uFillTx/>
              </a:rPr>
              <a:t>Break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Each member of the bargaining unit will have one fifteen (15) minute</a:t>
            </a:r>
            <a:r>
              <a:rPr kumimoji="0" lang="en-US" sz="2800" b="0" i="0" u="none" strike="noStrike" kern="0" cap="none" spc="0" normalizeH="0" noProof="0" dirty="0">
                <a:ln>
                  <a:noFill/>
                </a:ln>
                <a:solidFill>
                  <a:sysClr val="windowText" lastClr="000000"/>
                </a:solidFill>
                <a:effectLst/>
                <a:uLnTx/>
                <a:uFillTx/>
              </a:rPr>
              <a:t> paid</a:t>
            </a:r>
            <a:r>
              <a:rPr kumimoji="0" lang="en-US" sz="2800" b="0" i="0" u="none" strike="noStrike" kern="0" cap="none" spc="0" normalizeH="0" baseline="0" noProof="0" dirty="0">
                <a:ln>
                  <a:noFill/>
                </a:ln>
                <a:solidFill>
                  <a:sysClr val="windowText" lastClr="000000"/>
                </a:solidFill>
                <a:effectLst/>
                <a:uLnTx/>
                <a:uFillTx/>
              </a:rPr>
              <a:t> unassigned, break per workday, </a:t>
            </a:r>
            <a:r>
              <a:rPr kumimoji="0" lang="en-US" sz="2800" i="0" u="sng" strike="noStrike" kern="0" cap="none" spc="0" normalizeH="0" baseline="0" noProof="0" dirty="0">
                <a:ln>
                  <a:noFill/>
                </a:ln>
                <a:solidFill>
                  <a:sysClr val="windowText" lastClr="000000"/>
                </a:solidFill>
                <a:uLnTx/>
                <a:uFillTx/>
              </a:rPr>
              <a:t>at a time determined by the principal</a:t>
            </a:r>
            <a:r>
              <a:rPr kumimoji="0" lang="en-US" sz="2800" b="0" i="0" u="none" strike="noStrike" kern="0" cap="none" spc="0" normalizeH="0" baseline="0" noProof="0" dirty="0">
                <a:ln>
                  <a:noFill/>
                </a:ln>
                <a:solidFill>
                  <a:sysClr val="windowText" lastClr="000000"/>
                </a:solidFill>
                <a:effectLst/>
                <a:uLnTx/>
                <a:uFillTx/>
              </a:rPr>
              <a:t>. This time may vary from day to day.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endParaRPr>
          </a:p>
          <a:p>
            <a:pPr lvl="0">
              <a:defRPr/>
            </a:pPr>
            <a:r>
              <a:rPr lang="en-US" sz="2800" u="sng" kern="0" dirty="0">
                <a:solidFill>
                  <a:sysClr val="windowText" lastClr="000000"/>
                </a:solidFill>
              </a:rPr>
              <a:t>Duty Free Lunch </a:t>
            </a:r>
          </a:p>
          <a:p>
            <a:pPr lvl="0">
              <a:defRPr/>
            </a:pPr>
            <a:r>
              <a:rPr lang="en-US" sz="2800" kern="0" dirty="0">
                <a:solidFill>
                  <a:sysClr val="windowText" lastClr="000000"/>
                </a:solidFill>
              </a:rPr>
              <a:t>Your unpaid duty-free lunch period of one half (1/2) hour should occur around the normal lunch time at your school.</a:t>
            </a:r>
            <a:endParaRPr kumimoji="0" lang="en-US" sz="2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9804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33" y="106984"/>
            <a:ext cx="7224914" cy="2161944"/>
          </a:xfrm>
        </p:spPr>
        <p:txBody>
          <a:bodyPr>
            <a:normAutofit/>
          </a:bodyPr>
          <a:lstStyle/>
          <a:p>
            <a:r>
              <a:rPr lang="en-US" sz="3200" dirty="0"/>
              <a:t>Each paraprofessional will be evaluated by the principal or his designee who may be a teacher. The paraprofessional will be rated on:</a:t>
            </a:r>
          </a:p>
        </p:txBody>
      </p:sp>
      <p:sp>
        <p:nvSpPr>
          <p:cNvPr id="3" name="TextBox 2"/>
          <p:cNvSpPr txBox="1"/>
          <p:nvPr/>
        </p:nvSpPr>
        <p:spPr>
          <a:xfrm>
            <a:off x="1511763" y="2019185"/>
            <a:ext cx="5483220"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strike="noStrike" kern="0" cap="none" spc="0" normalizeH="0" baseline="0" noProof="0" dirty="0">
                <a:ln>
                  <a:noFill/>
                </a:ln>
                <a:solidFill>
                  <a:sysClr val="windowText" lastClr="000000"/>
                </a:solidFill>
                <a:uLnTx/>
                <a:uFillTx/>
              </a:rPr>
              <a:t>a. Promptness and good attendance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strike="noStrike" kern="0" cap="none" spc="0" normalizeH="0" baseline="0" noProof="0" dirty="0">
                <a:ln>
                  <a:noFill/>
                </a:ln>
                <a:solidFill>
                  <a:sysClr val="windowText" lastClr="000000"/>
                </a:solidFill>
                <a:uLnTx/>
                <a:uFillTx/>
              </a:rPr>
              <a:t>b. Cooperation with teachers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strike="noStrike" kern="0" cap="none" spc="0" normalizeH="0" baseline="0" noProof="0" dirty="0">
                <a:ln>
                  <a:noFill/>
                </a:ln>
                <a:solidFill>
                  <a:sysClr val="windowText" lastClr="000000"/>
                </a:solidFill>
                <a:uLnTx/>
                <a:uFillTx/>
              </a:rPr>
              <a:t>c. Ability to work with children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strike="noStrike" kern="0" cap="none" spc="0" normalizeH="0" baseline="0" noProof="0" dirty="0">
                <a:ln>
                  <a:noFill/>
                </a:ln>
                <a:solidFill>
                  <a:sysClr val="windowText" lastClr="000000"/>
                </a:solidFill>
                <a:uLnTx/>
                <a:uFillTx/>
              </a:rPr>
              <a:t>d. Dependability in carrying out tasks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strike="noStrike" kern="0" cap="none" spc="0" normalizeH="0" baseline="0" noProof="0" dirty="0">
                <a:ln>
                  <a:noFill/>
                </a:ln>
                <a:solidFill>
                  <a:sysClr val="windowText" lastClr="000000"/>
                </a:solidFill>
                <a:uLnTx/>
                <a:uFillTx/>
              </a:rPr>
              <a:t>e. Quality of work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strike="noStrike" kern="0" cap="none" spc="0" normalizeH="0" baseline="0" noProof="0" dirty="0">
                <a:ln>
                  <a:noFill/>
                </a:ln>
                <a:solidFill>
                  <a:sysClr val="windowText" lastClr="000000"/>
                </a:solidFill>
                <a:uLnTx/>
                <a:uFillTx/>
              </a:rPr>
              <a:t>f. Discretion</a:t>
            </a:r>
          </a:p>
        </p:txBody>
      </p:sp>
      <p:graphicFrame>
        <p:nvGraphicFramePr>
          <p:cNvPr id="5" name="Object 4">
            <a:extLst>
              <a:ext uri="{FF2B5EF4-FFF2-40B4-BE49-F238E27FC236}">
                <a16:creationId xmlns:a16="http://schemas.microsoft.com/office/drawing/2014/main" id="{BCA34BC1-51BB-4C64-9ABA-B2DA48BFF421}"/>
              </a:ext>
            </a:extLst>
          </p:cNvPr>
          <p:cNvGraphicFramePr>
            <a:graphicFrameLocks noChangeAspect="1"/>
          </p:cNvGraphicFramePr>
          <p:nvPr>
            <p:extLst>
              <p:ext uri="{D42A27DB-BD31-4B8C-83A1-F6EECF244321}">
                <p14:modId xmlns:p14="http://schemas.microsoft.com/office/powerpoint/2010/main" val="3163717104"/>
              </p:ext>
            </p:extLst>
          </p:nvPr>
        </p:nvGraphicFramePr>
        <p:xfrm>
          <a:off x="7543950" y="748308"/>
          <a:ext cx="4178338" cy="5523784"/>
        </p:xfrm>
        <a:graphic>
          <a:graphicData uri="http://schemas.openxmlformats.org/presentationml/2006/ole">
            <mc:AlternateContent xmlns:mc="http://schemas.openxmlformats.org/markup-compatibility/2006">
              <mc:Choice xmlns:v="urn:schemas-microsoft-com:vml" Requires="v">
                <p:oleObj name="Document" r:id="rId2" imgW="6857129" imgH="8517582" progId="Word.Document.8">
                  <p:embed/>
                </p:oleObj>
              </mc:Choice>
              <mc:Fallback>
                <p:oleObj name="Document" r:id="rId2" imgW="6857129" imgH="8517582" progId="Word.Document.8">
                  <p:embed/>
                  <p:pic>
                    <p:nvPicPr>
                      <p:cNvPr id="0" name=""/>
                      <p:cNvPicPr/>
                      <p:nvPr/>
                    </p:nvPicPr>
                    <p:blipFill>
                      <a:blip r:embed="rId3"/>
                      <a:stretch>
                        <a:fillRect/>
                      </a:stretch>
                    </p:blipFill>
                    <p:spPr>
                      <a:xfrm>
                        <a:off x="7543950" y="748308"/>
                        <a:ext cx="4178338" cy="5523784"/>
                      </a:xfrm>
                      <a:prstGeom prst="rect">
                        <a:avLst/>
                      </a:prstGeom>
                      <a:ln w="38100">
                        <a:solidFill>
                          <a:schemeClr val="tx1"/>
                        </a:solidFill>
                      </a:ln>
                    </p:spPr>
                  </p:pic>
                </p:oleObj>
              </mc:Fallback>
            </mc:AlternateContent>
          </a:graphicData>
        </a:graphic>
      </p:graphicFrame>
      <p:sp>
        <p:nvSpPr>
          <p:cNvPr id="7" name="TextBox 6">
            <a:extLst>
              <a:ext uri="{FF2B5EF4-FFF2-40B4-BE49-F238E27FC236}">
                <a16:creationId xmlns:a16="http://schemas.microsoft.com/office/drawing/2014/main" id="{992FE5FE-793B-4193-96D1-F2ECBEB00B33}"/>
              </a:ext>
            </a:extLst>
          </p:cNvPr>
          <p:cNvSpPr txBox="1"/>
          <p:nvPr/>
        </p:nvSpPr>
        <p:spPr>
          <a:xfrm>
            <a:off x="716056" y="4707395"/>
            <a:ext cx="6219264" cy="1631216"/>
          </a:xfrm>
          <a:prstGeom prst="rect">
            <a:avLst/>
          </a:prstGeom>
          <a:noFill/>
        </p:spPr>
        <p:txBody>
          <a:bodyPr wrap="square">
            <a:spAutoFit/>
          </a:bodyPr>
          <a:lstStyle/>
          <a:p>
            <a:r>
              <a:rPr lang="en-US" sz="2000" dirty="0"/>
              <a:t>You must sign the evaluation, but your signature does not indicate agreement with the contents.  You have the right to make a written reply which shall be attached to the report. An unsatisfactory evaluation may only be grieved on the grounds of </a:t>
            </a:r>
            <a:r>
              <a:rPr lang="en-US" sz="2000" b="1" dirty="0"/>
              <a:t>bad faith </a:t>
            </a:r>
            <a:r>
              <a:rPr lang="en-US" sz="2000" dirty="0"/>
              <a:t>or </a:t>
            </a:r>
            <a:r>
              <a:rPr lang="en-US" sz="2000" b="1" dirty="0"/>
              <a:t>discrimination</a:t>
            </a:r>
            <a:r>
              <a:rPr lang="en-US" sz="2000" dirty="0"/>
              <a:t>.</a:t>
            </a:r>
          </a:p>
        </p:txBody>
      </p:sp>
    </p:spTree>
    <p:extLst>
      <p:ext uri="{BB962C8B-B14F-4D97-AF65-F5344CB8AC3E}">
        <p14:creationId xmlns:p14="http://schemas.microsoft.com/office/powerpoint/2010/main" val="326549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26383"/>
          </a:xfrm>
        </p:spPr>
        <p:txBody>
          <a:bodyPr>
            <a:normAutofit/>
          </a:bodyPr>
          <a:lstStyle/>
          <a:p>
            <a:br>
              <a:rPr lang="en-US" dirty="0"/>
            </a:br>
            <a:endParaRPr lang="en-US" dirty="0"/>
          </a:p>
        </p:txBody>
      </p:sp>
      <p:sp>
        <p:nvSpPr>
          <p:cNvPr id="3" name="TextBox 2"/>
          <p:cNvSpPr txBox="1"/>
          <p:nvPr/>
        </p:nvSpPr>
        <p:spPr>
          <a:xfrm>
            <a:off x="0" y="115407"/>
            <a:ext cx="11687191" cy="71711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Thirty Hour Professional Development Program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Takes place after regular</a:t>
            </a:r>
            <a:r>
              <a:rPr kumimoji="0" lang="en-US" sz="3200" b="0" i="0" u="none" strike="noStrike" kern="0" cap="none" spc="0" normalizeH="0" noProof="0" dirty="0">
                <a:ln>
                  <a:noFill/>
                </a:ln>
                <a:solidFill>
                  <a:sysClr val="windowText" lastClr="000000"/>
                </a:solidFill>
                <a:effectLst/>
                <a:uLnTx/>
                <a:uFillTx/>
              </a:rPr>
              <a:t> school hours over a period of ten weeks</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ysClr val="windowText" lastClr="000000"/>
                </a:solidFill>
              </a:rPr>
              <a:t>Each class is 3 hours long</a:t>
            </a:r>
            <a:endParaRPr kumimoji="0" lang="en-US" sz="3200" b="0" i="0" u="none" strike="noStrike" kern="0" cap="none" spc="0" normalizeH="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kern="0" baseline="0" dirty="0">
                <a:solidFill>
                  <a:sysClr val="windowText" lastClr="000000"/>
                </a:solidFill>
              </a:rPr>
              <a:t>You</a:t>
            </a:r>
            <a:r>
              <a:rPr lang="en-US" sz="3200" kern="0" dirty="0">
                <a:solidFill>
                  <a:sysClr val="windowText" lastClr="000000"/>
                </a:solidFill>
              </a:rPr>
              <a:t> are paid for the hours you attend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You</a:t>
            </a:r>
            <a:r>
              <a:rPr kumimoji="0" lang="en-US" sz="3200" b="0" i="0" u="none" strike="noStrike" kern="0" cap="none" spc="0" normalizeH="0" noProof="0" dirty="0">
                <a:ln>
                  <a:noFill/>
                </a:ln>
                <a:solidFill>
                  <a:sysClr val="windowText" lastClr="000000"/>
                </a:solidFill>
                <a:effectLst/>
                <a:uLnTx/>
                <a:uFillTx/>
              </a:rPr>
              <a:t> must attend a minimum of 27 hours to successfully complete the course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noProof="0" dirty="0">
              <a:ln>
                <a:noFill/>
              </a:ln>
              <a:solidFill>
                <a:sysClr val="windowText" lastClr="000000"/>
              </a:solidFill>
              <a:effectLst/>
              <a:uLnTx/>
              <a:uFillTx/>
            </a:endParaRPr>
          </a:p>
          <a:p>
            <a:pPr lvl="0">
              <a:defRPr/>
            </a:pPr>
            <a:r>
              <a:rPr lang="en-US" sz="3200" kern="0" dirty="0">
                <a:solidFill>
                  <a:sysClr val="windowText" lastClr="000000"/>
                </a:solidFill>
              </a:rPr>
              <a:t>You are eligible to take the 30 Hour PD:</a:t>
            </a:r>
          </a:p>
          <a:p>
            <a:pPr lvl="0">
              <a:defRPr/>
            </a:pPr>
            <a:r>
              <a:rPr lang="en-US" sz="3200" kern="0" dirty="0">
                <a:solidFill>
                  <a:sysClr val="windowText" lastClr="000000"/>
                </a:solidFill>
              </a:rPr>
              <a:t>One time during your 1st-5th years of service, </a:t>
            </a:r>
          </a:p>
          <a:p>
            <a:pPr lvl="0">
              <a:defRPr/>
            </a:pPr>
            <a:r>
              <a:rPr lang="en-US" sz="3200" kern="0" dirty="0">
                <a:solidFill>
                  <a:sysClr val="windowText" lastClr="000000"/>
                </a:solidFill>
              </a:rPr>
              <a:t>One time during your 6th-10th years of service </a:t>
            </a:r>
          </a:p>
          <a:p>
            <a:pPr lvl="0">
              <a:defRPr/>
            </a:pPr>
            <a:r>
              <a:rPr lang="en-US" sz="3200" kern="0" dirty="0">
                <a:solidFill>
                  <a:sysClr val="windowText" lastClr="000000"/>
                </a:solidFill>
              </a:rPr>
              <a:t>Every third year after your 11th year of service.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4820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1A1C0B-8DD6-4452-A179-3DEE65773C80}"/>
              </a:ext>
            </a:extLst>
          </p:cNvPr>
          <p:cNvSpPr txBox="1"/>
          <p:nvPr/>
        </p:nvSpPr>
        <p:spPr>
          <a:xfrm>
            <a:off x="211792" y="288702"/>
            <a:ext cx="10613091" cy="5693866"/>
          </a:xfrm>
          <a:prstGeom prst="rect">
            <a:avLst/>
          </a:prstGeom>
          <a:noFill/>
        </p:spPr>
        <p:txBody>
          <a:bodyPr wrap="square">
            <a:spAutoFit/>
          </a:bodyPr>
          <a:lstStyle/>
          <a:p>
            <a:r>
              <a:rPr lang="en-US" sz="2800" dirty="0"/>
              <a:t>When you successfully complete the 30 Hour Professional Development Program during one school year, at the beginning of the next school year you would either gain a tier increase or receive an additional $1000.00 added to your base pay ($45.45/week)</a:t>
            </a:r>
          </a:p>
          <a:p>
            <a:endParaRPr lang="en-US" sz="2800" dirty="0"/>
          </a:p>
          <a:p>
            <a:r>
              <a:rPr lang="en-US" sz="2800" dirty="0"/>
              <a:t>For example:</a:t>
            </a:r>
          </a:p>
          <a:p>
            <a:endParaRPr lang="en-US" sz="2800" dirty="0"/>
          </a:p>
          <a:p>
            <a:r>
              <a:rPr lang="en-US" sz="2800" dirty="0"/>
              <a:t>Highly qualified paraprofessionals with one to five (1-5) years of service within the bargaining unit may complete the thirty-hour professional development program once during their one to five (1-5) years of service period.  Upon successful completion of the approved thirty-hour training program, they will move to Pay Tier 2 at the start of the next school year, but years of service will remain the same.</a:t>
            </a:r>
          </a:p>
        </p:txBody>
      </p:sp>
    </p:spTree>
    <p:extLst>
      <p:ext uri="{BB962C8B-B14F-4D97-AF65-F5344CB8AC3E}">
        <p14:creationId xmlns:p14="http://schemas.microsoft.com/office/powerpoint/2010/main" val="1400220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643" y="0"/>
            <a:ext cx="11294348" cy="6492669"/>
          </a:xfrm>
          <a:prstGeom prst="rect">
            <a:avLst/>
          </a:prstGeom>
        </p:spPr>
      </p:pic>
    </p:spTree>
    <p:extLst>
      <p:ext uri="{BB962C8B-B14F-4D97-AF65-F5344CB8AC3E}">
        <p14:creationId xmlns:p14="http://schemas.microsoft.com/office/powerpoint/2010/main" val="44251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A34955-DCB0-4B26-830D-1DFB865C9016}"/>
              </a:ext>
            </a:extLst>
          </p:cNvPr>
          <p:cNvSpPr txBox="1"/>
          <p:nvPr/>
        </p:nvSpPr>
        <p:spPr>
          <a:xfrm>
            <a:off x="545122" y="730682"/>
            <a:ext cx="10980337" cy="4843634"/>
          </a:xfrm>
          <a:prstGeom prst="rect">
            <a:avLst/>
          </a:prstGeom>
          <a:noFill/>
        </p:spPr>
        <p:txBody>
          <a:bodyPr wrap="square">
            <a:spAutoFit/>
          </a:bodyPr>
          <a:lstStyle/>
          <a:p>
            <a:pPr marL="0" marR="0">
              <a:lnSpc>
                <a:spcPct val="115000"/>
              </a:lnSpc>
              <a:spcBef>
                <a:spcPts val="0"/>
              </a:spcBef>
              <a:spcAft>
                <a:spcPts val="1000"/>
              </a:spcAft>
            </a:pPr>
            <a:r>
              <a:rPr lang="en-US" sz="3200" b="1" dirty="0">
                <a:effectLst/>
                <a:latin typeface="Maiandra GD" panose="020E0502030308020204" pitchFamily="34" charset="0"/>
                <a:ea typeface="Calibri" panose="020F0502020204030204" pitchFamily="34" charset="0"/>
                <a:cs typeface="Times New Roman" panose="02020603050405020304" pitchFamily="18" charset="0"/>
              </a:rPr>
              <a:t>Best Practices:</a:t>
            </a:r>
          </a:p>
          <a:p>
            <a:pPr marL="0" marR="0">
              <a:lnSpc>
                <a:spcPct val="115000"/>
              </a:lnSpc>
              <a:spcBef>
                <a:spcPts val="0"/>
              </a:spcBef>
              <a:spcAft>
                <a:spcPts val="10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Maiandra GD" panose="020E0502030308020204" pitchFamily="34" charset="0"/>
                <a:ea typeface="Calibri" panose="020F0502020204030204" pitchFamily="34" charset="0"/>
                <a:cs typeface="Times New Roman" panose="02020603050405020304" pitchFamily="18" charset="0"/>
              </a:rPr>
              <a:t>Be on time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Maiandra GD" panose="020E0502030308020204" pitchFamily="34" charset="0"/>
                <a:ea typeface="Calibri" panose="020F0502020204030204" pitchFamily="34" charset="0"/>
                <a:cs typeface="Times New Roman" panose="02020603050405020304" pitchFamily="18" charset="0"/>
              </a:rPr>
              <a:t>Camera ON and facing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Maiandra GD" panose="020E0502030308020204" pitchFamily="34" charset="0"/>
                <a:ea typeface="Calibri" panose="020F0502020204030204" pitchFamily="34" charset="0"/>
                <a:cs typeface="Times New Roman" panose="02020603050405020304" pitchFamily="18" charset="0"/>
              </a:rPr>
              <a:t>Audio OFF if not speaking-please don’t speak over others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Maiandra GD" panose="020E0502030308020204" pitchFamily="34" charset="0"/>
                <a:ea typeface="Calibri" panose="020F0502020204030204" pitchFamily="34" charset="0"/>
                <a:cs typeface="Times New Roman" panose="02020603050405020304" pitchFamily="18" charset="0"/>
              </a:rPr>
              <a:t>Use the CHAT for questions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Maiandra GD" panose="020E0502030308020204" pitchFamily="34" charset="0"/>
                <a:ea typeface="Calibri" panose="020F0502020204030204" pitchFamily="34" charset="0"/>
                <a:cs typeface="Times New Roman" panose="02020603050405020304" pitchFamily="18" charset="0"/>
              </a:rPr>
              <a:t>Please turn of your cellphone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Maiandra GD" panose="020E0502030308020204" pitchFamily="34" charset="0"/>
                <a:ea typeface="Calibri" panose="020F0502020204030204" pitchFamily="34" charset="0"/>
                <a:cs typeface="Times New Roman" panose="02020603050405020304" pitchFamily="18" charset="0"/>
              </a:rPr>
              <a:t>Be respectful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1646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8264" cy="6782637"/>
          </a:xfrm>
        </p:spPr>
        <p:txBody>
          <a:bodyPr>
            <a:normAutofit fontScale="90000"/>
          </a:bodyPr>
          <a:lstStyle/>
          <a:p>
            <a:pPr algn="ctr"/>
            <a:r>
              <a:rPr lang="en-US" sz="2200" dirty="0">
                <a:latin typeface="+mn-lt"/>
              </a:rPr>
              <a:t>If you take the 30 Hour PD during your </a:t>
            </a:r>
            <a:r>
              <a:rPr lang="en-US" sz="2200" b="1" dirty="0">
                <a:latin typeface="+mn-lt"/>
              </a:rPr>
              <a:t>2</a:t>
            </a:r>
            <a:r>
              <a:rPr lang="en-US" sz="2200" b="1" baseline="30000" dirty="0">
                <a:latin typeface="+mn-lt"/>
              </a:rPr>
              <a:t>nd</a:t>
            </a:r>
            <a:r>
              <a:rPr lang="en-US" sz="2200" b="1" dirty="0">
                <a:latin typeface="+mn-lt"/>
              </a:rPr>
              <a:t> </a:t>
            </a:r>
            <a:r>
              <a:rPr lang="en-US" sz="2200" dirty="0">
                <a:latin typeface="+mn-lt"/>
              </a:rPr>
              <a:t>year of service the following school year your rate of pay will increase from </a:t>
            </a:r>
            <a:r>
              <a:rPr lang="en-US" sz="2200" b="1" dirty="0">
                <a:latin typeface="+mn-lt"/>
              </a:rPr>
              <a:t>$16.32/</a:t>
            </a:r>
            <a:r>
              <a:rPr lang="en-US" sz="2200" b="1" dirty="0" err="1">
                <a:latin typeface="+mn-lt"/>
              </a:rPr>
              <a:t>hr</a:t>
            </a:r>
            <a:r>
              <a:rPr lang="en-US" sz="2200" b="1" dirty="0">
                <a:latin typeface="+mn-lt"/>
              </a:rPr>
              <a:t> to $17.90/</a:t>
            </a:r>
            <a:r>
              <a:rPr lang="en-US" sz="2200" b="1" dirty="0" err="1">
                <a:latin typeface="+mn-lt"/>
              </a:rPr>
              <a:t>hr</a:t>
            </a:r>
            <a:r>
              <a:rPr lang="en-US" sz="2200" b="1" dirty="0">
                <a:latin typeface="+mn-lt"/>
              </a:rPr>
              <a:t> </a:t>
            </a:r>
            <a:br>
              <a:rPr lang="en-US" sz="2200" dirty="0">
                <a:latin typeface="+mn-lt"/>
              </a:rPr>
            </a:br>
            <a:br>
              <a:rPr lang="en-US" sz="2200" dirty="0">
                <a:latin typeface="+mn-lt"/>
              </a:rPr>
            </a:br>
            <a:r>
              <a:rPr lang="en-US" sz="2200" b="1" dirty="0">
                <a:latin typeface="+mn-lt"/>
              </a:rPr>
              <a:t>$17.90/hr-16.32/</a:t>
            </a:r>
            <a:r>
              <a:rPr lang="en-US" sz="2200" b="1" dirty="0" err="1">
                <a:latin typeface="+mn-lt"/>
              </a:rPr>
              <a:t>hr</a:t>
            </a:r>
            <a:r>
              <a:rPr lang="en-US" sz="2200" b="1" dirty="0">
                <a:latin typeface="+mn-lt"/>
              </a:rPr>
              <a:t> </a:t>
            </a:r>
            <a:r>
              <a:rPr lang="en-US" sz="2200" dirty="0">
                <a:latin typeface="+mn-lt"/>
              </a:rPr>
              <a:t>= </a:t>
            </a:r>
            <a:r>
              <a:rPr lang="en-US" sz="2200" b="1" dirty="0">
                <a:latin typeface="+mn-lt"/>
              </a:rPr>
              <a:t>1.58/</a:t>
            </a:r>
            <a:r>
              <a:rPr lang="en-US" sz="2200" b="1" dirty="0" err="1">
                <a:latin typeface="+mn-lt"/>
              </a:rPr>
              <a:t>hr</a:t>
            </a:r>
            <a:r>
              <a:rPr lang="en-US" sz="2200" dirty="0">
                <a:latin typeface="+mn-lt"/>
              </a:rPr>
              <a:t> * 6.5 </a:t>
            </a:r>
            <a:r>
              <a:rPr lang="en-US" sz="2200" dirty="0" err="1">
                <a:latin typeface="+mn-lt"/>
              </a:rPr>
              <a:t>hrs</a:t>
            </a:r>
            <a:r>
              <a:rPr lang="en-US" sz="2200" dirty="0">
                <a:latin typeface="+mn-lt"/>
              </a:rPr>
              <a:t> * 202 days = </a:t>
            </a:r>
            <a:r>
              <a:rPr lang="en-US" sz="2200" b="1" dirty="0">
                <a:latin typeface="+mn-lt"/>
              </a:rPr>
              <a:t>$2074.54/year</a:t>
            </a:r>
            <a:br>
              <a:rPr lang="en-US" sz="2200" dirty="0">
                <a:latin typeface="+mn-lt"/>
              </a:rPr>
            </a:br>
            <a:r>
              <a:rPr lang="en-US" sz="2200" dirty="0">
                <a:latin typeface="+mn-lt"/>
              </a:rPr>
              <a:t>for your </a:t>
            </a:r>
            <a:r>
              <a:rPr lang="en-US" sz="2200" b="1" dirty="0">
                <a:latin typeface="+mn-lt"/>
              </a:rPr>
              <a:t>3</a:t>
            </a:r>
            <a:r>
              <a:rPr lang="en-US" sz="2200" b="1" baseline="30000" dirty="0">
                <a:latin typeface="+mn-lt"/>
              </a:rPr>
              <a:t>rd</a:t>
            </a:r>
            <a:r>
              <a:rPr lang="en-US" sz="2200" b="1" dirty="0">
                <a:latin typeface="+mn-lt"/>
              </a:rPr>
              <a:t>, 4</a:t>
            </a:r>
            <a:r>
              <a:rPr lang="en-US" sz="2200" b="1" baseline="30000" dirty="0">
                <a:latin typeface="+mn-lt"/>
              </a:rPr>
              <a:t>th</a:t>
            </a:r>
            <a:r>
              <a:rPr lang="en-US" sz="2200" b="1" dirty="0">
                <a:latin typeface="+mn-lt"/>
              </a:rPr>
              <a:t> and 5</a:t>
            </a:r>
            <a:r>
              <a:rPr lang="en-US" sz="2200" b="1" baseline="30000" dirty="0">
                <a:latin typeface="+mn-lt"/>
              </a:rPr>
              <a:t>th</a:t>
            </a:r>
            <a:r>
              <a:rPr lang="en-US" sz="2200" b="1" dirty="0">
                <a:latin typeface="+mn-lt"/>
              </a:rPr>
              <a:t> </a:t>
            </a:r>
            <a:r>
              <a:rPr lang="en-US" sz="2200" dirty="0">
                <a:latin typeface="+mn-lt"/>
              </a:rPr>
              <a:t>years of service (Total increase: $6,223.62)</a:t>
            </a:r>
            <a:br>
              <a:rPr lang="en-US" sz="2200" dirty="0">
                <a:latin typeface="+mn-lt"/>
              </a:rPr>
            </a:br>
            <a:br>
              <a:rPr lang="en-US" sz="2200" dirty="0">
                <a:latin typeface="+mn-lt"/>
              </a:rPr>
            </a:br>
            <a:r>
              <a:rPr lang="en-US" sz="2200" dirty="0">
                <a:latin typeface="+mn-lt"/>
              </a:rPr>
              <a:t>and if you take it again during your </a:t>
            </a:r>
            <a:r>
              <a:rPr lang="en-US" sz="2200" b="1" dirty="0">
                <a:latin typeface="+mn-lt"/>
              </a:rPr>
              <a:t>6</a:t>
            </a:r>
            <a:r>
              <a:rPr lang="en-US" sz="2200" b="1" baseline="30000" dirty="0">
                <a:latin typeface="+mn-lt"/>
              </a:rPr>
              <a:t>th</a:t>
            </a:r>
            <a:r>
              <a:rPr lang="en-US" sz="2200" dirty="0">
                <a:latin typeface="+mn-lt"/>
              </a:rPr>
              <a:t> year of service </a:t>
            </a:r>
            <a:r>
              <a:rPr lang="en-US" sz="2200" b="1" dirty="0">
                <a:latin typeface="+mn-lt"/>
              </a:rPr>
              <a:t>$17.90/</a:t>
            </a:r>
            <a:r>
              <a:rPr lang="en-US" sz="2200" b="1" dirty="0" err="1">
                <a:latin typeface="+mn-lt"/>
              </a:rPr>
              <a:t>hr</a:t>
            </a:r>
            <a:r>
              <a:rPr lang="en-US" sz="2200" b="1" dirty="0">
                <a:latin typeface="+mn-lt"/>
              </a:rPr>
              <a:t> to $19.88/</a:t>
            </a:r>
            <a:r>
              <a:rPr lang="en-US" sz="2200" b="1" dirty="0" err="1">
                <a:latin typeface="+mn-lt"/>
              </a:rPr>
              <a:t>hr</a:t>
            </a:r>
            <a:br>
              <a:rPr lang="en-US" sz="2200" dirty="0">
                <a:latin typeface="+mn-lt"/>
              </a:rPr>
            </a:br>
            <a:br>
              <a:rPr lang="en-US" sz="2200" dirty="0">
                <a:latin typeface="+mn-lt"/>
              </a:rPr>
            </a:br>
            <a:r>
              <a:rPr lang="en-US" sz="2200" b="1" dirty="0">
                <a:latin typeface="+mn-lt"/>
              </a:rPr>
              <a:t>$19.88/</a:t>
            </a:r>
            <a:r>
              <a:rPr lang="en-US" sz="2200" b="1" dirty="0" err="1">
                <a:latin typeface="+mn-lt"/>
              </a:rPr>
              <a:t>hr</a:t>
            </a:r>
            <a:r>
              <a:rPr lang="en-US" sz="2200" b="1" dirty="0">
                <a:latin typeface="+mn-lt"/>
              </a:rPr>
              <a:t> - $17.90/</a:t>
            </a:r>
            <a:r>
              <a:rPr lang="en-US" sz="2200" b="1" dirty="0" err="1">
                <a:latin typeface="+mn-lt"/>
              </a:rPr>
              <a:t>hr</a:t>
            </a:r>
            <a:r>
              <a:rPr lang="en-US" sz="2200" b="1" dirty="0">
                <a:latin typeface="+mn-lt"/>
              </a:rPr>
              <a:t>  </a:t>
            </a:r>
            <a:r>
              <a:rPr lang="en-US" sz="2200" dirty="0">
                <a:latin typeface="+mn-lt"/>
              </a:rPr>
              <a:t>= </a:t>
            </a:r>
            <a:r>
              <a:rPr lang="en-US" sz="2200" b="1" dirty="0">
                <a:latin typeface="+mn-lt"/>
              </a:rPr>
              <a:t>$1.98/</a:t>
            </a:r>
            <a:r>
              <a:rPr lang="en-US" sz="2200" b="1" dirty="0" err="1">
                <a:latin typeface="+mn-lt"/>
              </a:rPr>
              <a:t>hr</a:t>
            </a:r>
            <a:r>
              <a:rPr lang="en-US" sz="2200" b="1" dirty="0">
                <a:latin typeface="+mn-lt"/>
              </a:rPr>
              <a:t> </a:t>
            </a:r>
            <a:r>
              <a:rPr lang="en-US" sz="2200" dirty="0">
                <a:latin typeface="+mn-lt"/>
              </a:rPr>
              <a:t>* 6.5 </a:t>
            </a:r>
            <a:r>
              <a:rPr lang="en-US" sz="2200" dirty="0" err="1">
                <a:latin typeface="+mn-lt"/>
              </a:rPr>
              <a:t>hrs</a:t>
            </a:r>
            <a:r>
              <a:rPr lang="en-US" sz="2200" dirty="0">
                <a:latin typeface="+mn-lt"/>
              </a:rPr>
              <a:t> * 202 days = </a:t>
            </a:r>
            <a:r>
              <a:rPr lang="en-US" sz="2200" b="1" dirty="0">
                <a:latin typeface="+mn-lt"/>
              </a:rPr>
              <a:t>$2,599.74/year</a:t>
            </a:r>
            <a:br>
              <a:rPr lang="en-US" sz="2200" dirty="0">
                <a:latin typeface="+mn-lt"/>
              </a:rPr>
            </a:br>
            <a:r>
              <a:rPr lang="en-US" sz="2200" dirty="0">
                <a:latin typeface="+mn-lt"/>
              </a:rPr>
              <a:t>for your </a:t>
            </a:r>
            <a:r>
              <a:rPr lang="en-US" sz="2200" b="1" dirty="0">
                <a:latin typeface="+mn-lt"/>
              </a:rPr>
              <a:t>7</a:t>
            </a:r>
            <a:r>
              <a:rPr lang="en-US" sz="2200" b="1" baseline="30000" dirty="0">
                <a:latin typeface="+mn-lt"/>
              </a:rPr>
              <a:t>th</a:t>
            </a:r>
            <a:r>
              <a:rPr lang="en-US" sz="2200" b="1" dirty="0">
                <a:latin typeface="+mn-lt"/>
              </a:rPr>
              <a:t>, 8</a:t>
            </a:r>
            <a:r>
              <a:rPr lang="en-US" sz="2200" b="1" baseline="30000" dirty="0">
                <a:latin typeface="+mn-lt"/>
              </a:rPr>
              <a:t>th</a:t>
            </a:r>
            <a:r>
              <a:rPr lang="en-US" sz="2200" b="1" dirty="0">
                <a:latin typeface="+mn-lt"/>
              </a:rPr>
              <a:t>, 9</a:t>
            </a:r>
            <a:r>
              <a:rPr lang="en-US" sz="2200" b="1" baseline="30000" dirty="0">
                <a:latin typeface="+mn-lt"/>
              </a:rPr>
              <a:t>th</a:t>
            </a:r>
            <a:r>
              <a:rPr lang="en-US" sz="2200" b="1" dirty="0">
                <a:latin typeface="+mn-lt"/>
              </a:rPr>
              <a:t> and 10</a:t>
            </a:r>
            <a:r>
              <a:rPr lang="en-US" sz="2200" b="1" baseline="30000" dirty="0">
                <a:latin typeface="+mn-lt"/>
              </a:rPr>
              <a:t>th</a:t>
            </a:r>
            <a:r>
              <a:rPr lang="en-US" sz="2200" b="1" dirty="0">
                <a:latin typeface="+mn-lt"/>
              </a:rPr>
              <a:t> </a:t>
            </a:r>
            <a:r>
              <a:rPr lang="en-US" sz="2200" dirty="0">
                <a:latin typeface="+mn-lt"/>
              </a:rPr>
              <a:t>years of service (Total increase: $10,398.96)</a:t>
            </a:r>
            <a:br>
              <a:rPr lang="en-US" sz="2200" dirty="0">
                <a:latin typeface="+mn-lt"/>
              </a:rPr>
            </a:br>
            <a:br>
              <a:rPr lang="en-US" sz="2200" dirty="0">
                <a:latin typeface="+mn-lt"/>
              </a:rPr>
            </a:br>
            <a:br>
              <a:rPr lang="en-US" sz="2200" dirty="0">
                <a:latin typeface="+mn-lt"/>
              </a:rPr>
            </a:br>
            <a:r>
              <a:rPr lang="en-US" sz="2200" dirty="0">
                <a:latin typeface="+mn-lt"/>
              </a:rPr>
              <a:t>and if you take it again in your </a:t>
            </a:r>
            <a:r>
              <a:rPr lang="en-US" sz="2200" b="1" dirty="0">
                <a:latin typeface="+mn-lt"/>
              </a:rPr>
              <a:t>11</a:t>
            </a:r>
            <a:r>
              <a:rPr lang="en-US" sz="2200" b="1" baseline="30000" dirty="0">
                <a:latin typeface="+mn-lt"/>
              </a:rPr>
              <a:t>th</a:t>
            </a:r>
            <a:r>
              <a:rPr lang="en-US" sz="2200" dirty="0">
                <a:latin typeface="+mn-lt"/>
              </a:rPr>
              <a:t> year of service your check will increase by </a:t>
            </a:r>
            <a:r>
              <a:rPr lang="en-US" sz="2200" b="1" dirty="0">
                <a:latin typeface="+mn-lt"/>
              </a:rPr>
              <a:t>45.45 per 22 pay periods </a:t>
            </a:r>
            <a:r>
              <a:rPr lang="en-US" sz="2200" dirty="0">
                <a:latin typeface="+mn-lt"/>
              </a:rPr>
              <a:t>in the following school year. ($1,000.00 per year and it is also subject to the negotiated % increase)</a:t>
            </a:r>
            <a:br>
              <a:rPr lang="en-US" sz="2200" dirty="0">
                <a:latin typeface="+mn-lt"/>
              </a:rPr>
            </a:br>
            <a:r>
              <a:rPr lang="en-US" sz="2200" dirty="0">
                <a:latin typeface="+mn-lt"/>
              </a:rPr>
              <a:t>For example, the second school year after you completed the 30 </a:t>
            </a:r>
            <a:r>
              <a:rPr lang="en-US" sz="2200" dirty="0" err="1">
                <a:latin typeface="+mn-lt"/>
              </a:rPr>
              <a:t>Hr</a:t>
            </a:r>
            <a:r>
              <a:rPr lang="en-US" sz="2200" dirty="0">
                <a:latin typeface="+mn-lt"/>
              </a:rPr>
              <a:t> PD after you hit 11+ years of service and we got a 2% increase in the hourly rate the amount would increase from 45.45 per 22 pay periods to $46.36 per 22 pay periods.</a:t>
            </a:r>
            <a:br>
              <a:rPr lang="en-US" sz="2200" dirty="0">
                <a:latin typeface="+mn-lt"/>
              </a:rPr>
            </a:br>
            <a:br>
              <a:rPr lang="en-US" sz="2200" dirty="0">
                <a:latin typeface="+mn-lt"/>
              </a:rPr>
            </a:br>
            <a:r>
              <a:rPr lang="en-US" sz="2200" dirty="0">
                <a:latin typeface="+mn-lt"/>
              </a:rPr>
              <a:t>and you can keep on taking the PD </a:t>
            </a:r>
            <a:r>
              <a:rPr lang="en-US" sz="2200" b="1" dirty="0">
                <a:latin typeface="+mn-lt"/>
              </a:rPr>
              <a:t>every third year after you hit 11+ years of service </a:t>
            </a:r>
            <a:r>
              <a:rPr lang="en-US" sz="2200" dirty="0">
                <a:latin typeface="+mn-lt"/>
              </a:rPr>
              <a:t>to keep increasing your take home pay</a:t>
            </a:r>
            <a:br>
              <a:rPr lang="en-US" sz="2800" dirty="0">
                <a:latin typeface="+mn-lt"/>
              </a:rPr>
            </a:br>
            <a:br>
              <a:rPr lang="en-US" sz="2800" dirty="0">
                <a:latin typeface="+mn-lt"/>
              </a:rPr>
            </a:br>
            <a:r>
              <a:rPr lang="en-US" sz="2800" dirty="0">
                <a:latin typeface="+mn-lt"/>
              </a:rPr>
              <a:t>**example using 2019-2020 rates</a:t>
            </a:r>
          </a:p>
        </p:txBody>
      </p:sp>
    </p:spTree>
    <p:extLst>
      <p:ext uri="{BB962C8B-B14F-4D97-AF65-F5344CB8AC3E}">
        <p14:creationId xmlns:p14="http://schemas.microsoft.com/office/powerpoint/2010/main" val="1714735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47212" y="351008"/>
            <a:ext cx="4162567"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Check your bulletin board regularly</a:t>
            </a:r>
          </a:p>
        </p:txBody>
      </p:sp>
      <p:pic>
        <p:nvPicPr>
          <p:cNvPr id="6" name="Picture 5"/>
          <p:cNvPicPr>
            <a:picLocks noChangeAspect="1"/>
          </p:cNvPicPr>
          <p:nvPr/>
        </p:nvPicPr>
        <p:blipFill>
          <a:blip r:embed="rId2"/>
          <a:stretch>
            <a:fillRect/>
          </a:stretch>
        </p:blipFill>
        <p:spPr>
          <a:xfrm>
            <a:off x="7533564" y="1160060"/>
            <a:ext cx="4189861" cy="4995080"/>
          </a:xfrm>
          <a:prstGeom prst="rect">
            <a:avLst/>
          </a:prstGeom>
        </p:spPr>
      </p:pic>
      <p:pic>
        <p:nvPicPr>
          <p:cNvPr id="7" name="Picture 6"/>
          <p:cNvPicPr>
            <a:picLocks noChangeAspect="1"/>
          </p:cNvPicPr>
          <p:nvPr/>
        </p:nvPicPr>
        <p:blipFill>
          <a:blip r:embed="rId3"/>
          <a:stretch>
            <a:fillRect/>
          </a:stretch>
        </p:blipFill>
        <p:spPr>
          <a:xfrm>
            <a:off x="4187033" y="5017053"/>
            <a:ext cx="2316681" cy="1054699"/>
          </a:xfrm>
          <a:prstGeom prst="rect">
            <a:avLst/>
          </a:prstGeom>
        </p:spPr>
      </p:pic>
      <p:pic>
        <p:nvPicPr>
          <p:cNvPr id="8" name="Picture 7"/>
          <p:cNvPicPr>
            <a:picLocks noChangeAspect="1"/>
          </p:cNvPicPr>
          <p:nvPr/>
        </p:nvPicPr>
        <p:blipFill>
          <a:blip r:embed="rId4"/>
          <a:stretch>
            <a:fillRect/>
          </a:stretch>
        </p:blipFill>
        <p:spPr>
          <a:xfrm>
            <a:off x="598221" y="5054948"/>
            <a:ext cx="3298222" cy="1060796"/>
          </a:xfrm>
          <a:prstGeom prst="rect">
            <a:avLst/>
          </a:prstGeom>
        </p:spPr>
      </p:pic>
      <p:pic>
        <p:nvPicPr>
          <p:cNvPr id="9" name="Picture 8"/>
          <p:cNvPicPr>
            <a:picLocks noChangeAspect="1"/>
          </p:cNvPicPr>
          <p:nvPr/>
        </p:nvPicPr>
        <p:blipFill>
          <a:blip r:embed="rId5"/>
          <a:stretch>
            <a:fillRect/>
          </a:stretch>
        </p:blipFill>
        <p:spPr>
          <a:xfrm>
            <a:off x="409433" y="1116139"/>
            <a:ext cx="6373504" cy="3352771"/>
          </a:xfrm>
          <a:prstGeom prst="rect">
            <a:avLst/>
          </a:prstGeom>
        </p:spPr>
      </p:pic>
      <p:sp>
        <p:nvSpPr>
          <p:cNvPr id="10" name="Rectangle 9"/>
          <p:cNvSpPr/>
          <p:nvPr/>
        </p:nvSpPr>
        <p:spPr>
          <a:xfrm>
            <a:off x="397321" y="610315"/>
            <a:ext cx="6311728"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http://www.springfieldfederationofparaprofessionals.org</a:t>
            </a:r>
          </a:p>
        </p:txBody>
      </p:sp>
    </p:spTree>
    <p:extLst>
      <p:ext uri="{BB962C8B-B14F-4D97-AF65-F5344CB8AC3E}">
        <p14:creationId xmlns:p14="http://schemas.microsoft.com/office/powerpoint/2010/main" val="4135484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483" y="304800"/>
            <a:ext cx="8890000" cy="6553200"/>
          </a:xfrm>
          <a:prstGeom prst="rect">
            <a:avLst/>
          </a:prstGeom>
        </p:spPr>
      </p:pic>
    </p:spTree>
    <p:extLst>
      <p:ext uri="{BB962C8B-B14F-4D97-AF65-F5344CB8AC3E}">
        <p14:creationId xmlns:p14="http://schemas.microsoft.com/office/powerpoint/2010/main" val="3835708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495" y="1351565"/>
            <a:ext cx="11726427" cy="3416320"/>
          </a:xfrm>
          <a:prstGeom prst="rect">
            <a:avLst/>
          </a:prstGeom>
          <a:noFill/>
        </p:spPr>
        <p:txBody>
          <a:bodyPr wrap="square" rtlCol="0">
            <a:spAutoFit/>
          </a:bodyPr>
          <a:lstStyle/>
          <a:p>
            <a:r>
              <a:rPr lang="en-US" sz="5400" dirty="0">
                <a:latin typeface="Maiandra GD" panose="020E0502030308020204" pitchFamily="34" charset="0"/>
              </a:rPr>
              <a:t>Breakout Rooms</a:t>
            </a:r>
          </a:p>
          <a:p>
            <a:endParaRPr lang="en-US" sz="5400" dirty="0">
              <a:latin typeface="Maiandra GD" panose="020E0502030308020204" pitchFamily="34" charset="0"/>
            </a:endParaRPr>
          </a:p>
          <a:p>
            <a:r>
              <a:rPr lang="en-US" sz="5400" dirty="0">
                <a:latin typeface="Maiandra GD" panose="020E0502030308020204" pitchFamily="34" charset="0"/>
              </a:rPr>
              <a:t>Choose someone in your group to report out on the following questions. </a:t>
            </a:r>
          </a:p>
        </p:txBody>
      </p:sp>
    </p:spTree>
    <p:extLst>
      <p:ext uri="{BB962C8B-B14F-4D97-AF65-F5344CB8AC3E}">
        <p14:creationId xmlns:p14="http://schemas.microsoft.com/office/powerpoint/2010/main" val="3592374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4545" y="1778559"/>
            <a:ext cx="5807947" cy="2585323"/>
          </a:xfrm>
          <a:prstGeom prst="rect">
            <a:avLst/>
          </a:prstGeom>
          <a:noFill/>
        </p:spPr>
        <p:txBody>
          <a:bodyPr wrap="square" rtlCol="0">
            <a:spAutoFit/>
          </a:bodyPr>
          <a:lstStyle/>
          <a:p>
            <a:r>
              <a:rPr lang="en-US" sz="5400" dirty="0">
                <a:latin typeface="Maiandra GD" panose="020E0502030308020204" pitchFamily="34" charset="0"/>
              </a:rPr>
              <a:t>1.  What brings you joy in your job?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363" y="776548"/>
            <a:ext cx="4820895" cy="4961061"/>
          </a:xfrm>
          <a:prstGeom prst="rect">
            <a:avLst/>
          </a:prstGeom>
        </p:spPr>
      </p:pic>
    </p:spTree>
    <p:extLst>
      <p:ext uri="{BB962C8B-B14F-4D97-AF65-F5344CB8AC3E}">
        <p14:creationId xmlns:p14="http://schemas.microsoft.com/office/powerpoint/2010/main" val="1554740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029" y="1738364"/>
            <a:ext cx="5787851" cy="2585323"/>
          </a:xfrm>
          <a:prstGeom prst="rect">
            <a:avLst/>
          </a:prstGeom>
          <a:noFill/>
        </p:spPr>
        <p:txBody>
          <a:bodyPr wrap="square" rtlCol="0">
            <a:spAutoFit/>
          </a:bodyPr>
          <a:lstStyle/>
          <a:p>
            <a:r>
              <a:rPr lang="en-US" sz="5400" dirty="0">
                <a:latin typeface="Maiandra GD" panose="020E0502030308020204" pitchFamily="34" charset="0"/>
              </a:rPr>
              <a:t>2. What sucks the life out of you at your job?</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19" y="1440525"/>
            <a:ext cx="4762500" cy="3514725"/>
          </a:xfrm>
          <a:prstGeom prst="rect">
            <a:avLst/>
          </a:prstGeom>
        </p:spPr>
      </p:pic>
    </p:spTree>
    <p:extLst>
      <p:ext uri="{BB962C8B-B14F-4D97-AF65-F5344CB8AC3E}">
        <p14:creationId xmlns:p14="http://schemas.microsoft.com/office/powerpoint/2010/main" val="3464457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998" y="422030"/>
            <a:ext cx="4712677" cy="5909310"/>
          </a:xfrm>
          <a:prstGeom prst="rect">
            <a:avLst/>
          </a:prstGeom>
          <a:noFill/>
        </p:spPr>
        <p:txBody>
          <a:bodyPr wrap="square" rtlCol="0">
            <a:spAutoFit/>
          </a:bodyPr>
          <a:lstStyle/>
          <a:p>
            <a:r>
              <a:rPr lang="en-US" sz="5400" dirty="0">
                <a:latin typeface="Maiandra GD" panose="020E0502030308020204" pitchFamily="34" charset="0"/>
              </a:rPr>
              <a:t>3. What is one thing you would change in the contract that would enhance your job?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899" y="1532530"/>
            <a:ext cx="4493190" cy="2979180"/>
          </a:xfrm>
          <a:prstGeom prst="rect">
            <a:avLst/>
          </a:prstGeom>
        </p:spPr>
      </p:pic>
    </p:spTree>
    <p:extLst>
      <p:ext uri="{BB962C8B-B14F-4D97-AF65-F5344CB8AC3E}">
        <p14:creationId xmlns:p14="http://schemas.microsoft.com/office/powerpoint/2010/main" val="446207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5578" y="1195754"/>
            <a:ext cx="5938576" cy="4154984"/>
          </a:xfrm>
          <a:prstGeom prst="rect">
            <a:avLst/>
          </a:prstGeom>
          <a:noFill/>
        </p:spPr>
        <p:txBody>
          <a:bodyPr wrap="square" rtlCol="0">
            <a:spAutoFit/>
          </a:bodyPr>
          <a:lstStyle/>
          <a:p>
            <a:r>
              <a:rPr lang="en-US" sz="6600" dirty="0"/>
              <a:t>WHAT ARE YOU WILLING TO DO TO MAKE THIS CHANGE?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80" y="1711920"/>
            <a:ext cx="4608286" cy="2880178"/>
          </a:xfrm>
          <a:prstGeom prst="rect">
            <a:avLst/>
          </a:prstGeom>
        </p:spPr>
      </p:pic>
    </p:spTree>
    <p:extLst>
      <p:ext uri="{BB962C8B-B14F-4D97-AF65-F5344CB8AC3E}">
        <p14:creationId xmlns:p14="http://schemas.microsoft.com/office/powerpoint/2010/main" val="1845908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105" y="468087"/>
            <a:ext cx="6189784" cy="6189784"/>
          </a:xfrm>
          <a:prstGeom prst="rect">
            <a:avLst/>
          </a:prstGeom>
        </p:spPr>
      </p:pic>
    </p:spTree>
    <p:extLst>
      <p:ext uri="{BB962C8B-B14F-4D97-AF65-F5344CB8AC3E}">
        <p14:creationId xmlns:p14="http://schemas.microsoft.com/office/powerpoint/2010/main" val="27040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23481"/>
            <a:ext cx="12192000" cy="2585323"/>
          </a:xfrm>
          <a:prstGeom prst="rect">
            <a:avLst/>
          </a:prstGeom>
          <a:noFill/>
        </p:spPr>
        <p:txBody>
          <a:bodyPr wrap="square" rtlCol="0">
            <a:spAutoFit/>
          </a:bodyPr>
          <a:lstStyle/>
          <a:p>
            <a:pPr algn="ctr"/>
            <a:r>
              <a:rPr lang="en-US" sz="5400" b="1" dirty="0">
                <a:solidFill>
                  <a:srgbClr val="0070C0"/>
                </a:solidFill>
                <a:latin typeface="Maiandra GD" panose="020E0502030308020204" pitchFamily="34" charset="0"/>
              </a:rPr>
              <a:t>DARCIA MILNER</a:t>
            </a:r>
          </a:p>
          <a:p>
            <a:pPr algn="ctr"/>
            <a:r>
              <a:rPr lang="en-US" sz="5400" b="1" dirty="0">
                <a:solidFill>
                  <a:srgbClr val="0070C0"/>
                </a:solidFill>
                <a:latin typeface="Maiandra GD" panose="020E0502030308020204" pitchFamily="34" charset="0"/>
              </a:rPr>
              <a:t>Chief Schools Officer</a:t>
            </a:r>
          </a:p>
          <a:p>
            <a:pPr algn="ctr"/>
            <a:r>
              <a:rPr lang="en-US" sz="5400" b="1" dirty="0">
                <a:solidFill>
                  <a:srgbClr val="0070C0"/>
                </a:solidFill>
                <a:latin typeface="Maiandra GD" panose="020E0502030308020204" pitchFamily="34" charset="0"/>
              </a:rPr>
              <a:t>Zone 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702" y="4249066"/>
            <a:ext cx="5263660" cy="168799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261" y="1649039"/>
            <a:ext cx="2264140" cy="359767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0618" b="34212"/>
          <a:stretch/>
        </p:blipFill>
        <p:spPr>
          <a:xfrm>
            <a:off x="342088" y="1847861"/>
            <a:ext cx="2260878" cy="3597311"/>
          </a:xfrm>
          <a:prstGeom prst="rect">
            <a:avLst/>
          </a:prstGeom>
        </p:spPr>
      </p:pic>
    </p:spTree>
    <p:extLst>
      <p:ext uri="{BB962C8B-B14F-4D97-AF65-F5344CB8AC3E}">
        <p14:creationId xmlns:p14="http://schemas.microsoft.com/office/powerpoint/2010/main" val="326904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E27E70-D472-4B65-9D9E-16EEE29367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749442">
            <a:off x="4659979" y="2381660"/>
            <a:ext cx="6883603" cy="3465352"/>
          </a:xfrm>
          <a:prstGeom prst="rect">
            <a:avLst/>
          </a:prstGeom>
          <a:noFill/>
        </p:spPr>
      </p:pic>
      <p:sp>
        <p:nvSpPr>
          <p:cNvPr id="3" name="TextBox 2">
            <a:extLst>
              <a:ext uri="{FF2B5EF4-FFF2-40B4-BE49-F238E27FC236}">
                <a16:creationId xmlns:a16="http://schemas.microsoft.com/office/drawing/2014/main" id="{8DFBA0D9-A588-447D-8F8F-DCA73590BC11}"/>
              </a:ext>
            </a:extLst>
          </p:cNvPr>
          <p:cNvSpPr txBox="1"/>
          <p:nvPr/>
        </p:nvSpPr>
        <p:spPr>
          <a:xfrm>
            <a:off x="492370" y="1407828"/>
            <a:ext cx="6098240" cy="2308324"/>
          </a:xfrm>
          <a:prstGeom prst="rect">
            <a:avLst/>
          </a:prstGeom>
          <a:noFill/>
        </p:spPr>
        <p:txBody>
          <a:bodyPr wrap="square">
            <a:spAutoFit/>
          </a:bodyPr>
          <a:lstStyle/>
          <a:p>
            <a:pPr algn="ctr"/>
            <a:r>
              <a:rPr lang="en-US" sz="4800" dirty="0">
                <a:latin typeface="Maiandra GD" panose="020E0502030308020204" pitchFamily="34" charset="0"/>
              </a:rPr>
              <a:t>Diana </a:t>
            </a:r>
            <a:r>
              <a:rPr lang="en-US" sz="4800" dirty="0" err="1">
                <a:latin typeface="Maiandra GD" panose="020E0502030308020204" pitchFamily="34" charset="0"/>
              </a:rPr>
              <a:t>Mieltowski</a:t>
            </a:r>
            <a:endParaRPr lang="en-US" sz="4800" dirty="0">
              <a:latin typeface="Maiandra GD" panose="020E0502030308020204" pitchFamily="34" charset="0"/>
            </a:endParaRPr>
          </a:p>
          <a:p>
            <a:pPr algn="ctr"/>
            <a:r>
              <a:rPr lang="en-US" sz="4800" dirty="0">
                <a:latin typeface="Maiandra GD" panose="020E0502030308020204" pitchFamily="34" charset="0"/>
              </a:rPr>
              <a:t>Benefits Department</a:t>
            </a:r>
          </a:p>
          <a:p>
            <a:pPr algn="ctr"/>
            <a:r>
              <a:rPr lang="en-US" sz="4800" dirty="0">
                <a:latin typeface="Maiandra GD" panose="020E0502030308020204" pitchFamily="34" charset="0"/>
              </a:rPr>
              <a:t> City of Springfield </a:t>
            </a:r>
          </a:p>
        </p:txBody>
      </p:sp>
    </p:spTree>
    <p:extLst>
      <p:ext uri="{BB962C8B-B14F-4D97-AF65-F5344CB8AC3E}">
        <p14:creationId xmlns:p14="http://schemas.microsoft.com/office/powerpoint/2010/main" val="349945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49BD7-B02B-4D46-BC02-793C01721336}"/>
              </a:ext>
            </a:extLst>
          </p:cNvPr>
          <p:cNvSpPr txBox="1"/>
          <p:nvPr/>
        </p:nvSpPr>
        <p:spPr>
          <a:xfrm>
            <a:off x="1973563" y="658488"/>
            <a:ext cx="7885444" cy="2123658"/>
          </a:xfrm>
          <a:prstGeom prst="rect">
            <a:avLst/>
          </a:prstGeom>
          <a:noFill/>
        </p:spPr>
        <p:txBody>
          <a:bodyPr wrap="square">
            <a:spAutoFit/>
          </a:bodyPr>
          <a:lstStyle/>
          <a:p>
            <a:pPr algn="ctr"/>
            <a:r>
              <a:rPr lang="en-US" sz="4400" b="1" dirty="0">
                <a:latin typeface="Maiandra GD" panose="020E0502030308020204" pitchFamily="34" charset="0"/>
                <a:ea typeface="Calibri" panose="020F0502020204030204" pitchFamily="34" charset="0"/>
                <a:cs typeface="Times New Roman" panose="02020603050405020304" pitchFamily="18" charset="0"/>
              </a:rPr>
              <a:t>Tracy </a:t>
            </a:r>
            <a:r>
              <a:rPr lang="en-US" sz="4400" b="1" dirty="0" err="1">
                <a:latin typeface="Maiandra GD" panose="020E0502030308020204" pitchFamily="34" charset="0"/>
                <a:ea typeface="Calibri" panose="020F0502020204030204" pitchFamily="34" charset="0"/>
                <a:cs typeface="Times New Roman" panose="02020603050405020304" pitchFamily="18" charset="0"/>
              </a:rPr>
              <a:t>Thibert</a:t>
            </a:r>
            <a:endParaRPr lang="en-US" sz="4400" b="1" dirty="0">
              <a:latin typeface="Maiandra GD" panose="020E0502030308020204" pitchFamily="34" charset="0"/>
              <a:ea typeface="Calibri" panose="020F0502020204030204" pitchFamily="34" charset="0"/>
              <a:cs typeface="Times New Roman" panose="02020603050405020304" pitchFamily="18" charset="0"/>
            </a:endParaRPr>
          </a:p>
          <a:p>
            <a:pPr algn="ctr"/>
            <a:r>
              <a:rPr lang="en-US" sz="4400" b="1" dirty="0">
                <a:latin typeface="Maiandra GD" panose="020E0502030308020204" pitchFamily="34" charset="0"/>
                <a:ea typeface="Calibri" panose="020F0502020204030204" pitchFamily="34" charset="0"/>
                <a:cs typeface="Times New Roman" panose="02020603050405020304" pitchFamily="18" charset="0"/>
              </a:rPr>
              <a:t>Employee Assistance Program</a:t>
            </a:r>
          </a:p>
          <a:p>
            <a:pPr algn="ctr"/>
            <a:r>
              <a:rPr lang="en-US" sz="4400" b="1" dirty="0">
                <a:latin typeface="Maiandra GD" panose="020E0502030308020204" pitchFamily="34" charset="0"/>
                <a:ea typeface="Calibri" panose="020F0502020204030204" pitchFamily="34" charset="0"/>
                <a:cs typeface="Times New Roman" panose="02020603050405020304" pitchFamily="18" charset="0"/>
              </a:rPr>
              <a:t>ESI </a:t>
            </a:r>
            <a:endParaRPr lang="en-US" sz="4400" dirty="0">
              <a:latin typeface="Maiandra GD" panose="020E0502030308020204" pitchFamily="34" charset="0"/>
            </a:endParaRPr>
          </a:p>
        </p:txBody>
      </p:sp>
      <p:pic>
        <p:nvPicPr>
          <p:cNvPr id="4" name="Picture 3">
            <a:extLst>
              <a:ext uri="{FF2B5EF4-FFF2-40B4-BE49-F238E27FC236}">
                <a16:creationId xmlns:a16="http://schemas.microsoft.com/office/drawing/2014/main" id="{8AEFB0B0-7692-498D-A85C-685358A95B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60804" y="2897953"/>
            <a:ext cx="3619500" cy="2714625"/>
          </a:xfrm>
          <a:prstGeom prst="rect">
            <a:avLst/>
          </a:prstGeom>
        </p:spPr>
      </p:pic>
      <p:pic>
        <p:nvPicPr>
          <p:cNvPr id="6" name="Picture 5">
            <a:extLst>
              <a:ext uri="{FF2B5EF4-FFF2-40B4-BE49-F238E27FC236}">
                <a16:creationId xmlns:a16="http://schemas.microsoft.com/office/drawing/2014/main" id="{2BF5578A-CECC-4069-88BF-90A54C072081}"/>
              </a:ext>
            </a:extLst>
          </p:cNvPr>
          <p:cNvPicPr>
            <a:picLocks noChangeAspect="1"/>
          </p:cNvPicPr>
          <p:nvPr/>
        </p:nvPicPr>
        <p:blipFill>
          <a:blip r:embed="rId4"/>
          <a:stretch>
            <a:fillRect/>
          </a:stretch>
        </p:blipFill>
        <p:spPr>
          <a:xfrm>
            <a:off x="895234" y="3788483"/>
            <a:ext cx="5242939" cy="1279277"/>
          </a:xfrm>
          <a:prstGeom prst="rect">
            <a:avLst/>
          </a:prstGeom>
        </p:spPr>
      </p:pic>
    </p:spTree>
    <p:extLst>
      <p:ext uri="{BB962C8B-B14F-4D97-AF65-F5344CB8AC3E}">
        <p14:creationId xmlns:p14="http://schemas.microsoft.com/office/powerpoint/2010/main" val="284409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F8EA5B-5D36-4A7B-ABDB-1AC501F6E2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76625" y="1905000"/>
            <a:ext cx="5238750" cy="3048000"/>
          </a:xfrm>
          <a:prstGeom prst="rect">
            <a:avLst/>
          </a:prstGeom>
        </p:spPr>
      </p:pic>
    </p:spTree>
    <p:extLst>
      <p:ext uri="{BB962C8B-B14F-4D97-AF65-F5344CB8AC3E}">
        <p14:creationId xmlns:p14="http://schemas.microsoft.com/office/powerpoint/2010/main" val="161578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35" y="562708"/>
            <a:ext cx="12191999" cy="1569660"/>
          </a:xfrm>
          <a:prstGeom prst="rect">
            <a:avLst/>
          </a:prstGeom>
          <a:noFill/>
        </p:spPr>
        <p:txBody>
          <a:bodyPr wrap="square" rtlCol="0">
            <a:spAutoFit/>
          </a:bodyPr>
          <a:lstStyle/>
          <a:p>
            <a:pPr algn="ctr"/>
            <a:r>
              <a:rPr lang="en-US" sz="4800" dirty="0">
                <a:latin typeface="Maiandra GD" panose="020E0502030308020204" pitchFamily="34" charset="0"/>
              </a:rPr>
              <a:t>KRISTIN REARDON</a:t>
            </a:r>
          </a:p>
          <a:p>
            <a:pPr algn="ctr"/>
            <a:r>
              <a:rPr lang="en-US" sz="4800" dirty="0">
                <a:latin typeface="Maiandra GD" panose="020E0502030308020204" pitchFamily="34" charset="0"/>
              </a:rPr>
              <a:t>Senior Administrator of Human Resources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83" t="11136" r="6669" b="15312"/>
          <a:stretch/>
        </p:blipFill>
        <p:spPr>
          <a:xfrm>
            <a:off x="5469750" y="2606271"/>
            <a:ext cx="6455544" cy="30848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09" y="2868659"/>
            <a:ext cx="4762500" cy="2676525"/>
          </a:xfrm>
          <a:prstGeom prst="rect">
            <a:avLst/>
          </a:prstGeom>
        </p:spPr>
      </p:pic>
    </p:spTree>
    <p:extLst>
      <p:ext uri="{BB962C8B-B14F-4D97-AF65-F5344CB8AC3E}">
        <p14:creationId xmlns:p14="http://schemas.microsoft.com/office/powerpoint/2010/main" val="1664092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Facet</Template>
  <TotalTime>290</TotalTime>
  <Words>2795</Words>
  <Application>Microsoft Office PowerPoint</Application>
  <PresentationFormat>Widescreen</PresentationFormat>
  <Paragraphs>184</Paragraphs>
  <Slides>48</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48</vt:i4>
      </vt:variant>
    </vt:vector>
  </HeadingPairs>
  <TitlesOfParts>
    <vt:vector size="59" baseType="lpstr">
      <vt:lpstr>Arial</vt:lpstr>
      <vt:lpstr>Calibri</vt:lpstr>
      <vt:lpstr>Calibri Light</vt:lpstr>
      <vt:lpstr>inherit</vt:lpstr>
      <vt:lpstr>Maiandra GD</vt:lpstr>
      <vt:lpstr>Symbol</vt:lpstr>
      <vt:lpstr>Times New Roman</vt:lpstr>
      <vt:lpstr>Office Theme</vt:lpstr>
      <vt:lpstr>Metropolitan</vt:lpstr>
      <vt:lpstr>Presentation</vt:lpstr>
      <vt:lpstr>Microsoft Word 97 - 2003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Internet Use, Social Media, and Email </vt:lpstr>
      <vt:lpstr>Professionalism and Boundaries </vt:lpstr>
      <vt:lpstr>Professionalism and Boundaries, cont.</vt:lpstr>
      <vt:lpstr>Professionalism and Boundaries, cont.</vt:lpstr>
      <vt:lpstr>Professional Boundaries, cont. </vt:lpstr>
      <vt:lpstr>Questions?</vt:lpstr>
      <vt:lpstr>PowerPoint Presentation</vt:lpstr>
      <vt:lpstr>PowerPoint Presentation</vt:lpstr>
      <vt:lpstr>PowerPoint Presentation</vt:lpstr>
      <vt:lpstr>PowerPoint Presentation</vt:lpstr>
      <vt:lpstr>Weingarten Rights</vt:lpstr>
      <vt:lpstr>Basic Weingarten Right: A member who has a reasonable belief that a meeting with a supervisor may lead to discipline has the right to have a union representative present at that meeting.</vt:lpstr>
      <vt:lpstr>What situations give rise to Weingarten rights?   •Where the employee has a reasonable expectation that discipline may result; for example, where the meeting is part of the employer's disciplinary procedure.  •Where the purpose of the meeting or interview is to investigate an employees allegedly inadequate work performance or other misconduct, where discipline of any kind is a possible result.  •Where the purpose of the interview of meeting is to elicit facts, the employee's "side of the story," or obtain admissions or other evidence either to determine whether or not discipline is warranted OR to support a disciplinary decision already made.  •Where the employee is required to explain or defend his/her conduct in a situation which the employee reasonably fears could affect his/her working conditions or job security. </vt:lpstr>
      <vt:lpstr>What situations DO NOT give rise to Weingarten Rights?   •Where the meeting or discussion is merely for the purpose of conveying work instructions, training, or needed corrections.   •Where the purpose of the meeting is simply to inform the employee about a disciplinary decision that has already been made and no information is sought from the employee.   •Where the employer has clearly and overtly assured the employee prior to the interview that no discipline or adverse consequences will result from the interview.   •Where any discussion that occurs after the employer has notified the employee of the discipline has been initiated by the employee rather than the employer.  </vt:lpstr>
      <vt:lpstr>If an employer has provided all the necessary Weingarten rights, may an employee refuse to answer questions?  No, unless the matter under discussion has criminal implications. Generally, an employee generally does not have the right to remain silent, as long as his/her representational rights have been honored, nor may the union representative direct the employee to remain silent. </vt:lpstr>
      <vt:lpstr>Knowing Your Contract</vt:lpstr>
      <vt:lpstr>PowerPoint Presentation</vt:lpstr>
      <vt:lpstr>PowerPoint Presentation</vt:lpstr>
      <vt:lpstr>What is a grievance? </vt:lpstr>
      <vt:lpstr>The probationary period for a Unit D member is 120 working days</vt:lpstr>
      <vt:lpstr>Disability Days/Business Day     10-4-5 Days   Incentive Days</vt:lpstr>
      <vt:lpstr>PowerPoint Presentation</vt:lpstr>
      <vt:lpstr>If you serve as a substitute for a teacher you will be paid at the rate of $4.25 per half hour for any part of a half hour that you perform that service.  </vt:lpstr>
      <vt:lpstr>Diapering/Toileting</vt:lpstr>
      <vt:lpstr>PowerPoint Presentation</vt:lpstr>
      <vt:lpstr>Each paraprofessional will be evaluated by the principal or his designee who may be a teacher. The paraprofessional will be rated on:</vt:lpstr>
      <vt:lpstr> </vt:lpstr>
      <vt:lpstr>PowerPoint Presentation</vt:lpstr>
      <vt:lpstr>PowerPoint Presentation</vt:lpstr>
      <vt:lpstr>If you take the 30 Hour PD during your 2nd year of service the following school year your rate of pay will increase from $16.32/hr to $17.90/hr   $17.90/hr-16.32/hr = 1.58/hr * 6.5 hrs * 202 days = $2074.54/year for your 3rd, 4th and 5th years of service (Total increase: $6,223.62)  and if you take it again during your 6th year of service $17.90/hr to $19.88/hr  $19.88/hr - $17.90/hr  = $1.98/hr * 6.5 hrs * 202 days = $2,599.74/year for your 7th, 8th, 9th and 10th years of service (Total increase: $10,398.96)   and if you take it again in your 11th year of service your check will increase by 45.45 per 22 pay periods in the following school year. ($1,000.00 per year and it is also subject to the negotiated % increase) For example, the second school year after you completed the 30 Hr PD after you hit 11+ years of service and we got a 2% increase in the hourly rate the amount would increase from 45.45 per 22 pay periods to $46.36 per 22 pay periods.  and you can keep on taking the PD every third year after you hit 11+ years of service to keep increasing your take home pay  **example using 2019-2020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Weingarten Rights</dc:title>
  <dc:creator>Catherine Mastronardi</dc:creator>
  <cp:lastModifiedBy>Catherine Mastronardi</cp:lastModifiedBy>
  <cp:revision>37</cp:revision>
  <dcterms:created xsi:type="dcterms:W3CDTF">2016-08-21T19:59:12Z</dcterms:created>
  <dcterms:modified xsi:type="dcterms:W3CDTF">2021-08-19T23:54:05Z</dcterms:modified>
</cp:coreProperties>
</file>