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85" r:id="rId3"/>
    <p:sldId id="353" r:id="rId4"/>
    <p:sldId id="338" r:id="rId5"/>
    <p:sldId id="339" r:id="rId6"/>
    <p:sldId id="287" r:id="rId7"/>
    <p:sldId id="295" r:id="rId8"/>
    <p:sldId id="294" r:id="rId9"/>
    <p:sldId id="296" r:id="rId10"/>
    <p:sldId id="297" r:id="rId11"/>
    <p:sldId id="298" r:id="rId12"/>
    <p:sldId id="299" r:id="rId13"/>
    <p:sldId id="363" r:id="rId14"/>
    <p:sldId id="300" r:id="rId15"/>
    <p:sldId id="292" r:id="rId16"/>
    <p:sldId id="301" r:id="rId17"/>
    <p:sldId id="355" r:id="rId18"/>
    <p:sldId id="258" r:id="rId19"/>
    <p:sldId id="354" r:id="rId20"/>
    <p:sldId id="308" r:id="rId21"/>
    <p:sldId id="283" r:id="rId22"/>
    <p:sldId id="289" r:id="rId23"/>
    <p:sldId id="302" r:id="rId24"/>
    <p:sldId id="279" r:id="rId25"/>
    <p:sldId id="264" r:id="rId26"/>
    <p:sldId id="303" r:id="rId27"/>
    <p:sldId id="305" r:id="rId28"/>
    <p:sldId id="306" r:id="rId29"/>
    <p:sldId id="356" r:id="rId30"/>
    <p:sldId id="304" r:id="rId31"/>
    <p:sldId id="280" r:id="rId32"/>
    <p:sldId id="290" r:id="rId33"/>
    <p:sldId id="263" r:id="rId34"/>
    <p:sldId id="324" r:id="rId35"/>
    <p:sldId id="331" r:id="rId36"/>
    <p:sldId id="325" r:id="rId37"/>
    <p:sldId id="312" r:id="rId38"/>
    <p:sldId id="326" r:id="rId39"/>
    <p:sldId id="335" r:id="rId40"/>
    <p:sldId id="327" r:id="rId41"/>
    <p:sldId id="319" r:id="rId42"/>
    <p:sldId id="328" r:id="rId43"/>
    <p:sldId id="330" r:id="rId44"/>
    <p:sldId id="329" r:id="rId45"/>
    <p:sldId id="334" r:id="rId46"/>
    <p:sldId id="337" r:id="rId47"/>
    <p:sldId id="336" r:id="rId48"/>
    <p:sldId id="340" r:id="rId49"/>
    <p:sldId id="316" r:id="rId50"/>
    <p:sldId id="341" r:id="rId51"/>
    <p:sldId id="342" r:id="rId52"/>
    <p:sldId id="261" r:id="rId53"/>
    <p:sldId id="286" r:id="rId54"/>
    <p:sldId id="357" r:id="rId55"/>
    <p:sldId id="268" r:id="rId56"/>
    <p:sldId id="270" r:id="rId57"/>
    <p:sldId id="271" r:id="rId58"/>
    <p:sldId id="265" r:id="rId59"/>
    <p:sldId id="269" r:id="rId60"/>
    <p:sldId id="266" r:id="rId61"/>
    <p:sldId id="272" r:id="rId62"/>
    <p:sldId id="273" r:id="rId63"/>
    <p:sldId id="358" r:id="rId64"/>
    <p:sldId id="359" r:id="rId65"/>
    <p:sldId id="364" r:id="rId66"/>
    <p:sldId id="360" r:id="rId67"/>
    <p:sldId id="361" r:id="rId68"/>
    <p:sldId id="362" r:id="rId69"/>
    <p:sldId id="345" r:id="rId70"/>
    <p:sldId id="346" r:id="rId71"/>
    <p:sldId id="349" r:id="rId72"/>
    <p:sldId id="267" r:id="rId73"/>
    <p:sldId id="344" r:id="rId74"/>
    <p:sldId id="275" r:id="rId75"/>
    <p:sldId id="274" r:id="rId76"/>
    <p:sldId id="278" r:id="rId77"/>
    <p:sldId id="350" r:id="rId78"/>
    <p:sldId id="284" r:id="rId79"/>
    <p:sldId id="343" r:id="rId8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 d="1"/>
        <a:sy n="1" d="1"/>
      </p:scale>
      <p:origin x="0" y="0"/>
    </p:cViewPr>
  </p:notesTextViewPr>
  <p:sorterViewPr>
    <p:cViewPr>
      <p:scale>
        <a:sx n="84" d="100"/>
        <a:sy n="84" d="100"/>
      </p:scale>
      <p:origin x="0" y="0"/>
    </p:cViewPr>
  </p:sorterViewPr>
  <p:notesViewPr>
    <p:cSldViewPr>
      <p:cViewPr>
        <p:scale>
          <a:sx n="100" d="100"/>
          <a:sy n="100" d="100"/>
        </p:scale>
        <p:origin x="-732" y="2664"/>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A415163-EF3E-4DCC-B68F-D5560D0F724B}" type="datetimeFigureOut">
              <a:rPr lang="en-US" smtClean="0"/>
              <a:t>8/11/2016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4EACA6B-B22C-4C49-8DD1-69E17EFBDCAE}" type="slidenum">
              <a:rPr lang="en-US" smtClean="0"/>
              <a:t>‹#›</a:t>
            </a:fld>
            <a:endParaRPr lang="en-US"/>
          </a:p>
        </p:txBody>
      </p:sp>
    </p:spTree>
    <p:extLst>
      <p:ext uri="{BB962C8B-B14F-4D97-AF65-F5344CB8AC3E}">
        <p14:creationId xmlns:p14="http://schemas.microsoft.com/office/powerpoint/2010/main" val="143764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Morning/Afternoon, </a:t>
            </a:r>
          </a:p>
          <a:p>
            <a:r>
              <a:rPr lang="en-US" baseline="0" dirty="0"/>
              <a:t>Welcome to Reading Comprehension for Paraprofessionals. I am _________________________, and this is my colleague ____________________.  We want to thank Cathy </a:t>
            </a:r>
            <a:r>
              <a:rPr lang="en-US" baseline="0" dirty="0" err="1"/>
              <a:t>Mastronardi</a:t>
            </a:r>
            <a:r>
              <a:rPr lang="en-US" baseline="0" dirty="0"/>
              <a:t> for beginning to build a professional development team that will provide some professional development for the paraprofessionals in our district.  She is doing this in collaboration with the school district and the AFT Paraprofessional and School Related Department of the American Federation of Teachers in Washington D.C.</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a:t>
            </a:fld>
            <a:endParaRPr lang="en-US"/>
          </a:p>
        </p:txBody>
      </p:sp>
    </p:spTree>
    <p:extLst>
      <p:ext uri="{BB962C8B-B14F-4D97-AF65-F5344CB8AC3E}">
        <p14:creationId xmlns:p14="http://schemas.microsoft.com/office/powerpoint/2010/main" val="147989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method of teaching people to read by correlating sounds with letters or groups of letters in an alphabetic </a:t>
            </a:r>
            <a:r>
              <a:rPr lang="en-US" sz="1200" b="1" kern="1200" dirty="0">
                <a:solidFill>
                  <a:schemeClr val="tx1"/>
                </a:solidFill>
                <a:effectLst/>
                <a:latin typeface="+mn-lt"/>
                <a:ea typeface="+mn-ea"/>
                <a:cs typeface="+mn-cs"/>
              </a:rPr>
              <a:t>writing system. </a:t>
            </a:r>
            <a:r>
              <a:rPr lang="en-US" sz="1200" b="0" kern="1200" dirty="0">
                <a:solidFill>
                  <a:schemeClr val="tx1"/>
                </a:solidFill>
                <a:effectLst/>
                <a:latin typeface="+mn-lt"/>
                <a:ea typeface="+mn-ea"/>
                <a:cs typeface="+mn-cs"/>
              </a:rPr>
              <a:t>Phonology</a:t>
            </a:r>
            <a:r>
              <a:rPr lang="en-US" sz="1200" b="0" kern="1200" baseline="0" dirty="0">
                <a:solidFill>
                  <a:schemeClr val="tx1"/>
                </a:solidFill>
                <a:effectLst/>
                <a:latin typeface="+mn-lt"/>
                <a:ea typeface="+mn-ea"/>
                <a:cs typeface="+mn-cs"/>
              </a:rPr>
              <a:t> is hearing; Phonics is about sound and writing.</a:t>
            </a:r>
            <a:endParaRPr lang="en-US" b="1" dirty="0"/>
          </a:p>
        </p:txBody>
      </p:sp>
      <p:sp>
        <p:nvSpPr>
          <p:cNvPr id="4" name="Slide Number Placeholder 3"/>
          <p:cNvSpPr>
            <a:spLocks noGrp="1"/>
          </p:cNvSpPr>
          <p:nvPr>
            <p:ph type="sldNum" sz="quarter" idx="10"/>
          </p:nvPr>
        </p:nvSpPr>
        <p:spPr/>
        <p:txBody>
          <a:bodyPr/>
          <a:lstStyle/>
          <a:p>
            <a:fld id="{44EACA6B-B22C-4C49-8DD1-69E17EFBDCAE}" type="slidenum">
              <a:rPr lang="en-US" smtClean="0"/>
              <a:t>10</a:t>
            </a:fld>
            <a:endParaRPr lang="en-US"/>
          </a:p>
        </p:txBody>
      </p:sp>
    </p:spTree>
    <p:extLst>
      <p:ext uri="{BB962C8B-B14F-4D97-AF65-F5344CB8AC3E}">
        <p14:creationId xmlns:p14="http://schemas.microsoft.com/office/powerpoint/2010/main" val="210666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ffectLst/>
            </a:endParaRPr>
          </a:p>
          <a:p>
            <a:r>
              <a:rPr lang="en-US" b="1" dirty="0">
                <a:effectLst/>
              </a:rPr>
              <a:t>Vocabulary defined: </a:t>
            </a:r>
          </a:p>
          <a:p>
            <a:r>
              <a:rPr lang="en-US" dirty="0">
                <a:effectLst/>
              </a:rPr>
              <a:t>The knowledge of words and word meanings.</a:t>
            </a:r>
          </a:p>
          <a:p>
            <a:pPr lvl="0"/>
            <a:r>
              <a:rPr lang="en-US" sz="1200" kern="1200" dirty="0">
                <a:solidFill>
                  <a:schemeClr val="tx1"/>
                </a:solidFill>
                <a:effectLst/>
                <a:latin typeface="+mn-lt"/>
                <a:ea typeface="+mn-ea"/>
                <a:cs typeface="+mn-cs"/>
              </a:rPr>
              <a:t>Vocabulary is the foundation for communication and learning</a:t>
            </a:r>
          </a:p>
          <a:p>
            <a:pPr lvl="0"/>
            <a:r>
              <a:rPr lang="en-US" sz="1200" kern="1200" dirty="0">
                <a:solidFill>
                  <a:schemeClr val="tx1"/>
                </a:solidFill>
                <a:effectLst/>
                <a:latin typeface="+mn-lt"/>
                <a:ea typeface="+mn-ea"/>
                <a:cs typeface="+mn-cs"/>
              </a:rPr>
              <a:t>Language and thought are synonymous</a:t>
            </a:r>
          </a:p>
          <a:p>
            <a:pPr lvl="0"/>
            <a:r>
              <a:rPr lang="en-US" sz="1200" kern="1200" dirty="0">
                <a:solidFill>
                  <a:schemeClr val="tx1"/>
                </a:solidFill>
                <a:effectLst/>
                <a:latin typeface="+mn-lt"/>
                <a:ea typeface="+mn-ea"/>
                <a:cs typeface="+mn-cs"/>
              </a:rPr>
              <a:t>Vocabulary size is strongly linked to reading comprehension and overall academic success</a:t>
            </a:r>
          </a:p>
          <a:p>
            <a:endParaRPr lang="en-US" b="1" dirty="0">
              <a:effectLst/>
            </a:endParaRPr>
          </a:p>
        </p:txBody>
      </p:sp>
      <p:sp>
        <p:nvSpPr>
          <p:cNvPr id="4" name="Slide Number Placeholder 3"/>
          <p:cNvSpPr>
            <a:spLocks noGrp="1"/>
          </p:cNvSpPr>
          <p:nvPr>
            <p:ph type="sldNum" sz="quarter" idx="10"/>
          </p:nvPr>
        </p:nvSpPr>
        <p:spPr/>
        <p:txBody>
          <a:bodyPr/>
          <a:lstStyle/>
          <a:p>
            <a:fld id="{44EACA6B-B22C-4C49-8DD1-69E17EFBDCAE}" type="slidenum">
              <a:rPr lang="en-US" smtClean="0"/>
              <a:t>12</a:t>
            </a:fld>
            <a:endParaRPr lang="en-US"/>
          </a:p>
        </p:txBody>
      </p:sp>
    </p:spTree>
    <p:extLst>
      <p:ext uri="{BB962C8B-B14F-4D97-AF65-F5344CB8AC3E}">
        <p14:creationId xmlns:p14="http://schemas.microsoft.com/office/powerpoint/2010/main" val="31199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research</a:t>
            </a:r>
            <a:r>
              <a:rPr lang="en-US" baseline="0" dirty="0"/>
              <a:t> information on the importance of vocabulary and reading text.  The last bullet makes clear that there is only so much time in school devoted to reading, so it has to also take place somewhere other than school.</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13</a:t>
            </a:fld>
            <a:endParaRPr lang="en-US"/>
          </a:p>
        </p:txBody>
      </p:sp>
    </p:spTree>
    <p:extLst>
      <p:ext uri="{BB962C8B-B14F-4D97-AF65-F5344CB8AC3E}">
        <p14:creationId xmlns:p14="http://schemas.microsoft.com/office/powerpoint/2010/main" val="412554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synonym is a word with the same or a similar meaning as another word.</a:t>
            </a:r>
          </a:p>
          <a:p>
            <a:r>
              <a:rPr lang="en-US" dirty="0">
                <a:effectLst/>
              </a:rPr>
              <a:t>Abandon: </a:t>
            </a:r>
            <a:r>
              <a:rPr lang="en-US" dirty="0"/>
              <a:t>disregard, recklessness, abdicate; leave, betray;</a:t>
            </a:r>
            <a:br>
              <a:rPr lang="en-US" dirty="0">
                <a:effectLst/>
              </a:rPr>
            </a:br>
            <a:r>
              <a:rPr lang="en-US" dirty="0">
                <a:effectLst/>
              </a:rPr>
              <a:t>Charm: beauty,</a:t>
            </a:r>
            <a:r>
              <a:rPr lang="en-US" baseline="0" dirty="0">
                <a:effectLst/>
              </a:rPr>
              <a:t> agreeableness, spell, appeal, lure</a:t>
            </a:r>
          </a:p>
          <a:p>
            <a:r>
              <a:rPr lang="en-US" baseline="0" dirty="0">
                <a:effectLst/>
              </a:rPr>
              <a:t>Hinder: </a:t>
            </a:r>
            <a:r>
              <a:rPr lang="en-US" dirty="0"/>
              <a:t>prevent, set back,</a:t>
            </a:r>
            <a:r>
              <a:rPr lang="en-US" baseline="0" dirty="0"/>
              <a:t> </a:t>
            </a:r>
            <a:r>
              <a:rPr lang="en-US" dirty="0"/>
              <a:t>jam, block, interfere</a:t>
            </a:r>
          </a:p>
          <a:p>
            <a:r>
              <a:rPr lang="en-US" dirty="0">
                <a:effectLst/>
              </a:rPr>
              <a:t>Part: fragment, bit,</a:t>
            </a:r>
            <a:r>
              <a:rPr lang="en-US" baseline="0" dirty="0">
                <a:effectLst/>
              </a:rPr>
              <a:t> segment, measure, subdivision</a:t>
            </a:r>
            <a:endParaRPr lang="en-US" dirty="0">
              <a:effectLst/>
            </a:endParaRPr>
          </a:p>
          <a:p>
            <a:r>
              <a:rPr lang="en-US" dirty="0">
                <a:effectLst/>
              </a:rPr>
              <a:t>Tire: weary, sap,</a:t>
            </a:r>
            <a:r>
              <a:rPr lang="en-US" baseline="0" dirty="0">
                <a:effectLst/>
              </a:rPr>
              <a:t> run down, bore, ring (wheel)</a:t>
            </a:r>
          </a:p>
          <a:p>
            <a:r>
              <a:rPr lang="en-US" baseline="0" dirty="0">
                <a:effectLst/>
              </a:rPr>
              <a:t>Expand your vocabulary:</a:t>
            </a:r>
          </a:p>
          <a:p>
            <a:endParaRPr lang="en-US" dirty="0">
              <a:effectLst/>
            </a:endParaRPr>
          </a:p>
          <a:p>
            <a:r>
              <a:rPr lang="en-US" dirty="0">
                <a:effectLst/>
              </a:rPr>
              <a:t>Zenith = </a:t>
            </a:r>
            <a:r>
              <a:rPr lang="en-US" sz="1200" i="1" kern="1200" dirty="0">
                <a:solidFill>
                  <a:schemeClr val="tx1"/>
                </a:solidFill>
                <a:latin typeface="+mn-lt"/>
                <a:ea typeface="+mn-ea"/>
                <a:cs typeface="+mn-cs"/>
              </a:rPr>
              <a:t>(n.)</a:t>
            </a:r>
            <a:r>
              <a:rPr lang="en-US" sz="1200" kern="1200" dirty="0">
                <a:solidFill>
                  <a:schemeClr val="tx1"/>
                </a:solidFill>
                <a:latin typeface="+mn-lt"/>
                <a:ea typeface="+mn-ea"/>
                <a:cs typeface="+mn-cs"/>
              </a:rPr>
              <a:t> the highest point, culminating point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Plethora = </a:t>
            </a:r>
            <a:r>
              <a:rPr lang="en-US" sz="1200" i="1" kern="1200" dirty="0">
                <a:solidFill>
                  <a:schemeClr val="tx1"/>
                </a:solidFill>
                <a:latin typeface="+mn-lt"/>
                <a:ea typeface="+mn-ea"/>
                <a:cs typeface="+mn-cs"/>
              </a:rPr>
              <a:t>(n.)</a:t>
            </a:r>
            <a:r>
              <a:rPr lang="en-US" sz="1200" kern="1200" dirty="0">
                <a:solidFill>
                  <a:schemeClr val="tx1"/>
                </a:solidFill>
                <a:latin typeface="+mn-lt"/>
                <a:ea typeface="+mn-ea"/>
                <a:cs typeface="+mn-cs"/>
              </a:rPr>
              <a:t> an abundance, excess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Inveterate = </a:t>
            </a:r>
            <a:r>
              <a:rPr lang="en-US" sz="1200" i="1" kern="1200" dirty="0">
                <a:solidFill>
                  <a:schemeClr val="tx1"/>
                </a:solidFill>
                <a:latin typeface="+mn-lt"/>
                <a:ea typeface="+mn-ea"/>
                <a:cs typeface="+mn-cs"/>
              </a:rPr>
              <a:t>(adj.)</a:t>
            </a:r>
            <a:r>
              <a:rPr lang="en-US" sz="1200" kern="1200" dirty="0">
                <a:solidFill>
                  <a:schemeClr val="tx1"/>
                </a:solidFill>
                <a:latin typeface="+mn-lt"/>
                <a:ea typeface="+mn-ea"/>
                <a:cs typeface="+mn-cs"/>
              </a:rPr>
              <a:t> stubbornly established by habit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Erudite = </a:t>
            </a:r>
            <a:r>
              <a:rPr lang="en-US" sz="1200" i="1" kern="1200" dirty="0">
                <a:solidFill>
                  <a:schemeClr val="tx1"/>
                </a:solidFill>
                <a:latin typeface="+mn-lt"/>
                <a:ea typeface="+mn-ea"/>
                <a:cs typeface="+mn-cs"/>
              </a:rPr>
              <a:t>(adj.)</a:t>
            </a:r>
            <a:r>
              <a:rPr lang="en-US" sz="1200" kern="1200" dirty="0">
                <a:solidFill>
                  <a:schemeClr val="tx1"/>
                </a:solidFill>
                <a:latin typeface="+mn-lt"/>
                <a:ea typeface="+mn-ea"/>
                <a:cs typeface="+mn-cs"/>
              </a:rPr>
              <a:t> learned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Alacrity = </a:t>
            </a:r>
            <a:r>
              <a:rPr lang="en-US" sz="1200" i="1" kern="1200" dirty="0">
                <a:solidFill>
                  <a:schemeClr val="tx1"/>
                </a:solidFill>
                <a:latin typeface="+mn-lt"/>
                <a:ea typeface="+mn-ea"/>
                <a:cs typeface="+mn-cs"/>
              </a:rPr>
              <a:t>(n.)</a:t>
            </a:r>
            <a:r>
              <a:rPr lang="en-US" sz="1200" kern="1200" dirty="0">
                <a:solidFill>
                  <a:schemeClr val="tx1"/>
                </a:solidFill>
                <a:latin typeface="+mn-lt"/>
                <a:ea typeface="+mn-ea"/>
                <a:cs typeface="+mn-cs"/>
              </a:rPr>
              <a:t> eagerness, speed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14</a:t>
            </a:fld>
            <a:endParaRPr lang="en-US"/>
          </a:p>
        </p:txBody>
      </p:sp>
    </p:spTree>
    <p:extLst>
      <p:ext uri="{BB962C8B-B14F-4D97-AF65-F5344CB8AC3E}">
        <p14:creationId xmlns:p14="http://schemas.microsoft.com/office/powerpoint/2010/main" val="19886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slide</a:t>
            </a:r>
          </a:p>
          <a:p>
            <a:r>
              <a:rPr lang="en-US" baseline="0" dirty="0"/>
              <a:t>Fluent readers are able to focus on comprehension, the same way a driver can navigate a car.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15</a:t>
            </a:fld>
            <a:endParaRPr lang="en-US"/>
          </a:p>
        </p:txBody>
      </p:sp>
    </p:spTree>
    <p:extLst>
      <p:ext uri="{BB962C8B-B14F-4D97-AF65-F5344CB8AC3E}">
        <p14:creationId xmlns:p14="http://schemas.microsoft.com/office/powerpoint/2010/main" val="191652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How</a:t>
            </a:r>
            <a:r>
              <a:rPr lang="en-US" baseline="0" dirty="0"/>
              <a:t> fluently can you read this? What’s the problem? You may know some words, but not enough to read it fluently.  You don’t know the language. Because of your lack of fluency. You focus all your energy of trying to decode the words.  Now let’s try this: go to next slide.</a:t>
            </a:r>
          </a:p>
          <a:p>
            <a:pPr marL="0" indent="0">
              <a:buNone/>
            </a:pPr>
            <a:endParaRPr lang="en-US" baseline="0" dirty="0"/>
          </a:p>
          <a:p>
            <a:pPr marL="0" indent="0">
              <a:buNone/>
            </a:pPr>
            <a:r>
              <a:rPr lang="en-US" baseline="0" dirty="0"/>
              <a:t>Note: someone in the class may be able to read it fluently.</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16</a:t>
            </a:fld>
            <a:endParaRPr lang="en-US"/>
          </a:p>
        </p:txBody>
      </p:sp>
    </p:spTree>
    <p:extLst>
      <p:ext uri="{BB962C8B-B14F-4D97-AF65-F5344CB8AC3E}">
        <p14:creationId xmlns:p14="http://schemas.microsoft.com/office/powerpoint/2010/main" val="344574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try this!  Let participants read. What’s the difference?  You can read fluently because you know the words (and language). When students aren’t fluid readers. It’s like reading a foreign language, where you may know some words but not enough to make sense of what you reading.</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17</a:t>
            </a:fld>
            <a:endParaRPr lang="en-US"/>
          </a:p>
        </p:txBody>
      </p:sp>
    </p:spTree>
    <p:extLst>
      <p:ext uri="{BB962C8B-B14F-4D97-AF65-F5344CB8AC3E}">
        <p14:creationId xmlns:p14="http://schemas.microsoft.com/office/powerpoint/2010/main" val="179619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comprehension is the process of constructing meaning from written text.  A reader who</a:t>
            </a:r>
            <a:r>
              <a:rPr lang="en-US" baseline="0" dirty="0"/>
              <a:t> can comprehend what they are reading can do 1, 2 and 3.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18</a:t>
            </a:fld>
            <a:endParaRPr lang="en-US"/>
          </a:p>
        </p:txBody>
      </p:sp>
    </p:spTree>
    <p:extLst>
      <p:ext uri="{BB962C8B-B14F-4D97-AF65-F5344CB8AC3E}">
        <p14:creationId xmlns:p14="http://schemas.microsoft.com/office/powerpoint/2010/main" val="1770725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participants: How</a:t>
            </a:r>
            <a:r>
              <a:rPr lang="en-US" baseline="0" dirty="0"/>
              <a:t> do we define reading comprehension: </a:t>
            </a:r>
            <a:r>
              <a:rPr lang="en-US" b="1" dirty="0"/>
              <a:t>Reading Comprehension is</a:t>
            </a:r>
            <a:r>
              <a:rPr lang="en-US" b="1" baseline="0" dirty="0"/>
              <a:t> </a:t>
            </a:r>
            <a:r>
              <a:rPr lang="en-US" b="1" dirty="0"/>
              <a:t>the process of constructing meaning from written texts.</a:t>
            </a:r>
          </a:p>
          <a:p>
            <a:endParaRPr lang="en-US" dirty="0"/>
          </a:p>
          <a:p>
            <a:r>
              <a:rPr lang="en-US" dirty="0"/>
              <a:t>Have</a:t>
            </a:r>
            <a:r>
              <a:rPr lang="en-US" baseline="0" dirty="0"/>
              <a:t> participants read the slide.  </a:t>
            </a:r>
            <a:br>
              <a:rPr lang="en-US" baseline="0" dirty="0"/>
            </a:br>
            <a:r>
              <a:rPr lang="en-US" baseline="0" dirty="0"/>
              <a:t>Ask: What is it about?  Parallel harmony    What is parallel harmony?   Even though you can read this fluently, why can’t you understand?  Answer: Lack of prior knowledge or domain knowledge. What is the domain? </a:t>
            </a:r>
          </a:p>
          <a:p>
            <a:r>
              <a:rPr lang="en-US" baseline="0" dirty="0"/>
              <a:t>Music harmony.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19</a:t>
            </a:fld>
            <a:endParaRPr lang="en-US"/>
          </a:p>
        </p:txBody>
      </p:sp>
    </p:spTree>
    <p:extLst>
      <p:ext uri="{BB962C8B-B14F-4D97-AF65-F5344CB8AC3E}">
        <p14:creationId xmlns:p14="http://schemas.microsoft.com/office/powerpoint/2010/main" val="251505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read we use our prior knowledge about the text—based on our experience.</a:t>
            </a:r>
          </a:p>
          <a:p>
            <a:endParaRPr lang="en-US" baseline="0" dirty="0"/>
          </a:p>
          <a:p>
            <a:r>
              <a:rPr lang="en-US" baseline="0" dirty="0"/>
              <a:t>We use our prior knowledge about the world to help us with the text</a:t>
            </a:r>
          </a:p>
          <a:p>
            <a:endParaRPr lang="en-US" baseline="0" dirty="0"/>
          </a:p>
          <a:p>
            <a:r>
              <a:rPr lang="en-US" baseline="0" dirty="0"/>
              <a:t>We use other text—book, magazine, article, etc. that we have read to help us understand the text that we are reading.</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20</a:t>
            </a:fld>
            <a:endParaRPr lang="en-US"/>
          </a:p>
        </p:txBody>
      </p:sp>
    </p:spTree>
    <p:extLst>
      <p:ext uri="{BB962C8B-B14F-4D97-AF65-F5344CB8AC3E}">
        <p14:creationId xmlns:p14="http://schemas.microsoft.com/office/powerpoint/2010/main" val="200079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by American</a:t>
            </a:r>
            <a:r>
              <a:rPr lang="en-US" baseline="0" dirty="0"/>
              <a:t> Novelist </a:t>
            </a:r>
            <a:r>
              <a:rPr lang="en-US" dirty="0"/>
              <a:t>Walter </a:t>
            </a:r>
            <a:r>
              <a:rPr lang="en-US" dirty="0" err="1"/>
              <a:t>Kirn</a:t>
            </a:r>
            <a:r>
              <a:rPr lang="en-US" dirty="0"/>
              <a:t> does</a:t>
            </a:r>
            <a:r>
              <a:rPr lang="en-US" baseline="0" dirty="0"/>
              <a:t> an excellent job of telling us why we read.</a:t>
            </a:r>
          </a:p>
          <a:p>
            <a:r>
              <a:rPr lang="en-US" baseline="0" dirty="0"/>
              <a:t>Ask participants: What does the word foster mean?</a:t>
            </a:r>
            <a:endParaRPr lang="en-US" dirty="0"/>
          </a:p>
          <a:p>
            <a:r>
              <a:rPr lang="en-US" sz="1200" kern="1200" dirty="0">
                <a:solidFill>
                  <a:schemeClr val="tx1"/>
                </a:solidFill>
                <a:effectLst/>
                <a:latin typeface="+mn-lt"/>
                <a:ea typeface="+mn-ea"/>
                <a:cs typeface="+mn-cs"/>
              </a:rPr>
              <a:t>Foster means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encourage or promote the development of (something, typically something regarded as good).</a:t>
            </a:r>
          </a:p>
          <a:p>
            <a:r>
              <a:rPr lang="en-US" sz="1200" b="1" i="0" u="none" strike="noStrike" kern="1200" baseline="0" dirty="0">
                <a:solidFill>
                  <a:schemeClr val="tx1"/>
                </a:solidFill>
                <a:latin typeface="+mn-lt"/>
                <a:ea typeface="+mn-ea"/>
                <a:cs typeface="+mn-cs"/>
              </a:rPr>
              <a:t>READING </a:t>
            </a:r>
            <a:r>
              <a:rPr lang="en-US" sz="1200" b="0" i="0" u="none" strike="noStrike" kern="1200" baseline="0" dirty="0">
                <a:solidFill>
                  <a:schemeClr val="tx1"/>
                </a:solidFill>
                <a:latin typeface="+mn-lt"/>
                <a:ea typeface="+mn-ea"/>
                <a:cs typeface="+mn-cs"/>
              </a:rPr>
              <a:t>is the most important subject</a:t>
            </a:r>
          </a:p>
          <a:p>
            <a:r>
              <a:rPr lang="en-US" sz="1200" b="0" i="0" u="none" strike="noStrike" kern="1200" baseline="0" dirty="0">
                <a:solidFill>
                  <a:schemeClr val="tx1"/>
                </a:solidFill>
                <a:latin typeface="+mn-lt"/>
                <a:ea typeface="+mn-ea"/>
                <a:cs typeface="+mn-cs"/>
              </a:rPr>
              <a:t>in school. Why? Because a child needs</a:t>
            </a:r>
          </a:p>
          <a:p>
            <a:r>
              <a:rPr lang="en-US" sz="1200" b="0" i="0" u="none" strike="noStrike" kern="1200" baseline="0" dirty="0">
                <a:solidFill>
                  <a:schemeClr val="tx1"/>
                </a:solidFill>
                <a:latin typeface="+mn-lt"/>
                <a:ea typeface="+mn-ea"/>
                <a:cs typeface="+mn-cs"/>
              </a:rPr>
              <a:t>reading in order to master most of the </a:t>
            </a:r>
            <a:r>
              <a:rPr lang="en-US" sz="1200" b="0" i="1" u="none" strike="noStrike" kern="1200" baseline="0" dirty="0">
                <a:solidFill>
                  <a:schemeClr val="tx1"/>
                </a:solidFill>
                <a:latin typeface="+mn-lt"/>
                <a:ea typeface="+mn-ea"/>
                <a:cs typeface="+mn-cs"/>
              </a:rPr>
              <a:t>other</a:t>
            </a:r>
          </a:p>
          <a:p>
            <a:r>
              <a:rPr lang="en-US" sz="1200" b="0" i="0" u="none" strike="noStrike" kern="1200" baseline="0" dirty="0">
                <a:solidFill>
                  <a:schemeClr val="tx1"/>
                </a:solidFill>
                <a:latin typeface="+mn-lt"/>
                <a:ea typeface="+mn-ea"/>
                <a:cs typeface="+mn-cs"/>
              </a:rPr>
              <a:t>subjects. It’s </a:t>
            </a:r>
            <a:r>
              <a:rPr lang="en-US" sz="1200" b="0" i="1" u="none" strike="noStrike" kern="1200" baseline="0" dirty="0">
                <a:solidFill>
                  <a:schemeClr val="tx1"/>
                </a:solidFill>
                <a:latin typeface="+mn-lt"/>
                <a:ea typeface="+mn-ea"/>
                <a:cs typeface="+mn-cs"/>
              </a:rPr>
              <a:t>extremely </a:t>
            </a:r>
            <a:r>
              <a:rPr lang="en-US" sz="1200" b="0" i="0" u="none" strike="noStrike" kern="1200" baseline="0" dirty="0">
                <a:solidFill>
                  <a:schemeClr val="tx1"/>
                </a:solidFill>
                <a:latin typeface="+mn-lt"/>
                <a:ea typeface="+mn-ea"/>
                <a:cs typeface="+mn-cs"/>
              </a:rPr>
              <a:t>difficult to do word problems in math if you can’t read the</a:t>
            </a:r>
          </a:p>
          <a:p>
            <a:r>
              <a:rPr lang="en-US" sz="1200" b="0" i="0" u="none" strike="noStrike" kern="1200" baseline="0" dirty="0">
                <a:solidFill>
                  <a:schemeClr val="tx1"/>
                </a:solidFill>
                <a:latin typeface="+mn-lt"/>
                <a:ea typeface="+mn-ea"/>
                <a:cs typeface="+mn-cs"/>
              </a:rPr>
              <a:t>words. How can you answer the questions in social studies or science if you can’t read</a:t>
            </a:r>
          </a:p>
          <a:p>
            <a:r>
              <a:rPr lang="en-US" sz="1200" b="0" i="0" u="none" strike="noStrike" kern="1200" baseline="0" dirty="0">
                <a:solidFill>
                  <a:schemeClr val="tx1"/>
                </a:solidFill>
                <a:latin typeface="+mn-lt"/>
                <a:ea typeface="+mn-ea"/>
                <a:cs typeface="+mn-cs"/>
              </a:rPr>
              <a:t>and understand the textbook?</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a:t>
            </a:fld>
            <a:endParaRPr lang="en-US"/>
          </a:p>
        </p:txBody>
      </p:sp>
    </p:spTree>
    <p:extLst>
      <p:ext uri="{BB962C8B-B14F-4D97-AF65-F5344CB8AC3E}">
        <p14:creationId xmlns:p14="http://schemas.microsoft.com/office/powerpoint/2010/main" val="137689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familiar</a:t>
            </a:r>
            <a:r>
              <a:rPr lang="en-US" baseline="0" dirty="0"/>
              <a:t> with K-W-L graphic organizer?</a:t>
            </a:r>
          </a:p>
          <a:p>
            <a:endParaRPr lang="en-US" baseline="0" dirty="0"/>
          </a:p>
          <a:p>
            <a:r>
              <a:rPr lang="en-US" baseline="0" dirty="0"/>
              <a:t>It allows us to write what we know related to the text, then what we want to learn, and finally what we did learn.</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21</a:t>
            </a:fld>
            <a:endParaRPr lang="en-US"/>
          </a:p>
        </p:txBody>
      </p:sp>
    </p:spTree>
    <p:extLst>
      <p:ext uri="{BB962C8B-B14F-4D97-AF65-F5344CB8AC3E}">
        <p14:creationId xmlns:p14="http://schemas.microsoft.com/office/powerpoint/2010/main" val="136609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 What is text structure?  Tap arrow</a:t>
            </a:r>
            <a:r>
              <a:rPr lang="en-US" baseline="0" dirty="0"/>
              <a:t> for answer.</a:t>
            </a:r>
          </a:p>
          <a:p>
            <a:endParaRPr lang="en-US" baseline="0" dirty="0"/>
          </a:p>
          <a:p>
            <a:r>
              <a:rPr lang="en-US" baseline="0" dirty="0"/>
              <a:t>There are two different kinds of texts?  What are they?   Narrative and Expository.   Which one is which?  Goosebumps is narrative. Ancient World is expository.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22</a:t>
            </a:fld>
            <a:endParaRPr lang="en-US"/>
          </a:p>
        </p:txBody>
      </p:sp>
    </p:spTree>
    <p:extLst>
      <p:ext uri="{BB962C8B-B14F-4D97-AF65-F5344CB8AC3E}">
        <p14:creationId xmlns:p14="http://schemas.microsoft.com/office/powerpoint/2010/main" val="2523933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tells how</a:t>
            </a:r>
            <a:r>
              <a:rPr lang="en-US" baseline="0" dirty="0"/>
              <a:t> knowledge of text structure helps a student’s reading  comprehension. Let participant’s read slide.  Go to next slide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23</a:t>
            </a:fld>
            <a:endParaRPr lang="en-US"/>
          </a:p>
        </p:txBody>
      </p:sp>
    </p:spTree>
    <p:extLst>
      <p:ext uri="{BB962C8B-B14F-4D97-AF65-F5344CB8AC3E}">
        <p14:creationId xmlns:p14="http://schemas.microsoft.com/office/powerpoint/2010/main" val="1724699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participant’s continue to read.   </a:t>
            </a:r>
          </a:p>
        </p:txBody>
      </p:sp>
      <p:sp>
        <p:nvSpPr>
          <p:cNvPr id="4" name="Slide Number Placeholder 3"/>
          <p:cNvSpPr>
            <a:spLocks noGrp="1"/>
          </p:cNvSpPr>
          <p:nvPr>
            <p:ph type="sldNum" sz="quarter" idx="10"/>
          </p:nvPr>
        </p:nvSpPr>
        <p:spPr/>
        <p:txBody>
          <a:bodyPr/>
          <a:lstStyle/>
          <a:p>
            <a:fld id="{44EACA6B-B22C-4C49-8DD1-69E17EFBDCAE}" type="slidenum">
              <a:rPr lang="en-US" smtClean="0"/>
              <a:t>24</a:t>
            </a:fld>
            <a:endParaRPr lang="en-US"/>
          </a:p>
        </p:txBody>
      </p:sp>
    </p:spTree>
    <p:extLst>
      <p:ext uri="{BB962C8B-B14F-4D97-AF65-F5344CB8AC3E}">
        <p14:creationId xmlns:p14="http://schemas.microsoft.com/office/powerpoint/2010/main" val="177581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a:t>
            </a:r>
            <a:r>
              <a:rPr lang="en-US" baseline="0" dirty="0"/>
              <a:t> the difference’s between narrative and expository text?</a:t>
            </a:r>
          </a:p>
          <a:p>
            <a:endParaRPr lang="en-US" baseline="0" dirty="0"/>
          </a:p>
          <a:p>
            <a:r>
              <a:rPr lang="en-US" baseline="0" dirty="0"/>
              <a:t>After a few responses: Hit return key for narrative answer, then hit return key again for expository text.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25</a:t>
            </a:fld>
            <a:endParaRPr lang="en-US"/>
          </a:p>
        </p:txBody>
      </p:sp>
    </p:spTree>
    <p:extLst>
      <p:ext uri="{BB962C8B-B14F-4D97-AF65-F5344CB8AC3E}">
        <p14:creationId xmlns:p14="http://schemas.microsoft.com/office/powerpoint/2010/main" val="222739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five</a:t>
            </a:r>
            <a:r>
              <a:rPr lang="en-US" baseline="0" dirty="0"/>
              <a:t> elements of narrative structure in picture form. Go to next slide.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26</a:t>
            </a:fld>
            <a:endParaRPr lang="en-US"/>
          </a:p>
        </p:txBody>
      </p:sp>
    </p:spTree>
    <p:extLst>
      <p:ext uri="{BB962C8B-B14F-4D97-AF65-F5344CB8AC3E}">
        <p14:creationId xmlns:p14="http://schemas.microsoft.com/office/powerpoint/2010/main" val="81324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slide</a:t>
            </a:r>
          </a:p>
        </p:txBody>
      </p:sp>
      <p:sp>
        <p:nvSpPr>
          <p:cNvPr id="4" name="Slide Number Placeholder 3"/>
          <p:cNvSpPr>
            <a:spLocks noGrp="1"/>
          </p:cNvSpPr>
          <p:nvPr>
            <p:ph type="sldNum" sz="quarter" idx="10"/>
          </p:nvPr>
        </p:nvSpPr>
        <p:spPr/>
        <p:txBody>
          <a:bodyPr/>
          <a:lstStyle/>
          <a:p>
            <a:fld id="{44EACA6B-B22C-4C49-8DD1-69E17EFBDCAE}" type="slidenum">
              <a:rPr lang="en-US" smtClean="0"/>
              <a:t>27</a:t>
            </a:fld>
            <a:endParaRPr lang="en-US"/>
          </a:p>
        </p:txBody>
      </p:sp>
    </p:spTree>
    <p:extLst>
      <p:ext uri="{BB962C8B-B14F-4D97-AF65-F5344CB8AC3E}">
        <p14:creationId xmlns:p14="http://schemas.microsoft.com/office/powerpoint/2010/main" val="794119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the the different types of</a:t>
            </a:r>
            <a:r>
              <a:rPr lang="en-US" baseline="0" dirty="0"/>
              <a:t> narrative texts that we and our students are familiar with.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28</a:t>
            </a:fld>
            <a:endParaRPr lang="en-US"/>
          </a:p>
        </p:txBody>
      </p:sp>
    </p:spTree>
    <p:extLst>
      <p:ext uri="{BB962C8B-B14F-4D97-AF65-F5344CB8AC3E}">
        <p14:creationId xmlns:p14="http://schemas.microsoft.com/office/powerpoint/2010/main" val="3599616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more types of narrative texts.</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29</a:t>
            </a:fld>
            <a:endParaRPr lang="en-US"/>
          </a:p>
        </p:txBody>
      </p:sp>
    </p:spTree>
    <p:extLst>
      <p:ext uri="{BB962C8B-B14F-4D97-AF65-F5344CB8AC3E}">
        <p14:creationId xmlns:p14="http://schemas.microsoft.com/office/powerpoint/2010/main" val="2180932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a:t>
            </a:r>
            <a:r>
              <a:rPr lang="en-US" baseline="0" dirty="0"/>
              <a:t> out “The Defendant Speaks.    Let participant’s read, the answer questions:</a:t>
            </a:r>
          </a:p>
          <a:p>
            <a:endParaRPr lang="en-US" baseline="0" dirty="0"/>
          </a:p>
          <a:p>
            <a:r>
              <a:rPr lang="en-US" baseline="0" dirty="0"/>
              <a:t>What is the plot: The wolf is telling his side of the story.</a:t>
            </a:r>
          </a:p>
          <a:p>
            <a:r>
              <a:rPr lang="en-US" sz="1200" dirty="0"/>
              <a:t>Who are the characters? The wolf,</a:t>
            </a:r>
            <a:r>
              <a:rPr lang="en-US" sz="1200" baseline="0" dirty="0"/>
              <a:t> </a:t>
            </a:r>
            <a:endParaRPr lang="en-US" sz="1200" dirty="0"/>
          </a:p>
          <a:p>
            <a:r>
              <a:rPr lang="en-US" sz="1200" dirty="0"/>
              <a:t>What is the event? The wolf is testifying on his own behalf at his trial.</a:t>
            </a:r>
          </a:p>
          <a:p>
            <a:r>
              <a:rPr lang="en-US" sz="1200" dirty="0"/>
              <a:t>What is the setting? A Courtroom</a:t>
            </a:r>
          </a:p>
          <a:p>
            <a:r>
              <a:rPr lang="en-US" sz="1200" dirty="0"/>
              <a:t>Whose point of view? The wolf’s</a:t>
            </a:r>
          </a:p>
          <a:p>
            <a:r>
              <a:rPr lang="en-US" sz="1200" dirty="0"/>
              <a:t>What is the theme?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30</a:t>
            </a:fld>
            <a:endParaRPr lang="en-US"/>
          </a:p>
        </p:txBody>
      </p:sp>
    </p:spTree>
    <p:extLst>
      <p:ext uri="{BB962C8B-B14F-4D97-AF65-F5344CB8AC3E}">
        <p14:creationId xmlns:p14="http://schemas.microsoft.com/office/powerpoint/2010/main" val="172235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ACROSS </a:t>
            </a:r>
            <a:r>
              <a:rPr lang="en-US" sz="1200" b="0" i="0" u="none" strike="noStrike" kern="1200" baseline="0" dirty="0">
                <a:solidFill>
                  <a:schemeClr val="tx1"/>
                </a:solidFill>
                <a:latin typeface="+mn-lt"/>
                <a:ea typeface="+mn-ea"/>
                <a:cs typeface="+mn-cs"/>
              </a:rPr>
              <a:t>the world, children who read the most, read the best. And that includes all social levels—rich or poor, urban or suburban. Here’s a chart involving 250,000 teenagers in 32 countries. Starting with the</a:t>
            </a:r>
          </a:p>
          <a:p>
            <a:r>
              <a:rPr lang="en-US" sz="1200" b="0" i="0" u="none" strike="noStrike" kern="1200" baseline="0" dirty="0">
                <a:solidFill>
                  <a:schemeClr val="tx1"/>
                </a:solidFill>
                <a:latin typeface="+mn-lt"/>
                <a:ea typeface="+mn-ea"/>
                <a:cs typeface="+mn-cs"/>
              </a:rPr>
              <a:t>left column (low engage.), we see students from three income levels who read the least, then those who read a moderate amount, and finally those who read the most (also the widest variety of print—books, magazines,</a:t>
            </a:r>
          </a:p>
          <a:p>
            <a:r>
              <a:rPr lang="en-US" sz="1200" b="0" i="0" u="none" strike="noStrike" kern="1200" baseline="0" dirty="0">
                <a:solidFill>
                  <a:schemeClr val="tx1"/>
                </a:solidFill>
                <a:latin typeface="+mn-lt"/>
                <a:ea typeface="+mn-ea"/>
                <a:cs typeface="+mn-cs"/>
              </a:rPr>
              <a:t>fiction, nonfiction). Among all incomes, the more they read at home, the higher they scored, but the biggest gain for low-income students was when they entered that “most engaged” category.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a:t>
            </a:fld>
            <a:endParaRPr lang="en-US"/>
          </a:p>
        </p:txBody>
      </p:sp>
    </p:spTree>
    <p:extLst>
      <p:ext uri="{BB962C8B-B14F-4D97-AF65-F5344CB8AC3E}">
        <p14:creationId xmlns:p14="http://schemas.microsoft.com/office/powerpoint/2010/main" val="242514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What is expository text.  Get some answers, then hit</a:t>
            </a:r>
            <a:r>
              <a:rPr lang="en-US" baseline="0" dirty="0"/>
              <a:t> return key, then hit it again for “and does not assume prior knowledge.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31</a:t>
            </a:fld>
            <a:endParaRPr lang="en-US"/>
          </a:p>
        </p:txBody>
      </p:sp>
    </p:spTree>
    <p:extLst>
      <p:ext uri="{BB962C8B-B14F-4D97-AF65-F5344CB8AC3E}">
        <p14:creationId xmlns:p14="http://schemas.microsoft.com/office/powerpoint/2010/main" val="3661956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different types of expository texts.  Push return key and they will come in one at a time.  </a:t>
            </a:r>
          </a:p>
          <a:p>
            <a:endParaRPr lang="en-US" dirty="0"/>
          </a:p>
          <a:p>
            <a:r>
              <a:rPr lang="en-US" dirty="0"/>
              <a:t>Sequential is about sequence, steps</a:t>
            </a:r>
            <a:r>
              <a:rPr lang="en-US" baseline="0" dirty="0"/>
              <a:t> or order.</a:t>
            </a:r>
          </a:p>
          <a:p>
            <a:r>
              <a:rPr lang="en-US" baseline="0" dirty="0"/>
              <a:t>Compare and contrast is about comparisons</a:t>
            </a:r>
          </a:p>
          <a:p>
            <a:r>
              <a:rPr lang="en-US" baseline="0" dirty="0"/>
              <a:t>Description tells about something or someone.</a:t>
            </a:r>
          </a:p>
          <a:p>
            <a:r>
              <a:rPr lang="en-US" baseline="0" dirty="0"/>
              <a:t>Cause and effect is why something happened and the result(s)</a:t>
            </a:r>
          </a:p>
          <a:p>
            <a:r>
              <a:rPr lang="en-US" baseline="0" dirty="0"/>
              <a:t>Problem and solution states a problem and gives solution, although sometimes a solution is not given.</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32</a:t>
            </a:fld>
            <a:endParaRPr lang="en-US"/>
          </a:p>
        </p:txBody>
      </p:sp>
    </p:spTree>
    <p:extLst>
      <p:ext uri="{BB962C8B-B14F-4D97-AF65-F5344CB8AC3E}">
        <p14:creationId xmlns:p14="http://schemas.microsoft.com/office/powerpoint/2010/main" val="2608991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make a</a:t>
            </a:r>
            <a:r>
              <a:rPr lang="en-US" baseline="0" dirty="0"/>
              <a:t> list 15 types of expository text. They can do it as a group.</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33</a:t>
            </a:fld>
            <a:endParaRPr lang="en-US"/>
          </a:p>
        </p:txBody>
      </p:sp>
    </p:spTree>
    <p:extLst>
      <p:ext uri="{BB962C8B-B14F-4D97-AF65-F5344CB8AC3E}">
        <p14:creationId xmlns:p14="http://schemas.microsoft.com/office/powerpoint/2010/main" val="3547076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author describing?</a:t>
            </a:r>
            <a:r>
              <a:rPr lang="en-US" baseline="0" dirty="0"/>
              <a:t>   A Madeira folk guitar</a:t>
            </a:r>
          </a:p>
          <a:p>
            <a:r>
              <a:rPr lang="en-US" baseline="0" dirty="0"/>
              <a:t>What parts of the guitar is he describing?  Color, condition, strings, shape, etc. and how he feels about the guitar.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34</a:t>
            </a:fld>
            <a:endParaRPr lang="en-US"/>
          </a:p>
        </p:txBody>
      </p:sp>
    </p:spTree>
    <p:extLst>
      <p:ext uri="{BB962C8B-B14F-4D97-AF65-F5344CB8AC3E}">
        <p14:creationId xmlns:p14="http://schemas.microsoft.com/office/powerpoint/2010/main" val="716032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signal words for descriptive</a:t>
            </a:r>
            <a:r>
              <a:rPr lang="en-US" baseline="0" dirty="0"/>
              <a:t> writing and graphic organizers.</a:t>
            </a:r>
          </a:p>
          <a:p>
            <a:endParaRPr lang="en-US" baseline="0" dirty="0"/>
          </a:p>
          <a:p>
            <a:r>
              <a:rPr lang="en-US" baseline="0" dirty="0"/>
              <a:t>Go back to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35</a:t>
            </a:fld>
            <a:endParaRPr lang="en-US"/>
          </a:p>
        </p:txBody>
      </p:sp>
    </p:spTree>
    <p:extLst>
      <p:ext uri="{BB962C8B-B14F-4D97-AF65-F5344CB8AC3E}">
        <p14:creationId xmlns:p14="http://schemas.microsoft.com/office/powerpoint/2010/main" val="67508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self-explanatory.  The sequence for making a yummy peanut butter sandwich.</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36</a:t>
            </a:fld>
            <a:endParaRPr lang="en-US"/>
          </a:p>
        </p:txBody>
      </p:sp>
    </p:spTree>
    <p:extLst>
      <p:ext uri="{BB962C8B-B14F-4D97-AF65-F5344CB8AC3E}">
        <p14:creationId xmlns:p14="http://schemas.microsoft.com/office/powerpoint/2010/main" val="781395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differences</a:t>
            </a:r>
            <a:r>
              <a:rPr lang="en-US" baseline="0" dirty="0"/>
              <a:t> between sequence and chronology. Our slide on making a peanut butter sandwich was a step by step sequence.  Chronological is sequence and order based on time.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37</a:t>
            </a:fld>
            <a:endParaRPr lang="en-US"/>
          </a:p>
        </p:txBody>
      </p:sp>
    </p:spTree>
    <p:extLst>
      <p:ext uri="{BB962C8B-B14F-4D97-AF65-F5344CB8AC3E}">
        <p14:creationId xmlns:p14="http://schemas.microsoft.com/office/powerpoint/2010/main" val="2747222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words </a:t>
            </a:r>
            <a:r>
              <a:rPr lang="en-US" i="1" dirty="0">
                <a:effectLst/>
              </a:rPr>
              <a:t>first, during, next</a:t>
            </a:r>
            <a:r>
              <a:rPr lang="en-US" dirty="0">
                <a:effectLst/>
              </a:rPr>
              <a:t> and </a:t>
            </a:r>
            <a:r>
              <a:rPr lang="en-US" i="1" dirty="0">
                <a:effectLst/>
              </a:rPr>
              <a:t>finally</a:t>
            </a:r>
            <a:r>
              <a:rPr lang="en-US" dirty="0">
                <a:effectLst/>
              </a:rPr>
              <a:t> tell in what order the events happened. Therefore the text is structured sequentially.</a:t>
            </a:r>
            <a:r>
              <a:rPr lang="en-US" baseline="0" dirty="0">
                <a:effectLst/>
              </a:rPr>
              <a:t> But it is the last sentence that let’s you know it’s chronological.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51836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signal words and graphic organizers for sequential texts. </a:t>
            </a:r>
          </a:p>
        </p:txBody>
      </p:sp>
      <p:sp>
        <p:nvSpPr>
          <p:cNvPr id="4" name="Slide Number Placeholder 3"/>
          <p:cNvSpPr>
            <a:spLocks noGrp="1"/>
          </p:cNvSpPr>
          <p:nvPr>
            <p:ph type="sldNum" sz="quarter" idx="10"/>
          </p:nvPr>
        </p:nvSpPr>
        <p:spPr/>
        <p:txBody>
          <a:bodyPr/>
          <a:lstStyle/>
          <a:p>
            <a:fld id="{44EACA6B-B22C-4C49-8DD1-69E17EFBDCAE}" type="slidenum">
              <a:rPr lang="en-US" smtClean="0"/>
              <a:t>39</a:t>
            </a:fld>
            <a:endParaRPr lang="en-US"/>
          </a:p>
        </p:txBody>
      </p:sp>
    </p:spTree>
    <p:extLst>
      <p:ext uri="{BB962C8B-B14F-4D97-AF65-F5344CB8AC3E}">
        <p14:creationId xmlns:p14="http://schemas.microsoft.com/office/powerpoint/2010/main" val="1542699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sentence tells us what</a:t>
            </a:r>
            <a:r>
              <a:rPr lang="en-US" baseline="0" dirty="0"/>
              <a:t> kind of text structure this is.  </a:t>
            </a:r>
          </a:p>
          <a:p>
            <a:endParaRPr lang="en-US" baseline="0" dirty="0"/>
          </a:p>
          <a:p>
            <a:r>
              <a:rPr lang="en-US" baseline="0" dirty="0"/>
              <a:t>What’s the problem?  Weightlessness   What are the solutions/ Special shoes, food and drinks in special pouches, being careful about how much force that you use.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40</a:t>
            </a:fld>
            <a:endParaRPr lang="en-US"/>
          </a:p>
        </p:txBody>
      </p:sp>
    </p:spTree>
    <p:extLst>
      <p:ext uri="{BB962C8B-B14F-4D97-AF65-F5344CB8AC3E}">
        <p14:creationId xmlns:p14="http://schemas.microsoft.com/office/powerpoint/2010/main" val="271490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things</a:t>
            </a:r>
            <a:r>
              <a:rPr lang="en-US" baseline="0" dirty="0"/>
              <a:t> that good readers when they read:</a:t>
            </a:r>
          </a:p>
          <a:p>
            <a:pPr marL="228600" indent="-228600">
              <a:buAutoNum type="arabicPeriod"/>
            </a:pPr>
            <a:r>
              <a:rPr lang="en-US" baseline="0" dirty="0"/>
              <a:t>Set goals before reading</a:t>
            </a:r>
          </a:p>
          <a:p>
            <a:pPr marL="228600" indent="-228600">
              <a:buAutoNum type="arabicPeriod" startAt="2"/>
            </a:pPr>
            <a:r>
              <a:rPr lang="en-US" baseline="0" dirty="0"/>
              <a:t>Accurately and quickly read words and deal with vocabulary as needed</a:t>
            </a:r>
          </a:p>
          <a:p>
            <a:pPr marL="228600" indent="-228600">
              <a:buAutoNum type="arabicPeriod" startAt="3"/>
            </a:pPr>
            <a:r>
              <a:rPr lang="en-US" baseline="0" dirty="0"/>
              <a:t>Read selectively</a:t>
            </a:r>
          </a:p>
          <a:p>
            <a:pPr marL="228600" indent="-228600">
              <a:buAutoNum type="arabicPeriod" startAt="4"/>
            </a:pPr>
            <a:r>
              <a:rPr lang="en-US" baseline="0" dirty="0"/>
              <a:t>Use prior knowledge, ask questions and make inferences about the text</a:t>
            </a:r>
          </a:p>
          <a:p>
            <a:pPr marL="0" indent="0">
              <a:buNone/>
            </a:pPr>
            <a:r>
              <a:rPr lang="en-US" baseline="0" dirty="0"/>
              <a:t>5.  Monitor their comprehension</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a:t>
            </a:fld>
            <a:endParaRPr lang="en-US"/>
          </a:p>
        </p:txBody>
      </p:sp>
    </p:spTree>
    <p:extLst>
      <p:ext uri="{BB962C8B-B14F-4D97-AF65-F5344CB8AC3E}">
        <p14:creationId xmlns:p14="http://schemas.microsoft.com/office/powerpoint/2010/main" val="2957536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signal words and graphic organizers</a:t>
            </a:r>
            <a:r>
              <a:rPr lang="en-US" baseline="0" dirty="0"/>
              <a:t> for problem and solution text structures.</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41</a:t>
            </a:fld>
            <a:endParaRPr lang="en-US"/>
          </a:p>
        </p:txBody>
      </p:sp>
    </p:spTree>
    <p:extLst>
      <p:ext uri="{BB962C8B-B14F-4D97-AF65-F5344CB8AC3E}">
        <p14:creationId xmlns:p14="http://schemas.microsoft.com/office/powerpoint/2010/main" val="1392846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Example:</a:t>
            </a:r>
            <a:r>
              <a:rPr lang="en-US" dirty="0"/>
              <a:t> </a:t>
            </a:r>
            <a:r>
              <a:rPr lang="en-US" i="1" dirty="0"/>
              <a:t>Many people think that they can get sick by going into cold weather improperly dressed; however, illnesses are not caused by temperature- they are caused by germs. So while shivering outside in the cold probably won’t strengthen your immune system, you’re more likely to contract an illness indoors because you will have a greater exposure to germs.</a:t>
            </a:r>
            <a:br>
              <a:rPr lang="en-US" dirty="0"/>
            </a:br>
            <a:r>
              <a:rPr lang="en-US" dirty="0"/>
              <a:t>In the above example, the paragraph explains how germs cause illnesses. The germs are the cause in the paragraph and the illness is the effect.</a:t>
            </a:r>
          </a:p>
          <a:p>
            <a:endParaRPr lang="en-US" dirty="0"/>
          </a:p>
          <a:p>
            <a:r>
              <a:rPr lang="en-US" b="1" dirty="0"/>
              <a:t>Another Example:</a:t>
            </a:r>
            <a:r>
              <a:rPr lang="en-US" dirty="0"/>
              <a:t> </a:t>
            </a:r>
            <a:r>
              <a:rPr lang="en-US" i="1" dirty="0"/>
              <a:t>Students are not allowed to chew gum in my class. While some students think that I am just being mean, there are many good reasons for this rule. First, some irresponsible students make messes with their gum. They may leave it on the bottoms of desks, drop it on the floor, or put it on other people’s property. Another reason why I don’t allow students to chew gum is because it is a distraction. When they are allowed to chew gum, students are more worried about having it, popping it, chewing it, and snapping it then they are in listening, writing, reading, and learning. This is why I don’t allow students to chew gum in my class.</a:t>
            </a:r>
            <a:br>
              <a:rPr lang="en-US" dirty="0"/>
            </a:b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21398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slide</a:t>
            </a:r>
          </a:p>
        </p:txBody>
      </p:sp>
      <p:sp>
        <p:nvSpPr>
          <p:cNvPr id="4" name="Slide Number Placeholder 3"/>
          <p:cNvSpPr>
            <a:spLocks noGrp="1"/>
          </p:cNvSpPr>
          <p:nvPr>
            <p:ph type="sldNum" sz="quarter" idx="10"/>
          </p:nvPr>
        </p:nvSpPr>
        <p:spPr/>
        <p:txBody>
          <a:bodyPr/>
          <a:lstStyle/>
          <a:p>
            <a:fld id="{44EACA6B-B22C-4C49-8DD1-69E17EFBDCAE}" type="slidenum">
              <a:rPr lang="en-US" smtClean="0"/>
              <a:t>43</a:t>
            </a:fld>
            <a:endParaRPr lang="en-US"/>
          </a:p>
        </p:txBody>
      </p:sp>
    </p:spTree>
    <p:extLst>
      <p:ext uri="{BB962C8B-B14F-4D97-AF65-F5344CB8AC3E}">
        <p14:creationId xmlns:p14="http://schemas.microsoft.com/office/powerpoint/2010/main" val="1066505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cause: Hurricane</a:t>
            </a:r>
            <a:r>
              <a:rPr lang="en-US" baseline="0" dirty="0"/>
              <a:t> </a:t>
            </a:r>
            <a:r>
              <a:rPr lang="en-US" baseline="0" dirty="0" err="1"/>
              <a:t>Iniki</a:t>
            </a:r>
            <a:endParaRPr lang="en-US" baseline="0" dirty="0"/>
          </a:p>
          <a:p>
            <a:r>
              <a:rPr lang="en-US" baseline="0" dirty="0"/>
              <a:t>What is the effects? 1.8 billion in damages/six people dead</a:t>
            </a:r>
          </a:p>
          <a:p>
            <a:r>
              <a:rPr lang="en-US" baseline="0" dirty="0" err="1"/>
              <a:t>Kaua’I</a:t>
            </a:r>
            <a:r>
              <a:rPr lang="en-US" baseline="0" dirty="0"/>
              <a:t> Island suffered most damage</a:t>
            </a:r>
          </a:p>
          <a:p>
            <a:r>
              <a:rPr lang="en-US" baseline="0" dirty="0"/>
              <a:t>1400 homes destroyed—many more damaged</a:t>
            </a:r>
          </a:p>
          <a:p>
            <a:r>
              <a:rPr lang="en-US" baseline="0" dirty="0"/>
              <a:t>Farmers lost crops</a:t>
            </a:r>
          </a:p>
          <a:p>
            <a:r>
              <a:rPr lang="en-US" baseline="0" dirty="0"/>
              <a:t>Weeks of no electricity</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44</a:t>
            </a:fld>
            <a:endParaRPr lang="en-US"/>
          </a:p>
        </p:txBody>
      </p:sp>
    </p:spTree>
    <p:extLst>
      <p:ext uri="{BB962C8B-B14F-4D97-AF65-F5344CB8AC3E}">
        <p14:creationId xmlns:p14="http://schemas.microsoft.com/office/powerpoint/2010/main" val="4243415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The Linking of Events</a:t>
            </a:r>
            <a:br>
              <a:rPr lang="en-US" b="0" dirty="0"/>
            </a:br>
            <a:r>
              <a:rPr lang="en-US" sz="1200" b="0" kern="1200" dirty="0">
                <a:solidFill>
                  <a:schemeClr val="tx1"/>
                </a:solidFill>
                <a:latin typeface="+mn-lt"/>
                <a:ea typeface="+mn-ea"/>
                <a:cs typeface="+mn-cs"/>
              </a:rPr>
              <a:t>Pulitzer prize-winning cartoonist Rube Goldberg was most famous for his ability to link one event to another — in outrageous fashion. This series of </a:t>
            </a:r>
            <a:r>
              <a:rPr lang="en-US" sz="1200" b="0" u="sng" kern="1200" dirty="0">
                <a:solidFill>
                  <a:schemeClr val="tx1"/>
                </a:solidFill>
                <a:latin typeface="+mn-lt"/>
                <a:ea typeface="+mn-ea"/>
                <a:cs typeface="+mn-cs"/>
              </a:rPr>
              <a:t>causes</a:t>
            </a:r>
            <a:r>
              <a:rPr lang="en-US" sz="1200" b="0" kern="1200" dirty="0">
                <a:solidFill>
                  <a:schemeClr val="tx1"/>
                </a:solidFill>
                <a:latin typeface="+mn-lt"/>
                <a:ea typeface="+mn-ea"/>
                <a:cs typeface="+mn-cs"/>
              </a:rPr>
              <a:t> leads to the </a:t>
            </a:r>
            <a:r>
              <a:rPr lang="en-US" sz="1200" b="0" u="sng" kern="1200" dirty="0">
                <a:solidFill>
                  <a:schemeClr val="tx1"/>
                </a:solidFill>
                <a:latin typeface="+mn-lt"/>
                <a:ea typeface="+mn-ea"/>
                <a:cs typeface="+mn-cs"/>
              </a:rPr>
              <a:t>effect</a:t>
            </a:r>
            <a:r>
              <a:rPr lang="en-US" sz="1200" b="0" kern="1200" dirty="0">
                <a:solidFill>
                  <a:schemeClr val="tx1"/>
                </a:solidFill>
                <a:latin typeface="+mn-lt"/>
                <a:ea typeface="+mn-ea"/>
                <a:cs typeface="+mn-cs"/>
              </a:rPr>
              <a:t> of a sharpened pencil.</a:t>
            </a:r>
            <a:br>
              <a:rPr lang="en-US" b="0" dirty="0"/>
            </a:br>
            <a:endParaRPr lang="en-US" b="0" dirty="0"/>
          </a:p>
        </p:txBody>
      </p:sp>
      <p:sp>
        <p:nvSpPr>
          <p:cNvPr id="4" name="Slide Number Placeholder 3"/>
          <p:cNvSpPr>
            <a:spLocks noGrp="1"/>
          </p:cNvSpPr>
          <p:nvPr>
            <p:ph type="sldNum" sz="quarter" idx="10"/>
          </p:nvPr>
        </p:nvSpPr>
        <p:spPr/>
        <p:txBody>
          <a:bodyPr/>
          <a:lstStyle/>
          <a:p>
            <a:fld id="{44EACA6B-B22C-4C49-8DD1-69E17EFBDCAE}" type="slidenum">
              <a:rPr lang="en-US" smtClean="0"/>
              <a:t>45</a:t>
            </a:fld>
            <a:endParaRPr lang="en-US"/>
          </a:p>
        </p:txBody>
      </p:sp>
    </p:spTree>
    <p:extLst>
      <p:ext uri="{BB962C8B-B14F-4D97-AF65-F5344CB8AC3E}">
        <p14:creationId xmlns:p14="http://schemas.microsoft.com/office/powerpoint/2010/main" val="4171889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cause here? Flat tire.  What are the effects?  1. Missed class, 2. Failed test, Letter grade dropped from b to c.</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46</a:t>
            </a:fld>
            <a:endParaRPr lang="en-US"/>
          </a:p>
        </p:txBody>
      </p:sp>
    </p:spTree>
    <p:extLst>
      <p:ext uri="{BB962C8B-B14F-4D97-AF65-F5344CB8AC3E}">
        <p14:creationId xmlns:p14="http://schemas.microsoft.com/office/powerpoint/2010/main" val="1446438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cause and effect signal words and graphic organizers.</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47</a:t>
            </a:fld>
            <a:endParaRPr lang="en-US"/>
          </a:p>
        </p:txBody>
      </p:sp>
    </p:spTree>
    <p:extLst>
      <p:ext uri="{BB962C8B-B14F-4D97-AF65-F5344CB8AC3E}">
        <p14:creationId xmlns:p14="http://schemas.microsoft.com/office/powerpoint/2010/main" val="3692295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text structure is about comparisons: </a:t>
            </a:r>
          </a:p>
          <a:p>
            <a:endParaRPr lang="en-US" baseline="0" dirty="0"/>
          </a:p>
          <a:p>
            <a:r>
              <a:rPr lang="en-US" baseline="0" dirty="0"/>
              <a:t>What is being compared?  Baboons and chimpanzees.   What’s similar?  What’s different?</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48</a:t>
            </a:fld>
            <a:endParaRPr lang="en-US"/>
          </a:p>
        </p:txBody>
      </p:sp>
    </p:spTree>
    <p:extLst>
      <p:ext uri="{BB962C8B-B14F-4D97-AF65-F5344CB8AC3E}">
        <p14:creationId xmlns:p14="http://schemas.microsoft.com/office/powerpoint/2010/main" val="1912730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compare and contrast signal words and graphic organizers.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49</a:t>
            </a:fld>
            <a:endParaRPr lang="en-US"/>
          </a:p>
        </p:txBody>
      </p:sp>
    </p:spTree>
    <p:extLst>
      <p:ext uri="{BB962C8B-B14F-4D97-AF65-F5344CB8AC3E}">
        <p14:creationId xmlns:p14="http://schemas.microsoft.com/office/powerpoint/2010/main" val="1665128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 is posed and then followed by answers.</a:t>
            </a:r>
            <a:r>
              <a:rPr lang="en-US" sz="1200" kern="1200" baseline="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50</a:t>
            </a:fld>
            <a:endParaRPr lang="en-US"/>
          </a:p>
        </p:txBody>
      </p:sp>
    </p:spTree>
    <p:extLst>
      <p:ext uri="{BB962C8B-B14F-4D97-AF65-F5344CB8AC3E}">
        <p14:creationId xmlns:p14="http://schemas.microsoft.com/office/powerpoint/2010/main" val="121381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other hand, poor readers, unlike good readers,</a:t>
            </a:r>
          </a:p>
          <a:p>
            <a:pPr marL="228600" indent="-228600">
              <a:buAutoNum type="arabicPeriod"/>
            </a:pPr>
            <a:r>
              <a:rPr lang="en-US" baseline="0" dirty="0"/>
              <a:t>Do not have sufficient awareness of strategies that can help their comprehension</a:t>
            </a:r>
          </a:p>
          <a:p>
            <a:pPr marL="228600" indent="-228600">
              <a:buAutoNum type="arabicPeriod" startAt="2"/>
            </a:pPr>
            <a:r>
              <a:rPr lang="en-US" baseline="0" dirty="0"/>
              <a:t>Rarely prepare</a:t>
            </a:r>
          </a:p>
          <a:p>
            <a:pPr marL="228600" indent="-228600">
              <a:buAutoNum type="arabicPeriod" startAt="3"/>
            </a:pPr>
            <a:r>
              <a:rPr lang="en-US" baseline="0" dirty="0"/>
              <a:t>Don’t have adequate decoding skills and lack fluency</a:t>
            </a:r>
          </a:p>
          <a:p>
            <a:pPr marL="0" indent="0">
              <a:buNone/>
            </a:pPr>
            <a:r>
              <a:rPr lang="en-US" baseline="0" dirty="0"/>
              <a:t>4.   Often don’t have sufficient background  knowledge impairs their connection to text</a:t>
            </a:r>
          </a:p>
          <a:p>
            <a:pPr marL="228600" indent="-228600">
              <a:buAutoNum type="arabicPeriod" startAt="5"/>
            </a:pPr>
            <a:r>
              <a:rPr lang="en-US" baseline="0" dirty="0"/>
              <a:t>Unaware of text organization</a:t>
            </a:r>
          </a:p>
          <a:p>
            <a:pPr marL="228600" indent="-228600">
              <a:buAutoNum type="arabicPeriod" startAt="5"/>
            </a:pPr>
            <a:r>
              <a:rPr lang="en-US" baseline="0" dirty="0"/>
              <a:t>Don’t reflect on what they read</a:t>
            </a:r>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a:t>
            </a:fld>
            <a:endParaRPr lang="en-US"/>
          </a:p>
        </p:txBody>
      </p:sp>
    </p:spTree>
    <p:extLst>
      <p:ext uri="{BB962C8B-B14F-4D97-AF65-F5344CB8AC3E}">
        <p14:creationId xmlns:p14="http://schemas.microsoft.com/office/powerpoint/2010/main" val="3453278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Vocabulary plays a fundamental role in the reading process, and contributes greatly to a reader's comprehension. A reader cannot understand a text without knowing what most of the words mean. Students learn the meanings of most words indirectly, through everyday experiences with oral and written language. Other words are learned through carefully designed instruction.</a:t>
            </a:r>
          </a:p>
          <a:p>
            <a:endParaRPr lang="en-US" dirty="0">
              <a:effectLst/>
            </a:endParaRPr>
          </a:p>
          <a:p>
            <a:r>
              <a:rPr lang="en-US" dirty="0">
                <a:effectLst/>
              </a:rPr>
              <a:t>Most kids know</a:t>
            </a:r>
            <a:r>
              <a:rPr lang="en-US" baseline="0" dirty="0">
                <a:effectLst/>
              </a:rPr>
              <a:t> something about lightening and have seen it numerous time. They also know about the relationship between lightening and thunder.  But how many kids would know the words that are bolded in the paragraph?  (Electrical discharge, volt, thunderhead and bolt).   So, depending on how much prior knowledge students have, they may not have the easiest time trying to understand the paragraph.  However, sometimes pictures can help. Go to next slide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52</a:t>
            </a:fld>
            <a:endParaRPr lang="en-US"/>
          </a:p>
        </p:txBody>
      </p:sp>
    </p:spTree>
    <p:extLst>
      <p:ext uri="{BB962C8B-B14F-4D97-AF65-F5344CB8AC3E}">
        <p14:creationId xmlns:p14="http://schemas.microsoft.com/office/powerpoint/2010/main" val="2712535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pictures immediately change the situation.</a:t>
            </a:r>
            <a:r>
              <a:rPr lang="en-US" baseline="0" dirty="0"/>
              <a:t> It is, as they say, worth a thousand words.  You can see the lightening bolt, which is familiar to most kids, and the thunderhead cloud in the other picture. All kids know what the sun is and that it is very hot.   The addition of the pictures helps the student to comprehend the text.</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53</a:t>
            </a:fld>
            <a:endParaRPr lang="en-US"/>
          </a:p>
        </p:txBody>
      </p:sp>
    </p:spTree>
    <p:extLst>
      <p:ext uri="{BB962C8B-B14F-4D97-AF65-F5344CB8AC3E}">
        <p14:creationId xmlns:p14="http://schemas.microsoft.com/office/powerpoint/2010/main" val="716846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Question and Answer.  It is obvious considering the first sentence is a question.  What is the signal word?  Answer:  How.  </a:t>
            </a:r>
          </a:p>
          <a:p>
            <a:endParaRPr lang="en-US" baseline="0" dirty="0"/>
          </a:p>
          <a:p>
            <a:r>
              <a:rPr lang="en-US" baseline="0" dirty="0"/>
              <a:t> What other type of text structure might this be?   Answer: Problem and Solution    What</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55</a:t>
            </a:fld>
            <a:endParaRPr lang="en-US"/>
          </a:p>
        </p:txBody>
      </p:sp>
    </p:spTree>
    <p:extLst>
      <p:ext uri="{BB962C8B-B14F-4D97-AF65-F5344CB8AC3E}">
        <p14:creationId xmlns:p14="http://schemas.microsoft.com/office/powerpoint/2010/main" val="1888622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Problem and Solution.  What’s the problem:</a:t>
            </a:r>
            <a:r>
              <a:rPr lang="en-US" baseline="0" dirty="0"/>
              <a:t> Early pioneers needed help finding their way from Eastern cities to the west.   What was the solution?  They hired trail guides.  What is the signal word?  Answer: problem.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56</a:t>
            </a:fld>
            <a:endParaRPr lang="en-US"/>
          </a:p>
        </p:txBody>
      </p:sp>
    </p:spTree>
    <p:extLst>
      <p:ext uri="{BB962C8B-B14F-4D97-AF65-F5344CB8AC3E}">
        <p14:creationId xmlns:p14="http://schemas.microsoft.com/office/powerpoint/2010/main" val="4110702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Cause and Effect.</a:t>
            </a:r>
            <a:r>
              <a:rPr lang="en-US" baseline="0" dirty="0"/>
              <a:t>    What is the cause? When the mountain was torn open.   What was the effect (s)?  Answer: Water flashed to steam; shattered rock inside the mountain; stone wind  = a wind of steam and rocks traveling at high speed.  Trees snapped and fell and stumps looked sandblasted.  What are signal words?  Answer:  When</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57</a:t>
            </a:fld>
            <a:endParaRPr lang="en-US"/>
          </a:p>
        </p:txBody>
      </p:sp>
    </p:spTree>
    <p:extLst>
      <p:ext uri="{BB962C8B-B14F-4D97-AF65-F5344CB8AC3E}">
        <p14:creationId xmlns:p14="http://schemas.microsoft.com/office/powerpoint/2010/main" val="1565046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Sequential   Graph the story with graphic organizer </a:t>
            </a:r>
          </a:p>
          <a:p>
            <a:r>
              <a:rPr lang="en-US" dirty="0"/>
              <a:t> What are the signal words?  First Step; Next;</a:t>
            </a:r>
            <a:r>
              <a:rPr lang="en-US" baseline="0" dirty="0"/>
              <a:t> and finally.  Does the “ four barrier” approach give us a clue?  Yes. Why? Because it implies steps or sequence which is what we see.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58</a:t>
            </a:fld>
            <a:endParaRPr lang="en-US"/>
          </a:p>
        </p:txBody>
      </p:sp>
    </p:spTree>
    <p:extLst>
      <p:ext uri="{BB962C8B-B14F-4D97-AF65-F5344CB8AC3E}">
        <p14:creationId xmlns:p14="http://schemas.microsoft.com/office/powerpoint/2010/main" val="17189125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Compare and Contrast     What are the signal words? Similarities; differences; both</a:t>
            </a:r>
          </a:p>
        </p:txBody>
      </p:sp>
      <p:sp>
        <p:nvSpPr>
          <p:cNvPr id="4" name="Slide Number Placeholder 3"/>
          <p:cNvSpPr>
            <a:spLocks noGrp="1"/>
          </p:cNvSpPr>
          <p:nvPr>
            <p:ph type="sldNum" sz="quarter" idx="10"/>
          </p:nvPr>
        </p:nvSpPr>
        <p:spPr/>
        <p:txBody>
          <a:bodyPr/>
          <a:lstStyle/>
          <a:p>
            <a:fld id="{44EACA6B-B22C-4C49-8DD1-69E17EFBDCAE}" type="slidenum">
              <a:rPr lang="en-US" smtClean="0"/>
              <a:t>59</a:t>
            </a:fld>
            <a:endParaRPr lang="en-US"/>
          </a:p>
        </p:txBody>
      </p:sp>
    </p:spTree>
    <p:extLst>
      <p:ext uri="{BB962C8B-B14F-4D97-AF65-F5344CB8AC3E}">
        <p14:creationId xmlns:p14="http://schemas.microsoft.com/office/powerpoint/2010/main" val="4204795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Description   What are the signal words?  </a:t>
            </a:r>
          </a:p>
        </p:txBody>
      </p:sp>
      <p:sp>
        <p:nvSpPr>
          <p:cNvPr id="4" name="Slide Number Placeholder 3"/>
          <p:cNvSpPr>
            <a:spLocks noGrp="1"/>
          </p:cNvSpPr>
          <p:nvPr>
            <p:ph type="sldNum" sz="quarter" idx="10"/>
          </p:nvPr>
        </p:nvSpPr>
        <p:spPr/>
        <p:txBody>
          <a:bodyPr/>
          <a:lstStyle/>
          <a:p>
            <a:fld id="{44EACA6B-B22C-4C49-8DD1-69E17EFBDCAE}" type="slidenum">
              <a:rPr lang="en-US" smtClean="0"/>
              <a:t>60</a:t>
            </a:fld>
            <a:endParaRPr lang="en-US"/>
          </a:p>
        </p:txBody>
      </p:sp>
    </p:spTree>
    <p:extLst>
      <p:ext uri="{BB962C8B-B14F-4D97-AF65-F5344CB8AC3E}">
        <p14:creationId xmlns:p14="http://schemas.microsoft.com/office/powerpoint/2010/main" val="1727583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different structures are within this text?</a:t>
            </a:r>
          </a:p>
        </p:txBody>
      </p:sp>
      <p:sp>
        <p:nvSpPr>
          <p:cNvPr id="4" name="Slide Number Placeholder 3"/>
          <p:cNvSpPr>
            <a:spLocks noGrp="1"/>
          </p:cNvSpPr>
          <p:nvPr>
            <p:ph type="sldNum" sz="quarter" idx="10"/>
          </p:nvPr>
        </p:nvSpPr>
        <p:spPr/>
        <p:txBody>
          <a:bodyPr/>
          <a:lstStyle/>
          <a:p>
            <a:fld id="{44EACA6B-B22C-4C49-8DD1-69E17EFBDCAE}" type="slidenum">
              <a:rPr lang="en-US" smtClean="0"/>
              <a:t>61</a:t>
            </a:fld>
            <a:endParaRPr lang="en-US"/>
          </a:p>
        </p:txBody>
      </p:sp>
    </p:spTree>
    <p:extLst>
      <p:ext uri="{BB962C8B-B14F-4D97-AF65-F5344CB8AC3E}">
        <p14:creationId xmlns:p14="http://schemas.microsoft.com/office/powerpoint/2010/main" val="2018108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different text structures are in this this</a:t>
            </a:r>
            <a:r>
              <a:rPr lang="en-US" baseline="0" dirty="0"/>
              <a:t> text?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63</a:t>
            </a:fld>
            <a:endParaRPr lang="en-US"/>
          </a:p>
        </p:txBody>
      </p:sp>
    </p:spTree>
    <p:extLst>
      <p:ext uri="{BB962C8B-B14F-4D97-AF65-F5344CB8AC3E}">
        <p14:creationId xmlns:p14="http://schemas.microsoft.com/office/powerpoint/2010/main" val="202659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us the essential components of reading. Comprehension requires proficiency in phonemic awareness, phonics, vocabulary and fluency.  </a:t>
            </a:r>
            <a:r>
              <a:rPr lang="en-US" baseline="0"/>
              <a:t>Let’s look at these </a:t>
            </a:r>
            <a:r>
              <a:rPr lang="en-US" baseline="0" dirty="0"/>
              <a:t>five components?</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6</a:t>
            </a:fld>
            <a:endParaRPr lang="en-US"/>
          </a:p>
        </p:txBody>
      </p:sp>
    </p:spTree>
    <p:extLst>
      <p:ext uri="{BB962C8B-B14F-4D97-AF65-F5344CB8AC3E}">
        <p14:creationId xmlns:p14="http://schemas.microsoft.com/office/powerpoint/2010/main" val="15826818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Answer: 1. Problem and Solution    2. Description   What is being described?  Trail guides</a:t>
            </a:r>
            <a:endParaRPr lang="en-US"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64</a:t>
            </a:fld>
            <a:endParaRPr lang="en-US"/>
          </a:p>
        </p:txBody>
      </p:sp>
    </p:spTree>
    <p:extLst>
      <p:ext uri="{BB962C8B-B14F-4D97-AF65-F5344CB8AC3E}">
        <p14:creationId xmlns:p14="http://schemas.microsoft.com/office/powerpoint/2010/main" val="947556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a:t>
            </a:r>
            <a:r>
              <a:rPr lang="en-US" baseline="0" dirty="0"/>
              <a:t> is the text structure? Answer: Sequence    Use graphic organizer to graph text</a:t>
            </a:r>
            <a:endParaRPr lang="en-US" dirty="0"/>
          </a:p>
          <a:p>
            <a:pPr marL="0" indent="0">
              <a:buNone/>
            </a:pPr>
            <a:r>
              <a:rPr lang="en-US" baseline="0" dirty="0"/>
              <a:t>1. First, my dad brought cake</a:t>
            </a:r>
          </a:p>
          <a:p>
            <a:pPr marL="0" indent="0">
              <a:buNone/>
            </a:pPr>
            <a:r>
              <a:rPr lang="en-US" baseline="0" dirty="0"/>
              <a:t>2. Then, he lit candles</a:t>
            </a:r>
          </a:p>
          <a:p>
            <a:pPr marL="0" indent="0">
              <a:buNone/>
            </a:pPr>
            <a:r>
              <a:rPr lang="en-US" baseline="0" dirty="0"/>
              <a:t>3. I made a wish</a:t>
            </a:r>
          </a:p>
          <a:p>
            <a:pPr marL="228600" indent="-228600">
              <a:buAutoNum type="arabicPeriod"/>
            </a:pPr>
            <a:endParaRPr lang="en-US" baseline="0" dirty="0"/>
          </a:p>
          <a:p>
            <a:pPr marL="0" indent="0">
              <a:buNone/>
            </a:pPr>
            <a:r>
              <a:rPr lang="en-US" baseline="0" dirty="0"/>
              <a:t>4. After that, I blew out candles</a:t>
            </a:r>
          </a:p>
          <a:p>
            <a:pPr marL="0" indent="0">
              <a:buNone/>
            </a:pPr>
            <a:r>
              <a:rPr lang="en-US" baseline="0" dirty="0"/>
              <a:t>5. I cut myself a big piece of cake </a:t>
            </a:r>
          </a:p>
          <a:p>
            <a:pPr marL="0" indent="0">
              <a:buNone/>
            </a:pPr>
            <a:r>
              <a:rPr lang="en-US" baseline="0" dirty="0"/>
              <a:t>What are signal words: First; Then; After that</a:t>
            </a:r>
          </a:p>
        </p:txBody>
      </p:sp>
      <p:sp>
        <p:nvSpPr>
          <p:cNvPr id="4" name="Slide Number Placeholder 3"/>
          <p:cNvSpPr>
            <a:spLocks noGrp="1"/>
          </p:cNvSpPr>
          <p:nvPr>
            <p:ph type="sldNum" sz="quarter" idx="10"/>
          </p:nvPr>
        </p:nvSpPr>
        <p:spPr/>
        <p:txBody>
          <a:bodyPr/>
          <a:lstStyle/>
          <a:p>
            <a:fld id="{44EACA6B-B22C-4C49-8DD1-69E17EFBDCAE}" type="slidenum">
              <a:rPr lang="en-US" smtClean="0"/>
              <a:t>66</a:t>
            </a:fld>
            <a:endParaRPr lang="en-US"/>
          </a:p>
        </p:txBody>
      </p:sp>
    </p:spTree>
    <p:extLst>
      <p:ext uri="{BB962C8B-B14F-4D97-AF65-F5344CB8AC3E}">
        <p14:creationId xmlns:p14="http://schemas.microsoft.com/office/powerpoint/2010/main" val="516071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text</a:t>
            </a:r>
            <a:r>
              <a:rPr lang="en-US" baseline="0" dirty="0"/>
              <a:t> structure is this? Answer: Cause and Effect.  Use graphic organizer to graph text</a:t>
            </a:r>
            <a:endParaRPr lang="en-US" dirty="0"/>
          </a:p>
          <a:p>
            <a:r>
              <a:rPr lang="en-US" dirty="0"/>
              <a:t>Cause = 1. Not enough eggs   </a:t>
            </a:r>
          </a:p>
          <a:p>
            <a:r>
              <a:rPr lang="en-US" dirty="0"/>
              <a:t>Effect 1. make a quick run to the store</a:t>
            </a:r>
          </a:p>
          <a:p>
            <a:endParaRPr lang="en-US" dirty="0"/>
          </a:p>
          <a:p>
            <a:r>
              <a:rPr lang="en-US" dirty="0"/>
              <a:t>Cause 2.</a:t>
            </a:r>
            <a:r>
              <a:rPr lang="en-US" baseline="0" dirty="0"/>
              <a:t> It missed the bowl</a:t>
            </a:r>
            <a:endParaRPr lang="en-US" dirty="0"/>
          </a:p>
          <a:p>
            <a:r>
              <a:rPr lang="en-US" dirty="0"/>
              <a:t>Effect/Cause = Spilled</a:t>
            </a:r>
            <a:r>
              <a:rPr lang="en-US" baseline="0" dirty="0"/>
              <a:t> all over the counter and even dripped onto the floor</a:t>
            </a:r>
          </a:p>
          <a:p>
            <a:r>
              <a:rPr lang="en-US" baseline="0" dirty="0"/>
              <a:t>Effect 3: Stop and clean up the mess</a:t>
            </a:r>
          </a:p>
          <a:p>
            <a:r>
              <a:rPr lang="en-US" baseline="0" dirty="0"/>
              <a:t>Cause 3. I tripped over her (cat, Bumbles)</a:t>
            </a:r>
          </a:p>
          <a:p>
            <a:r>
              <a:rPr lang="en-US" baseline="0" dirty="0"/>
              <a:t>Effect 3: Batter poured out onto the floor and onto my shoes!</a:t>
            </a:r>
          </a:p>
          <a:p>
            <a:r>
              <a:rPr lang="en-US" baseline="0" dirty="0"/>
              <a:t>Effect 4: Slightly burnt</a:t>
            </a:r>
          </a:p>
          <a:p>
            <a:r>
              <a:rPr lang="en-US" baseline="0" dirty="0"/>
              <a:t>Cause 4: I forgot to set the timer</a:t>
            </a:r>
          </a:p>
          <a:p>
            <a:r>
              <a:rPr lang="en-US" dirty="0"/>
              <a:t>What are signal words?:</a:t>
            </a:r>
            <a:r>
              <a:rPr lang="en-US" baseline="0" dirty="0"/>
              <a:t> </a:t>
            </a:r>
            <a:r>
              <a:rPr lang="en-US" sz="1200" dirty="0"/>
              <a:t>That’s when;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67</a:t>
            </a:fld>
            <a:endParaRPr lang="en-US"/>
          </a:p>
        </p:txBody>
      </p:sp>
    </p:spTree>
    <p:extLst>
      <p:ext uri="{BB962C8B-B14F-4D97-AF65-F5344CB8AC3E}">
        <p14:creationId xmlns:p14="http://schemas.microsoft.com/office/powerpoint/2010/main" val="14165442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What is the text structure? Use the graphic organizer to graph story.</a:t>
            </a:r>
          </a:p>
          <a:p>
            <a:pPr marL="0" indent="0">
              <a:buNone/>
            </a:pPr>
            <a:r>
              <a:rPr lang="en-US" baseline="0" dirty="0"/>
              <a:t>What was the question?: Why are birthday cakes different?</a:t>
            </a:r>
          </a:p>
          <a:p>
            <a:pPr marL="0" indent="0">
              <a:buNone/>
            </a:pPr>
            <a:r>
              <a:rPr lang="en-US" baseline="0" dirty="0"/>
              <a:t>What was the answer?: To address the many different likes and dislikes.</a:t>
            </a:r>
          </a:p>
          <a:p>
            <a:pPr marL="0" indent="0">
              <a:buNone/>
            </a:pPr>
            <a:r>
              <a:rPr lang="en-US" baseline="0" dirty="0"/>
              <a:t>What are signal words? : Why</a:t>
            </a:r>
          </a:p>
          <a:p>
            <a:pPr marL="228600" indent="-228600">
              <a:buAutoNum type="arabicPeriod"/>
            </a:pPr>
            <a:endParaRPr lang="en-US" baseline="0" dirty="0"/>
          </a:p>
          <a:p>
            <a:pPr marL="228600" indent="-228600">
              <a:buAutoNum type="arabicPeriod"/>
            </a:pPr>
            <a:endParaRPr lang="en-US" baseline="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44EACA6B-B22C-4C49-8DD1-69E17EFBDCAE}" type="slidenum">
              <a:rPr lang="en-US" smtClean="0"/>
              <a:t>68</a:t>
            </a:fld>
            <a:endParaRPr lang="en-US"/>
          </a:p>
        </p:txBody>
      </p:sp>
    </p:spTree>
    <p:extLst>
      <p:ext uri="{BB962C8B-B14F-4D97-AF65-F5344CB8AC3E}">
        <p14:creationId xmlns:p14="http://schemas.microsoft.com/office/powerpoint/2010/main" val="32967344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text</a:t>
            </a:r>
            <a:r>
              <a:rPr lang="en-US" baseline="0" dirty="0"/>
              <a:t> structure? Answer: Problem and solution  Graph story using graphic organizer</a:t>
            </a:r>
            <a:endParaRPr lang="en-US" dirty="0"/>
          </a:p>
          <a:p>
            <a:r>
              <a:rPr lang="en-US" dirty="0"/>
              <a:t>What is the problem? Matt was worried</a:t>
            </a:r>
            <a:r>
              <a:rPr lang="en-US" baseline="0" dirty="0"/>
              <a:t> that he wouldn’t get a birthday cake or present</a:t>
            </a:r>
          </a:p>
          <a:p>
            <a:r>
              <a:rPr lang="en-US" baseline="0" dirty="0"/>
              <a:t>What was solution (It is inferred): Parent went the day before to get cake and presents in anticipation of the storm</a:t>
            </a:r>
          </a:p>
          <a:p>
            <a:r>
              <a:rPr lang="en-US" baseline="0" dirty="0"/>
              <a:t>You could also say that the storm was the cause of the situation, but that would be for the parents. But it’s really not the blizzard because the blizzard is not solved.</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69</a:t>
            </a:fld>
            <a:endParaRPr lang="en-US" dirty="0"/>
          </a:p>
        </p:txBody>
      </p:sp>
    </p:spTree>
    <p:extLst>
      <p:ext uri="{BB962C8B-B14F-4D97-AF65-F5344CB8AC3E}">
        <p14:creationId xmlns:p14="http://schemas.microsoft.com/office/powerpoint/2010/main" val="4217516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text structure? Answer: compare and contrast      Graph using graphic organizer  </a:t>
            </a:r>
          </a:p>
          <a:p>
            <a:r>
              <a:rPr lang="en-US" baseline="0" dirty="0"/>
              <a:t>What are the signal words?: different; both; </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70</a:t>
            </a:fld>
            <a:endParaRPr lang="en-US" dirty="0"/>
          </a:p>
        </p:txBody>
      </p:sp>
    </p:spTree>
    <p:extLst>
      <p:ext uri="{BB962C8B-B14F-4D97-AF65-F5344CB8AC3E}">
        <p14:creationId xmlns:p14="http://schemas.microsoft.com/office/powerpoint/2010/main" val="10672665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text</a:t>
            </a:r>
            <a:r>
              <a:rPr lang="en-US" baseline="0" dirty="0"/>
              <a:t> structure? Description     Graph story using graphic organizer</a:t>
            </a:r>
            <a:endParaRPr lang="en-US" dirty="0"/>
          </a:p>
          <a:p>
            <a:r>
              <a:rPr lang="en-US" dirty="0"/>
              <a:t>The descriptive</a:t>
            </a:r>
            <a:r>
              <a:rPr lang="en-US" baseline="0" dirty="0"/>
              <a:t> and sensory language is:</a:t>
            </a:r>
          </a:p>
          <a:p>
            <a:pPr marL="228600" indent="-228600">
              <a:buAutoNum type="arabicPeriod"/>
            </a:pPr>
            <a:r>
              <a:rPr lang="en-US" baseline="0" dirty="0"/>
              <a:t>Best birthday cake</a:t>
            </a:r>
          </a:p>
          <a:p>
            <a:pPr marL="228600" indent="-228600">
              <a:buAutoNum type="arabicPeriod" startAt="2"/>
            </a:pPr>
            <a:r>
              <a:rPr lang="en-US" baseline="0" dirty="0"/>
              <a:t>Three layers high</a:t>
            </a:r>
          </a:p>
          <a:p>
            <a:pPr marL="228600" indent="-228600">
              <a:buAutoNum type="arabicPeriod" startAt="2"/>
            </a:pPr>
            <a:r>
              <a:rPr lang="en-US" baseline="0" dirty="0"/>
              <a:t>Soft white icing</a:t>
            </a:r>
          </a:p>
          <a:p>
            <a:pPr marL="228600" indent="-228600">
              <a:buAutoNum type="arabicPeriod" startAt="2"/>
            </a:pPr>
            <a:r>
              <a:rPr lang="en-US" baseline="0" dirty="0"/>
              <a:t>Swirling</a:t>
            </a:r>
          </a:p>
          <a:p>
            <a:pPr marL="228600" indent="-228600">
              <a:buAutoNum type="arabicPeriod" startAt="2"/>
            </a:pPr>
            <a:r>
              <a:rPr lang="en-US" baseline="0" dirty="0"/>
              <a:t>Drifting snow</a:t>
            </a:r>
          </a:p>
          <a:p>
            <a:pPr marL="228600" indent="-228600">
              <a:buAutoNum type="arabicPeriod" startAt="2"/>
            </a:pPr>
            <a:r>
              <a:rPr lang="en-US" baseline="0" dirty="0"/>
              <a:t>Sprinkles and miniature (Marshmallows)</a:t>
            </a:r>
          </a:p>
          <a:p>
            <a:pPr marL="228600" indent="-228600">
              <a:buAutoNum type="arabicPeriod" startAt="2"/>
            </a:pPr>
            <a:r>
              <a:rPr lang="en-US" baseline="0" dirty="0"/>
              <a:t>Tall colorful (candles)</a:t>
            </a:r>
          </a:p>
          <a:p>
            <a:pPr marL="228600" indent="-228600">
              <a:buAutoNum type="arabicPeriod" startAt="2"/>
            </a:pPr>
            <a:r>
              <a:rPr lang="en-US" baseline="0" dirty="0"/>
              <a:t>Cheerful (flame)</a:t>
            </a:r>
          </a:p>
          <a:p>
            <a:pPr marL="228600" indent="-228600">
              <a:buAutoNum type="arabicPeriod" startAt="2"/>
            </a:pPr>
            <a:r>
              <a:rPr lang="en-US" baseline="0" dirty="0"/>
              <a:t>Excitement</a:t>
            </a:r>
          </a:p>
          <a:p>
            <a:pPr marL="228600" indent="-228600">
              <a:buAutoNum type="arabicPeriod" startAt="2"/>
            </a:pPr>
            <a:r>
              <a:rPr lang="en-US" baseline="0" dirty="0"/>
              <a:t>Blew out (the flame)</a:t>
            </a:r>
          </a:p>
          <a:p>
            <a:pPr marL="228600" indent="-228600">
              <a:buAutoNum type="arabicPeriod" startAt="2"/>
            </a:pPr>
            <a:r>
              <a:rPr lang="en-US" baseline="0" dirty="0"/>
              <a:t>Fluffy (icing)</a:t>
            </a:r>
          </a:p>
          <a:p>
            <a:pPr marL="228600" indent="-228600">
              <a:buAutoNum type="arabicPeriod" startAt="2"/>
            </a:pPr>
            <a:r>
              <a:rPr lang="en-US" baseline="0" dirty="0"/>
              <a:t>Chocolate and vanilla (cake)</a:t>
            </a:r>
          </a:p>
          <a:p>
            <a:pPr marL="228600" indent="-228600">
              <a:buAutoNum type="arabicPeriod" startAt="2"/>
            </a:pPr>
            <a:r>
              <a:rPr lang="en-US" baseline="0" dirty="0"/>
              <a:t>Bakery</a:t>
            </a:r>
          </a:p>
          <a:p>
            <a:pPr marL="228600" indent="-228600">
              <a:buAutoNum type="arabicPeriod" startAt="2"/>
            </a:pPr>
            <a:r>
              <a:rPr lang="en-US" baseline="0" dirty="0"/>
              <a:t>Cake to remember </a:t>
            </a:r>
          </a:p>
          <a:p>
            <a:pPr marL="0" indent="0">
              <a:buNone/>
            </a:pPr>
            <a:r>
              <a:rPr lang="en-US" dirty="0"/>
              <a:t>What are signal words? See words listed above</a:t>
            </a:r>
          </a:p>
        </p:txBody>
      </p:sp>
      <p:sp>
        <p:nvSpPr>
          <p:cNvPr id="4" name="Slide Number Placeholder 3"/>
          <p:cNvSpPr>
            <a:spLocks noGrp="1"/>
          </p:cNvSpPr>
          <p:nvPr>
            <p:ph type="sldNum" sz="quarter" idx="10"/>
          </p:nvPr>
        </p:nvSpPr>
        <p:spPr/>
        <p:txBody>
          <a:bodyPr/>
          <a:lstStyle/>
          <a:p>
            <a:fld id="{44EACA6B-B22C-4C49-8DD1-69E17EFBDCAE}" type="slidenum">
              <a:rPr lang="en-US" smtClean="0"/>
              <a:t>71</a:t>
            </a:fld>
            <a:endParaRPr lang="en-US" dirty="0"/>
          </a:p>
        </p:txBody>
      </p:sp>
    </p:spTree>
    <p:extLst>
      <p:ext uri="{BB962C8B-B14F-4D97-AF65-F5344CB8AC3E}">
        <p14:creationId xmlns:p14="http://schemas.microsoft.com/office/powerpoint/2010/main" val="67181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meaning of the word "coherence" is holding together </a:t>
            </a:r>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Coherence</a:t>
            </a:r>
            <a:r>
              <a:rPr lang="en-US" sz="1200" b="0" kern="1200" dirty="0">
                <a:solidFill>
                  <a:schemeClr val="tx1"/>
                </a:solidFill>
                <a:latin typeface="+mn-lt"/>
                <a:ea typeface="+mn-ea"/>
                <a:cs typeface="+mn-cs"/>
              </a:rPr>
              <a:t> in a </a:t>
            </a:r>
            <a:r>
              <a:rPr lang="en-US" sz="1200" b="1" kern="1200" dirty="0">
                <a:solidFill>
                  <a:schemeClr val="tx1"/>
                </a:solidFill>
                <a:latin typeface="+mn-lt"/>
                <a:ea typeface="+mn-ea"/>
                <a:cs typeface="+mn-cs"/>
              </a:rPr>
              <a:t>paragraph</a:t>
            </a:r>
            <a:r>
              <a:rPr lang="en-US" sz="1200" b="0" kern="1200" dirty="0">
                <a:solidFill>
                  <a:schemeClr val="tx1"/>
                </a:solidFill>
                <a:latin typeface="+mn-lt"/>
                <a:ea typeface="+mn-ea"/>
                <a:cs typeface="+mn-cs"/>
              </a:rPr>
              <a:t> is the technique of making words, phrases, and sentences move smoothly and logically from one to the other. In other words, the ideas are so interwoven and "glued" together that the reader will be able to see the consistent relationship between them.</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72</a:t>
            </a:fld>
            <a:endParaRPr lang="en-US" dirty="0"/>
          </a:p>
        </p:txBody>
      </p:sp>
    </p:spTree>
    <p:extLst>
      <p:ext uri="{BB962C8B-B14F-4D97-AF65-F5344CB8AC3E}">
        <p14:creationId xmlns:p14="http://schemas.microsoft.com/office/powerpoint/2010/main" val="32555187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paragraph is effective for the following reasons: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paragraph shows unity. All the sentences effectively relate back to the topic sentence at the beginning of the paragraph. </a:t>
            </a:r>
          </a:p>
          <a:p>
            <a:r>
              <a:rPr lang="en-US" sz="1200" kern="1200" dirty="0">
                <a:solidFill>
                  <a:schemeClr val="tx1"/>
                </a:solidFill>
                <a:latin typeface="+mn-lt"/>
                <a:ea typeface="+mn-ea"/>
                <a:cs typeface="+mn-cs"/>
              </a:rPr>
              <a:t>The paragraph shows coherence. There is a flow of thoughts and ideas among the sentences in this paragraph. There are good transitions employed in the paragraph. The writer also presents her sub-topics in an orderly fashion that the reader can follow easily.</a:t>
            </a:r>
          </a:p>
          <a:p>
            <a:r>
              <a:rPr lang="en-US" sz="1200" kern="1200" dirty="0">
                <a:solidFill>
                  <a:schemeClr val="tx1"/>
                </a:solidFill>
                <a:latin typeface="+mn-lt"/>
                <a:ea typeface="+mn-ea"/>
                <a:cs typeface="+mn-cs"/>
              </a:rPr>
              <a:t>The paragraph is developed. The writer gives herself enough space to develop the topic. She gives us at least two reasons to accept her argument and incorporates some examples in order to give those reasons more validity.</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73</a:t>
            </a:fld>
            <a:endParaRPr lang="en-US" dirty="0"/>
          </a:p>
        </p:txBody>
      </p:sp>
    </p:spTree>
    <p:extLst>
      <p:ext uri="{BB962C8B-B14F-4D97-AF65-F5344CB8AC3E}">
        <p14:creationId xmlns:p14="http://schemas.microsoft.com/office/powerpoint/2010/main" val="36923167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local incoherent text</a:t>
            </a:r>
            <a:r>
              <a:rPr lang="en-US" baseline="0" dirty="0"/>
              <a:t> is disjointed and disconnected.</a:t>
            </a:r>
          </a:p>
          <a:p>
            <a:endParaRPr lang="en-US" baseline="0" dirty="0"/>
          </a:p>
          <a:p>
            <a:r>
              <a:rPr lang="en-US" baseline="0" dirty="0"/>
              <a:t>You see the improvement in the second example:</a:t>
            </a:r>
          </a:p>
          <a:p>
            <a:r>
              <a:rPr lang="en-US" baseline="0" dirty="0"/>
              <a:t>It flows much better and logically.</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74</a:t>
            </a:fld>
            <a:endParaRPr lang="en-US"/>
          </a:p>
        </p:txBody>
      </p:sp>
    </p:spTree>
    <p:extLst>
      <p:ext uri="{BB962C8B-B14F-4D97-AF65-F5344CB8AC3E}">
        <p14:creationId xmlns:p14="http://schemas.microsoft.com/office/powerpoint/2010/main" val="105978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activity is to see how well the participants know the reading components:</a:t>
            </a:r>
          </a:p>
          <a:p>
            <a:r>
              <a:rPr lang="en-US" baseline="0" dirty="0"/>
              <a:t>Ask:</a:t>
            </a:r>
          </a:p>
          <a:p>
            <a:r>
              <a:rPr lang="en-US" baseline="0" dirty="0"/>
              <a:t>What is Phonological Awareness?  Get a few responses, then show answer.   </a:t>
            </a:r>
          </a:p>
          <a:p>
            <a:r>
              <a:rPr lang="en-US" baseline="0" dirty="0"/>
              <a:t>What is Phonics?       Get a few responses, then show answer</a:t>
            </a:r>
          </a:p>
          <a:p>
            <a:r>
              <a:rPr lang="en-US" baseline="0" dirty="0"/>
              <a:t>What is Vocabulary?     Get a few responses, then show answer</a:t>
            </a:r>
          </a:p>
          <a:p>
            <a:r>
              <a:rPr lang="en-US" baseline="0" dirty="0"/>
              <a:t>What is Fluency?    Get a few responses, then show answer</a:t>
            </a:r>
          </a:p>
          <a:p>
            <a:r>
              <a:rPr lang="en-US" baseline="0" dirty="0"/>
              <a:t>What is Comprehension?   Get a few responses, then show answer.</a:t>
            </a:r>
          </a:p>
          <a:p>
            <a:r>
              <a:rPr lang="en-US" baseline="0" dirty="0"/>
              <a:t>Ok, now that we have defined each of these components, let’s look at each one in a little detail.  (Go to next slide)</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a:t>
            </a:fld>
            <a:endParaRPr lang="en-US"/>
          </a:p>
        </p:txBody>
      </p:sp>
    </p:spTree>
    <p:extLst>
      <p:ext uri="{BB962C8B-B14F-4D97-AF65-F5344CB8AC3E}">
        <p14:creationId xmlns:p14="http://schemas.microsoft.com/office/powerpoint/2010/main" val="1980009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Global Coherence is the point or “gist” of a longer text segment.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get dizzy trying to determine how cells make an organism grow.   An organism grows by cells making more cells regardless of the type of cell. You can’t get the gist or sense of this text.</a:t>
            </a:r>
            <a:endParaRPr lang="en-US" dirty="0"/>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75</a:t>
            </a:fld>
            <a:endParaRPr lang="en-US"/>
          </a:p>
        </p:txBody>
      </p:sp>
    </p:spTree>
    <p:extLst>
      <p:ext uri="{BB962C8B-B14F-4D97-AF65-F5344CB8AC3E}">
        <p14:creationId xmlns:p14="http://schemas.microsoft.com/office/powerpoint/2010/main" val="1963446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local and global problem. </a:t>
            </a:r>
          </a:p>
          <a:p>
            <a:r>
              <a:rPr lang="en-US" dirty="0"/>
              <a:t>What’s the local problem? (local coherence</a:t>
            </a:r>
            <a:r>
              <a:rPr lang="en-US" baseline="0" dirty="0"/>
              <a:t>) The sentences are disjointed:</a:t>
            </a:r>
          </a:p>
          <a:p>
            <a:r>
              <a:rPr lang="en-US" baseline="0" dirty="0"/>
              <a:t>Topic sentence is what makes a desert, which is dryness. The next sentence is the number of deserts in the world. The next one is about the seemingly lifeless Sahara. The next one is about the Sonoran desert with plants which implies water. The next is their commonality. The next one is about rainfall, and finally the last one connects to the topic sentence.</a:t>
            </a:r>
          </a:p>
          <a:p>
            <a:r>
              <a:rPr lang="en-US" baseline="0" dirty="0"/>
              <a:t>The global coherence is disjointed because the big topic is what makes a desert, dryness, but the text seems to be about different types of deserts.</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76</a:t>
            </a:fld>
            <a:endParaRPr lang="en-US"/>
          </a:p>
        </p:txBody>
      </p:sp>
    </p:spTree>
    <p:extLst>
      <p:ext uri="{BB962C8B-B14F-4D97-AF65-F5344CB8AC3E}">
        <p14:creationId xmlns:p14="http://schemas.microsoft.com/office/powerpoint/2010/main" val="29191931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a:t>
            </a:r>
            <a:r>
              <a:rPr lang="en-US" baseline="0" dirty="0"/>
              <a:t> how global coherence should work. The topic is rising tides that are threatening the city of Venice. Even through the topic is in the second paragraph, the idea and logic flows naturally, so that there is no confusion about what the text is about. The local coherence—connecting sentences– is there also.</a:t>
            </a:r>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77</a:t>
            </a:fld>
            <a:endParaRPr lang="en-US"/>
          </a:p>
        </p:txBody>
      </p:sp>
    </p:spTree>
    <p:extLst>
      <p:ext uri="{BB962C8B-B14F-4D97-AF65-F5344CB8AC3E}">
        <p14:creationId xmlns:p14="http://schemas.microsoft.com/office/powerpoint/2010/main" val="6454613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44EACA6B-B22C-4C49-8DD1-69E17EFBDCAE}" type="slidenum">
              <a:rPr lang="en-US" smtClean="0"/>
              <a:t>78</a:t>
            </a:fld>
            <a:endParaRPr lang="en-US"/>
          </a:p>
        </p:txBody>
      </p:sp>
    </p:spTree>
    <p:extLst>
      <p:ext uri="{BB962C8B-B14F-4D97-AF65-F5344CB8AC3E}">
        <p14:creationId xmlns:p14="http://schemas.microsoft.com/office/powerpoint/2010/main" val="27059973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t>
            </a:r>
            <a:r>
              <a:rPr lang="en-US"/>
              <a:t>for coming!</a:t>
            </a:r>
          </a:p>
        </p:txBody>
      </p:sp>
      <p:sp>
        <p:nvSpPr>
          <p:cNvPr id="4" name="Slide Number Placeholder 3"/>
          <p:cNvSpPr>
            <a:spLocks noGrp="1"/>
          </p:cNvSpPr>
          <p:nvPr>
            <p:ph type="sldNum" sz="quarter" idx="10"/>
          </p:nvPr>
        </p:nvSpPr>
        <p:spPr/>
        <p:txBody>
          <a:bodyPr/>
          <a:lstStyle/>
          <a:p>
            <a:fld id="{44EACA6B-B22C-4C49-8DD1-69E17EFBDCAE}" type="slidenum">
              <a:rPr lang="en-US" smtClean="0"/>
              <a:t>79</a:t>
            </a:fld>
            <a:endParaRPr lang="en-US"/>
          </a:p>
        </p:txBody>
      </p:sp>
    </p:spTree>
    <p:extLst>
      <p:ext uri="{BB962C8B-B14F-4D97-AF65-F5344CB8AC3E}">
        <p14:creationId xmlns:p14="http://schemas.microsoft.com/office/powerpoint/2010/main" val="186119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baseline="0" dirty="0"/>
              <a:t> pyramid shows phonological awareness from its simplest through its most complex forms.</a:t>
            </a:r>
          </a:p>
          <a:p>
            <a:r>
              <a:rPr lang="en-US" baseline="0" dirty="0"/>
              <a:t>The easiest tasks </a:t>
            </a:r>
            <a:r>
              <a:rPr lang="en-US" b="1" baseline="0" dirty="0"/>
              <a:t>hearing oral rhymes and alliterations</a:t>
            </a:r>
            <a:r>
              <a:rPr lang="en-US" baseline="0" dirty="0"/>
              <a:t>:</a:t>
            </a:r>
          </a:p>
          <a:p>
            <a:r>
              <a:rPr lang="en-US" baseline="0" dirty="0"/>
              <a:t>Rhymes like By, high, tie, or snow, go, toe</a:t>
            </a:r>
          </a:p>
          <a:p>
            <a:r>
              <a:rPr lang="en-US" baseline="0" dirty="0"/>
              <a:t>Ask: What are alliterations: </a:t>
            </a:r>
            <a:r>
              <a:rPr lang="en-US" sz="1200" kern="1200" dirty="0">
                <a:solidFill>
                  <a:schemeClr val="tx1"/>
                </a:solidFill>
                <a:effectLst/>
                <a:latin typeface="+mn-lt"/>
                <a:ea typeface="+mn-ea"/>
                <a:cs typeface="+mn-cs"/>
              </a:rPr>
              <a:t>a series of words in a row (or close to a row) have the same first consonant sound.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“She sells sea-shells down by the sea-shore” and Peter Piper Picked a Peck of Pickled Peppers are alliterative phrases</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Hears words in spoken sentences</a:t>
            </a:r>
            <a:r>
              <a:rPr lang="en-US" sz="1200" kern="1200" baseline="0" dirty="0">
                <a:solidFill>
                  <a:schemeClr val="tx1"/>
                </a:solidFill>
                <a:effectLst/>
                <a:latin typeface="+mn-lt"/>
                <a:ea typeface="+mn-ea"/>
                <a:cs typeface="+mn-cs"/>
              </a:rPr>
              <a:t>: Leonard, it is time to eat.</a:t>
            </a:r>
          </a:p>
          <a:p>
            <a:r>
              <a:rPr lang="en-US" sz="1200" b="1" kern="1200" baseline="0" dirty="0">
                <a:solidFill>
                  <a:schemeClr val="tx1"/>
                </a:solidFill>
                <a:effectLst/>
                <a:latin typeface="+mn-lt"/>
                <a:ea typeface="+mn-ea"/>
                <a:cs typeface="+mn-cs"/>
              </a:rPr>
              <a:t>Hears syllables in spoken sentences</a:t>
            </a:r>
            <a:r>
              <a:rPr lang="en-US" sz="1200" kern="1200" baseline="0" dirty="0">
                <a:solidFill>
                  <a:schemeClr val="tx1"/>
                </a:solidFill>
                <a:effectLst/>
                <a:latin typeface="+mn-lt"/>
                <a:ea typeface="+mn-ea"/>
                <a:cs typeface="+mn-cs"/>
              </a:rPr>
              <a:t>: The (1) silly (2) dog (1) went (1) the (1) hospital (3).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Hears onsets and rhymes:  Ask What are onsets? </a:t>
            </a:r>
            <a:r>
              <a:rPr lang="en-US" dirty="0"/>
              <a:t>An onset is the part of the syllable that precedes the vowel of the syllable.</a:t>
            </a:r>
          </a:p>
          <a:p>
            <a:r>
              <a:rPr lang="en-US" baseline="0" dirty="0"/>
              <a:t>Examples:  pie = p is the onset/</a:t>
            </a:r>
            <a:r>
              <a:rPr lang="en-US" baseline="0" dirty="0" err="1"/>
              <a:t>ie</a:t>
            </a:r>
            <a:r>
              <a:rPr lang="en-US" baseline="0" dirty="0"/>
              <a:t>        split = </a:t>
            </a:r>
            <a:r>
              <a:rPr lang="en-US" baseline="0" dirty="0" err="1"/>
              <a:t>spl</a:t>
            </a:r>
            <a:r>
              <a:rPr lang="en-US" baseline="0" dirty="0"/>
              <a:t> is the onset/ it is the rime. </a:t>
            </a:r>
          </a:p>
          <a:p>
            <a:r>
              <a:rPr lang="en-US" b="1" baseline="0" dirty="0"/>
              <a:t>Hears individual phonemes in words: </a:t>
            </a:r>
            <a:r>
              <a:rPr lang="en-US" b="0" baseline="0" dirty="0"/>
              <a:t>Sun (3) s-u-n; Rich (3); </a:t>
            </a:r>
            <a:endParaRPr lang="en-US" b="1" baseline="0" dirty="0"/>
          </a:p>
          <a:p>
            <a:r>
              <a:rPr lang="en-US" b="1" baseline="0" dirty="0"/>
              <a:t>  </a:t>
            </a:r>
            <a:endParaRPr lang="en-US" b="1" dirty="0"/>
          </a:p>
        </p:txBody>
      </p:sp>
      <p:sp>
        <p:nvSpPr>
          <p:cNvPr id="4" name="Slide Number Placeholder 3"/>
          <p:cNvSpPr>
            <a:spLocks noGrp="1"/>
          </p:cNvSpPr>
          <p:nvPr>
            <p:ph type="sldNum" sz="quarter" idx="10"/>
          </p:nvPr>
        </p:nvSpPr>
        <p:spPr/>
        <p:txBody>
          <a:bodyPr/>
          <a:lstStyle/>
          <a:p>
            <a:fld id="{44EACA6B-B22C-4C49-8DD1-69E17EFBDCAE}" type="slidenum">
              <a:rPr lang="en-US" smtClean="0"/>
              <a:t>8</a:t>
            </a:fld>
            <a:endParaRPr lang="en-US"/>
          </a:p>
        </p:txBody>
      </p:sp>
    </p:spTree>
    <p:extLst>
      <p:ext uri="{BB962C8B-B14F-4D97-AF65-F5344CB8AC3E}">
        <p14:creationId xmlns:p14="http://schemas.microsoft.com/office/powerpoint/2010/main" val="298613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Phonological awareness refers to the ability to segment and manipulate the sounds of oral language. It’s about</a:t>
            </a:r>
            <a:r>
              <a:rPr lang="en-US" baseline="0" dirty="0"/>
              <a:t> hearing, not seeing.</a:t>
            </a:r>
            <a:endParaRPr lang="en-US" dirty="0"/>
          </a:p>
          <a:p>
            <a:r>
              <a:rPr lang="en-US" sz="1200" kern="1200" dirty="0">
                <a:solidFill>
                  <a:schemeClr val="tx1"/>
                </a:solidFill>
                <a:effectLst/>
                <a:latin typeface="+mn-lt"/>
                <a:ea typeface="+mn-ea"/>
                <a:cs typeface="+mn-cs"/>
              </a:rPr>
              <a:t>The Greek </a:t>
            </a:r>
            <a:r>
              <a:rPr lang="en-US" sz="1200" b="1" kern="1200" dirty="0">
                <a:solidFill>
                  <a:schemeClr val="tx1"/>
                </a:solidFill>
                <a:effectLst/>
                <a:latin typeface="+mn-lt"/>
                <a:ea typeface="+mn-ea"/>
                <a:cs typeface="+mn-cs"/>
              </a:rPr>
              <a:t>root</a:t>
            </a:r>
            <a:r>
              <a:rPr lang="en-US" sz="1200" kern="1200" dirty="0">
                <a:solidFill>
                  <a:schemeClr val="tx1"/>
                </a:solidFill>
                <a:effectLst/>
                <a:latin typeface="+mn-lt"/>
                <a:ea typeface="+mn-ea"/>
                <a:cs typeface="+mn-cs"/>
              </a:rPr>
              <a:t> word </a:t>
            </a:r>
            <a:r>
              <a:rPr lang="en-US" sz="1200" b="1" kern="1200" dirty="0" err="1">
                <a:solidFill>
                  <a:schemeClr val="tx1"/>
                </a:solidFill>
                <a:effectLst/>
                <a:latin typeface="+mn-lt"/>
                <a:ea typeface="+mn-ea"/>
                <a:cs typeface="+mn-cs"/>
              </a:rPr>
              <a:t>phon</a:t>
            </a:r>
            <a:r>
              <a:rPr lang="en-US" sz="1200" b="1" kern="1200" dirty="0">
                <a:solidFill>
                  <a:schemeClr val="tx1"/>
                </a:solidFill>
                <a:effectLst/>
                <a:latin typeface="+mn-lt"/>
                <a:ea typeface="+mn-ea"/>
                <a:cs typeface="+mn-cs"/>
              </a:rPr>
              <a:t> means</a:t>
            </a:r>
            <a:r>
              <a:rPr lang="en-US" sz="1200" kern="1200" dirty="0">
                <a:solidFill>
                  <a:schemeClr val="tx1"/>
                </a:solidFill>
                <a:effectLst/>
                <a:latin typeface="+mn-lt"/>
                <a:ea typeface="+mn-ea"/>
                <a:cs typeface="+mn-cs"/>
              </a:rPr>
              <a:t> “sound.” This word </a:t>
            </a:r>
            <a:r>
              <a:rPr lang="en-US" sz="1200" b="1" kern="1200" dirty="0">
                <a:solidFill>
                  <a:schemeClr val="tx1"/>
                </a:solidFill>
                <a:effectLst/>
                <a:latin typeface="+mn-lt"/>
                <a:ea typeface="+mn-ea"/>
                <a:cs typeface="+mn-cs"/>
              </a:rPr>
              <a:t>root</a:t>
            </a:r>
            <a:r>
              <a:rPr lang="en-US" sz="1200" kern="1200" dirty="0">
                <a:solidFill>
                  <a:schemeClr val="tx1"/>
                </a:solidFill>
                <a:effectLst/>
                <a:latin typeface="+mn-lt"/>
                <a:ea typeface="+mn-ea"/>
                <a:cs typeface="+mn-cs"/>
              </a:rPr>
              <a:t> is the word origin of a number of English vocabulary words, including microphone, phone, and saxophone.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Ask: How many syllables? in salamander? (4) Pies? (1)  Unbelievable? (5) Gardener? (3)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How many speech sounds in ox? (3)  Boil? (3) Straight? (4) Though?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many words do you hear? Today is a great day here in Springfield! (8)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is the onset and rime? Chick = </a:t>
            </a:r>
            <a:r>
              <a:rPr lang="en-US" dirty="0" err="1"/>
              <a:t>ch</a:t>
            </a:r>
            <a:r>
              <a:rPr lang="en-US" dirty="0"/>
              <a:t>/ick; hat = h/at; plum</a:t>
            </a:r>
            <a:r>
              <a:rPr lang="en-US" baseline="0" dirty="0"/>
              <a:t> = </a:t>
            </a:r>
            <a:r>
              <a:rPr lang="en-US" baseline="0" dirty="0" err="1"/>
              <a:t>pl</a:t>
            </a:r>
            <a:r>
              <a:rPr lang="en-US" baseline="0" dirty="0"/>
              <a:t>/um; sort = s/ort.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words rhyme? (Say yes or no) hat, pat, sat, pin, bat, toe, cat.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Which one is the alliteration? </a:t>
            </a:r>
            <a:br>
              <a:rPr lang="en-US" baseline="0" dirty="0"/>
            </a:br>
            <a:r>
              <a:rPr lang="en-US" baseline="0" dirty="0"/>
              <a:t>1. </a:t>
            </a:r>
            <a:r>
              <a:rPr lang="en-US" sz="1200" kern="1200" dirty="0">
                <a:solidFill>
                  <a:schemeClr val="tx1"/>
                </a:solidFill>
                <a:effectLst/>
                <a:latin typeface="+mn-lt"/>
                <a:ea typeface="+mn-ea"/>
                <a:cs typeface="+mn-cs"/>
              </a:rPr>
              <a:t>Peter Piper Picked a Peck of Pickled Peppers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Peter went to the store to get a (</a:t>
            </a:r>
            <a:r>
              <a:rPr lang="en-US" sz="1200" b="1" kern="1200" dirty="0">
                <a:solidFill>
                  <a:schemeClr val="tx1"/>
                </a:solidFill>
                <a:effectLst/>
                <a:latin typeface="+mn-lt"/>
                <a:ea typeface="+mn-ea"/>
                <a:cs typeface="+mn-cs"/>
              </a:rPr>
              <a:t>pint</a:t>
            </a:r>
            <a:r>
              <a:rPr lang="en-US" sz="1200" b="1" kern="1200" baseline="0" dirty="0">
                <a:solidFill>
                  <a:schemeClr val="tx1"/>
                </a:solidFill>
                <a:effectLst/>
                <a:latin typeface="+mn-lt"/>
                <a:ea typeface="+mn-ea"/>
                <a:cs typeface="+mn-cs"/>
              </a:rPr>
              <a:t> of pickled peppers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baseline="0" dirty="0"/>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 has shown that a child’s awareness of the sounds of spoken words is a strong predictor of his or her later success in learning to read.” (ILA)</a:t>
            </a:r>
          </a:p>
          <a:p>
            <a:endParaRPr lang="en-US" dirty="0"/>
          </a:p>
        </p:txBody>
      </p:sp>
      <p:sp>
        <p:nvSpPr>
          <p:cNvPr id="4" name="Slide Number Placeholder 3"/>
          <p:cNvSpPr>
            <a:spLocks noGrp="1"/>
          </p:cNvSpPr>
          <p:nvPr>
            <p:ph type="sldNum" sz="quarter" idx="10"/>
          </p:nvPr>
        </p:nvSpPr>
        <p:spPr/>
        <p:txBody>
          <a:bodyPr/>
          <a:lstStyle/>
          <a:p>
            <a:fld id="{44EACA6B-B22C-4C49-8DD1-69E17EFBDCAE}" type="slidenum">
              <a:rPr lang="en-US" smtClean="0"/>
              <a:t>9</a:t>
            </a:fld>
            <a:endParaRPr lang="en-US"/>
          </a:p>
        </p:txBody>
      </p:sp>
    </p:spTree>
    <p:extLst>
      <p:ext uri="{BB962C8B-B14F-4D97-AF65-F5344CB8AC3E}">
        <p14:creationId xmlns:p14="http://schemas.microsoft.com/office/powerpoint/2010/main" val="148663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0AF0EA-CF49-4C24-B0FE-24AB0C40DB21}"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114524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AF0EA-CF49-4C24-B0FE-24AB0C40DB21}"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347245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AF0EA-CF49-4C24-B0FE-24AB0C40DB21}"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373567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AF0EA-CF49-4C24-B0FE-24AB0C40DB21}"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107208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AF0EA-CF49-4C24-B0FE-24AB0C40DB21}"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323759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0AF0EA-CF49-4C24-B0FE-24AB0C40DB21}"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106827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0AF0EA-CF49-4C24-B0FE-24AB0C40DB21}"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342776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0AF0EA-CF49-4C24-B0FE-24AB0C40DB21}"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219759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AF0EA-CF49-4C24-B0FE-24AB0C40DB21}"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1625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AF0EA-CF49-4C24-B0FE-24AB0C40DB21}"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278755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AF0EA-CF49-4C24-B0FE-24AB0C40DB21}"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2EA59-ECFC-41C3-95D5-4F090D3F1FD3}" type="slidenum">
              <a:rPr lang="en-US" smtClean="0"/>
              <a:t>‹#›</a:t>
            </a:fld>
            <a:endParaRPr lang="en-US"/>
          </a:p>
        </p:txBody>
      </p:sp>
    </p:spTree>
    <p:extLst>
      <p:ext uri="{BB962C8B-B14F-4D97-AF65-F5344CB8AC3E}">
        <p14:creationId xmlns:p14="http://schemas.microsoft.com/office/powerpoint/2010/main" val="424641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AF0EA-CF49-4C24-B0FE-24AB0C40DB21}" type="datetimeFigureOut">
              <a:rPr lang="en-US" smtClean="0"/>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2EA59-ECFC-41C3-95D5-4F090D3F1FD3}" type="slidenum">
              <a:rPr lang="en-US" smtClean="0"/>
              <a:t>‹#›</a:t>
            </a:fld>
            <a:endParaRPr lang="en-US"/>
          </a:p>
        </p:txBody>
      </p:sp>
    </p:spTree>
    <p:extLst>
      <p:ext uri="{BB962C8B-B14F-4D97-AF65-F5344CB8AC3E}">
        <p14:creationId xmlns:p14="http://schemas.microsoft.com/office/powerpoint/2010/main" val="3015167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m/url?url=http://www.sightwordsgame.com/sightwordgames/bingo/&amp;rct=j&amp;frm=1&amp;q=&amp;esrc=s&amp;sa=U&amp;ved=0ahUKEwiak9fpgJTNAhUH2T4KHZgqDDUQwW4IKjAK&amp;usg=AFQjCNE7y_qR-uwXVpgeMltdXRQn-pO3pA" TargetMode="External"/><Relationship Id="rId5" Type="http://schemas.openxmlformats.org/officeDocument/2006/relationships/image" Target="../media/image7.gif"/><Relationship Id="rId4" Type="http://schemas.openxmlformats.org/officeDocument/2006/relationships/hyperlink" Target="http://blog.maketaketeach.com/wp-content/uploads/2013/01/CookieSheetChallengeVol-sampletempblogpic.gi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hyperlink" Target="https://www.pinterest.com/pin/332351647471901276/"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hyperlink" Target="https://www.teachervision.com/free-trial" TargetMode="External"/><Relationship Id="rId4" Type="http://schemas.openxmlformats.org/officeDocument/2006/relationships/image" Target="../media/image24.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www.worksheetplace.com/mf_pdf/First-Then-Next-Las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hyperlink" Target="https://www.teachervision.com/tv/resources/PDF/GOOD_TV_K_2_pdf_s/62176_InRCd_85.pdf" TargetMode="Externa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hyperlink" Target="https://www.ereadingworksheets.com/wp-content/uploads/2010/12/cause-and-effect-text-structure-graphic-organizer1.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hyperlink" Target="http://www.edhelperclipart.com/clipart/teachers/org-1cause1effect.pdf" TargetMode="External"/><Relationship Id="rId7" Type="http://schemas.openxmlformats.org/officeDocument/2006/relationships/hyperlink" Target="http://www.edhelperclipart.com/clipart/teachers/org-cause3effect.pdf"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7.gif"/><Relationship Id="rId5" Type="http://schemas.openxmlformats.org/officeDocument/2006/relationships/hyperlink" Target="http://www.edhelperclipart.com/clipart/teachers/org-2causes1effect.pdf" TargetMode="External"/><Relationship Id="rId4" Type="http://schemas.openxmlformats.org/officeDocument/2006/relationships/image" Target="../media/image36.gi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hyperlink" Target="http://www.enchantedlearning.com/graphicorganizers/compareandcontrast/1.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312" y="1066800"/>
            <a:ext cx="7772400" cy="990600"/>
          </a:xfrm>
        </p:spPr>
        <p:txBody>
          <a:bodyPr>
            <a:normAutofit fontScale="90000"/>
          </a:bodyPr>
          <a:lstStyle/>
          <a:p>
            <a:r>
              <a:rPr lang="en-US" sz="3200" b="1" dirty="0"/>
              <a:t>Reading Comprehension for Paraprofessionals</a:t>
            </a:r>
            <a:br>
              <a:rPr lang="en-US" sz="3200" b="1" dirty="0"/>
            </a:br>
            <a:r>
              <a:rPr lang="en-US" sz="3200" b="1" dirty="0"/>
              <a:t>Text Structures</a:t>
            </a:r>
          </a:p>
        </p:txBody>
      </p:sp>
      <p:sp>
        <p:nvSpPr>
          <p:cNvPr id="3" name="Subtitle 2"/>
          <p:cNvSpPr>
            <a:spLocks noGrp="1"/>
          </p:cNvSpPr>
          <p:nvPr>
            <p:ph type="subTitle" idx="1"/>
          </p:nvPr>
        </p:nvSpPr>
        <p:spPr>
          <a:xfrm>
            <a:off x="0" y="5105400"/>
            <a:ext cx="9144000" cy="1219200"/>
          </a:xfrm>
        </p:spPr>
        <p:txBody>
          <a:bodyPr>
            <a:normAutofit fontScale="85000" lnSpcReduction="20000"/>
          </a:bodyPr>
          <a:lstStyle/>
          <a:p>
            <a:endParaRPr lang="en-US" sz="2400" b="1" dirty="0">
              <a:solidFill>
                <a:schemeClr val="tx1"/>
              </a:solidFill>
            </a:endParaRPr>
          </a:p>
          <a:p>
            <a:r>
              <a:rPr lang="en-US" sz="2400" b="1" dirty="0">
                <a:solidFill>
                  <a:schemeClr val="tx1"/>
                </a:solidFill>
              </a:rPr>
              <a:t>Presenters: </a:t>
            </a:r>
            <a:br>
              <a:rPr lang="en-US" sz="2400" b="1" dirty="0">
                <a:solidFill>
                  <a:schemeClr val="tx1"/>
                </a:solidFill>
              </a:rPr>
            </a:br>
            <a:endParaRPr lang="en-US" sz="2400" b="1" dirty="0">
              <a:solidFill>
                <a:schemeClr val="tx1"/>
              </a:solidFill>
            </a:endParaRPr>
          </a:p>
          <a:p>
            <a:r>
              <a:rPr lang="en-US" sz="2400" b="1" dirty="0">
                <a:solidFill>
                  <a:schemeClr val="tx1"/>
                </a:solidFill>
              </a:rPr>
              <a:t>Springfield, MA                                                                   August 22-23, 2016</a:t>
            </a:r>
          </a:p>
        </p:txBody>
      </p:sp>
      <p:pic>
        <p:nvPicPr>
          <p:cNvPr id="1026" name="Picture 2" descr="http://nccatnews.com/wp-content/uploads/2014/06/READ20K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5167424"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Phonics</a:t>
            </a:r>
          </a:p>
        </p:txBody>
      </p:sp>
      <p:pic>
        <p:nvPicPr>
          <p:cNvPr id="4" name="Content Placeholder 3" descr="https://primarysite-prod-sorted.s3.amazonaws.com/john-clifford-school/UploadedDocument/cec0d4aea2e2443aadbf09353aaa286e/phonic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627517"/>
            <a:ext cx="3572598" cy="2239963"/>
          </a:xfrm>
          <a:prstGeom prst="rect">
            <a:avLst/>
          </a:prstGeom>
          <a:noFill/>
          <a:ln>
            <a:noFill/>
          </a:ln>
        </p:spPr>
      </p:pic>
      <p:pic>
        <p:nvPicPr>
          <p:cNvPr id="1026" name="Picture 2" descr="CookieSheetChallengeVol sampletempblogpi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600200"/>
            <a:ext cx="3505200" cy="2583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4689619"/>
            <a:ext cx="5562600" cy="1015663"/>
          </a:xfrm>
          <a:prstGeom prst="rect">
            <a:avLst/>
          </a:prstGeom>
          <a:noFill/>
        </p:spPr>
        <p:txBody>
          <a:bodyPr wrap="square" rtlCol="0">
            <a:spAutoFit/>
          </a:bodyPr>
          <a:lstStyle/>
          <a:p>
            <a:r>
              <a:rPr lang="en-US" sz="2000" dirty="0"/>
              <a:t>The Alphabetic Principle: the idea that letters and letter patterns represent the sounds of spoken language.  </a:t>
            </a:r>
          </a:p>
        </p:txBody>
      </p:sp>
      <p:pic>
        <p:nvPicPr>
          <p:cNvPr id="1028" name="Picture 4" descr="Image result for sight words printable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587961"/>
            <a:ext cx="2133600" cy="206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7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Phonics Activities</a:t>
            </a:r>
            <a:br>
              <a:rPr lang="en-US" dirty="0"/>
            </a:br>
            <a:endParaRPr lang="en-US" dirty="0"/>
          </a:p>
        </p:txBody>
      </p:sp>
      <p:sp>
        <p:nvSpPr>
          <p:cNvPr id="3" name="Content Placeholder 2"/>
          <p:cNvSpPr>
            <a:spLocks noGrp="1"/>
          </p:cNvSpPr>
          <p:nvPr>
            <p:ph idx="1"/>
          </p:nvPr>
        </p:nvSpPr>
        <p:spPr>
          <a:xfrm>
            <a:off x="457200" y="762000"/>
            <a:ext cx="8382000" cy="5791200"/>
          </a:xfrm>
        </p:spPr>
        <p:txBody>
          <a:bodyPr/>
          <a:lstStyle/>
          <a:p>
            <a:pPr marL="0" indent="0">
              <a:buNone/>
            </a:pPr>
            <a:r>
              <a:rPr lang="en-US" dirty="0"/>
              <a:t>A.  Word family reunion:   The “am” Family Reunion</a:t>
            </a:r>
          </a:p>
          <a:p>
            <a:endParaRPr lang="en-US" dirty="0"/>
          </a:p>
          <a:p>
            <a:pPr marL="0" indent="0">
              <a:buNone/>
            </a:pPr>
            <a:r>
              <a:rPr lang="en-US" dirty="0"/>
              <a:t>B. What’s the missing vowel?</a:t>
            </a:r>
          </a:p>
          <a:p>
            <a:pPr marL="514350" indent="-514350">
              <a:buAutoNum type="arabicPeriod"/>
            </a:pPr>
            <a:r>
              <a:rPr lang="en-US" dirty="0" err="1"/>
              <a:t>p__t</a:t>
            </a:r>
            <a:r>
              <a:rPr lang="en-US" dirty="0"/>
              <a:t>;     2. </a:t>
            </a:r>
            <a:r>
              <a:rPr lang="en-US" dirty="0" err="1"/>
              <a:t>h__e</a:t>
            </a:r>
            <a:r>
              <a:rPr lang="en-US" dirty="0"/>
              <a:t>   3. </a:t>
            </a:r>
            <a:r>
              <a:rPr lang="en-US" dirty="0" err="1"/>
              <a:t>t__p</a:t>
            </a:r>
            <a:r>
              <a:rPr lang="en-US" dirty="0"/>
              <a:t>   4. </a:t>
            </a:r>
            <a:r>
              <a:rPr lang="en-US" dirty="0" err="1"/>
              <a:t>g__t</a:t>
            </a:r>
            <a:r>
              <a:rPr lang="en-US" dirty="0"/>
              <a:t>; 5. </a:t>
            </a:r>
            <a:r>
              <a:rPr lang="en-US" dirty="0" err="1"/>
              <a:t>p__e</a:t>
            </a:r>
            <a:br>
              <a:rPr lang="en-US" dirty="0"/>
            </a:br>
            <a:endParaRPr lang="en-US" dirty="0"/>
          </a:p>
          <a:p>
            <a:pPr marL="0" indent="0">
              <a:buNone/>
            </a:pPr>
            <a:endParaRPr lang="en-US" dirty="0"/>
          </a:p>
          <a:p>
            <a:pPr marL="0" indent="0">
              <a:buNone/>
            </a:pPr>
            <a:r>
              <a:rPr lang="en-US" dirty="0"/>
              <a:t>C. What sound does this letter make?</a:t>
            </a:r>
          </a:p>
          <a:p>
            <a:pPr marL="0" indent="0">
              <a:buNone/>
            </a:pPr>
            <a:r>
              <a:rPr lang="en-US" dirty="0"/>
              <a:t>    M         C        F         A         G   </a:t>
            </a:r>
          </a:p>
          <a:p>
            <a:pPr marL="0" indent="0">
              <a:buNone/>
            </a:pPr>
            <a:endParaRPr lang="en-US" dirty="0"/>
          </a:p>
        </p:txBody>
      </p:sp>
    </p:spTree>
    <p:extLst>
      <p:ext uri="{BB962C8B-B14F-4D97-AF65-F5344CB8AC3E}">
        <p14:creationId xmlns:p14="http://schemas.microsoft.com/office/powerpoint/2010/main" val="373448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br>
              <a:rPr lang="en-US" dirty="0"/>
            </a:br>
            <a:br>
              <a:rPr lang="en-US" dirty="0"/>
            </a:br>
            <a:br>
              <a:rPr lang="en-US" dirty="0"/>
            </a:br>
            <a:r>
              <a:rPr lang="en-US" dirty="0"/>
              <a:t>Vocabulary</a:t>
            </a:r>
            <a:br>
              <a:rPr lang="en-US" dirty="0"/>
            </a:br>
            <a:br>
              <a:rPr lang="en-US" dirty="0"/>
            </a:br>
            <a:br>
              <a:rPr lang="en-US" dirty="0"/>
            </a:br>
            <a:br>
              <a:rPr lang="en-US" dirty="0"/>
            </a:br>
            <a:endParaRPr lang="en-US" dirty="0"/>
          </a:p>
        </p:txBody>
      </p:sp>
      <p:sp>
        <p:nvSpPr>
          <p:cNvPr id="5" name="Content Placeholder 4"/>
          <p:cNvSpPr>
            <a:spLocks noGrp="1"/>
          </p:cNvSpPr>
          <p:nvPr>
            <p:ph idx="1"/>
          </p:nvPr>
        </p:nvSpPr>
        <p:spPr>
          <a:xfrm>
            <a:off x="152400" y="914400"/>
            <a:ext cx="8534400" cy="5791200"/>
          </a:xfrm>
        </p:spPr>
        <p:txBody>
          <a:bodyPr>
            <a:normAutofit/>
          </a:bodyPr>
          <a:lstStyle/>
          <a:p>
            <a:pPr marL="0" indent="0">
              <a:buNone/>
            </a:pPr>
            <a:r>
              <a:rPr lang="en-US" sz="2800" dirty="0"/>
              <a:t>Defined: The knowledge of words and word meanings.</a:t>
            </a:r>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Word families is a base word plus its common inflections.</a:t>
            </a:r>
          </a:p>
          <a:p>
            <a:pPr marL="0" indent="0">
              <a:buNone/>
            </a:pPr>
            <a:endParaRPr lang="en-US" sz="2400" dirty="0"/>
          </a:p>
          <a:p>
            <a:pPr marL="0" indent="0">
              <a:buNone/>
            </a:pPr>
            <a:r>
              <a:rPr lang="en-US" sz="2400" dirty="0"/>
              <a:t>4,000 word families make up over 90 % of the words occurring in intermediate grade texts (</a:t>
            </a:r>
            <a:r>
              <a:rPr lang="en-US" sz="2400" dirty="0" err="1"/>
              <a:t>Hiebert</a:t>
            </a:r>
            <a:r>
              <a:rPr lang="en-US" sz="2400" dirty="0"/>
              <a:t>, 2005).</a:t>
            </a:r>
          </a:p>
          <a:p>
            <a:pPr marL="0" indent="0">
              <a:buNone/>
            </a:pPr>
            <a:endParaRPr lang="en-US" sz="2000" dirty="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001474954"/>
              </p:ext>
            </p:extLst>
          </p:nvPr>
        </p:nvGraphicFramePr>
        <p:xfrm>
          <a:off x="1905000" y="1676400"/>
          <a:ext cx="4953000" cy="272034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tblGrid>
              <a:tr h="647700">
                <a:tc>
                  <a:txBody>
                    <a:bodyPr/>
                    <a:lstStyle/>
                    <a:p>
                      <a:pPr algn="r"/>
                      <a:r>
                        <a:rPr lang="en-US" sz="2400" dirty="0"/>
                        <a:t>5586</a:t>
                      </a:r>
                      <a:r>
                        <a:rPr lang="en-US" sz="2400" baseline="0" dirty="0"/>
                        <a:t>  Most </a:t>
                      </a:r>
                      <a:endParaRPr lang="en-US" sz="2400" dirty="0"/>
                    </a:p>
                  </a:txBody>
                  <a:tcPr/>
                </a:tc>
                <a:tc>
                  <a:txBody>
                    <a:bodyPr/>
                    <a:lstStyle/>
                    <a:p>
                      <a:r>
                        <a:rPr lang="en-US" sz="2400" dirty="0"/>
                        <a:t>Frequent Words</a:t>
                      </a:r>
                    </a:p>
                  </a:txBody>
                  <a:tcPr/>
                </a:tc>
                <a:extLst>
                  <a:ext uri="{0D108BD9-81ED-4DB2-BD59-A6C34878D82A}">
                    <a16:rowId xmlns:a16="http://schemas.microsoft.com/office/drawing/2014/main" val="10000"/>
                  </a:ext>
                </a:extLst>
              </a:tr>
              <a:tr h="485775">
                <a:tc>
                  <a:txBody>
                    <a:bodyPr/>
                    <a:lstStyle/>
                    <a:p>
                      <a:pPr algn="ctr"/>
                      <a:r>
                        <a:rPr lang="en-US" sz="2800" dirty="0"/>
                        <a:t>Zone 1</a:t>
                      </a:r>
                    </a:p>
                  </a:txBody>
                  <a:tcPr/>
                </a:tc>
                <a:tc>
                  <a:txBody>
                    <a:bodyPr/>
                    <a:lstStyle/>
                    <a:p>
                      <a:r>
                        <a:rPr lang="en-US" sz="2800" b="0" i="0" u="none" strike="noStrike" kern="1200" baseline="0" dirty="0">
                          <a:solidFill>
                            <a:schemeClr val="dk1"/>
                          </a:solidFill>
                          <a:latin typeface="+mn-lt"/>
                          <a:ea typeface="+mn-ea"/>
                          <a:cs typeface="+mn-cs"/>
                        </a:rPr>
                        <a:t>30 families</a:t>
                      </a:r>
                      <a:endParaRPr lang="en-US" sz="2800" dirty="0"/>
                    </a:p>
                  </a:txBody>
                  <a:tcPr/>
                </a:tc>
                <a:extLst>
                  <a:ext uri="{0D108BD9-81ED-4DB2-BD59-A6C34878D82A}">
                    <a16:rowId xmlns:a16="http://schemas.microsoft.com/office/drawing/2014/main" val="10001"/>
                  </a:ext>
                </a:extLst>
              </a:tr>
              <a:tr h="485775">
                <a:tc>
                  <a:txBody>
                    <a:bodyPr/>
                    <a:lstStyle/>
                    <a:p>
                      <a:pPr algn="ctr"/>
                      <a:r>
                        <a:rPr lang="en-US" sz="2800" dirty="0"/>
                        <a:t>Zone 2</a:t>
                      </a:r>
                    </a:p>
                  </a:txBody>
                  <a:tcPr/>
                </a:tc>
                <a:tc>
                  <a:txBody>
                    <a:bodyPr/>
                    <a:lstStyle/>
                    <a:p>
                      <a:r>
                        <a:rPr lang="en-US" sz="2800" b="0" i="0" u="none" strike="noStrike" kern="1200" baseline="0" dirty="0">
                          <a:solidFill>
                            <a:schemeClr val="dk1"/>
                          </a:solidFill>
                          <a:latin typeface="+mn-lt"/>
                          <a:ea typeface="+mn-ea"/>
                          <a:cs typeface="+mn-cs"/>
                        </a:rPr>
                        <a:t>500 families</a:t>
                      </a:r>
                      <a:endParaRPr lang="en-US" sz="2800" dirty="0"/>
                    </a:p>
                  </a:txBody>
                  <a:tcPr/>
                </a:tc>
                <a:extLst>
                  <a:ext uri="{0D108BD9-81ED-4DB2-BD59-A6C34878D82A}">
                    <a16:rowId xmlns:a16="http://schemas.microsoft.com/office/drawing/2014/main" val="10002"/>
                  </a:ext>
                </a:extLst>
              </a:tr>
              <a:tr h="485775">
                <a:tc>
                  <a:txBody>
                    <a:bodyPr/>
                    <a:lstStyle/>
                    <a:p>
                      <a:pPr algn="ctr"/>
                      <a:r>
                        <a:rPr lang="en-US" sz="2800" dirty="0"/>
                        <a:t>Zone 3</a:t>
                      </a:r>
                    </a:p>
                  </a:txBody>
                  <a:tcPr/>
                </a:tc>
                <a:tc>
                  <a:txBody>
                    <a:bodyPr/>
                    <a:lstStyle/>
                    <a:p>
                      <a:r>
                        <a:rPr lang="en-US" sz="2800" b="0" i="0" u="none" strike="noStrike" kern="1200" baseline="0" dirty="0">
                          <a:solidFill>
                            <a:schemeClr val="dk1"/>
                          </a:solidFill>
                          <a:latin typeface="+mn-lt"/>
                          <a:ea typeface="+mn-ea"/>
                          <a:cs typeface="+mn-cs"/>
                        </a:rPr>
                        <a:t>1000 families</a:t>
                      </a:r>
                      <a:endParaRPr lang="en-US" sz="2800" dirty="0"/>
                    </a:p>
                  </a:txBody>
                  <a:tcPr/>
                </a:tc>
                <a:extLst>
                  <a:ext uri="{0D108BD9-81ED-4DB2-BD59-A6C34878D82A}">
                    <a16:rowId xmlns:a16="http://schemas.microsoft.com/office/drawing/2014/main" val="10003"/>
                  </a:ext>
                </a:extLst>
              </a:tr>
              <a:tr h="485775">
                <a:tc>
                  <a:txBody>
                    <a:bodyPr/>
                    <a:lstStyle/>
                    <a:p>
                      <a:pPr algn="ctr"/>
                      <a:r>
                        <a:rPr lang="en-US" sz="2800" dirty="0"/>
                        <a:t>Zone 4</a:t>
                      </a:r>
                    </a:p>
                  </a:txBody>
                  <a:tcPr/>
                </a:tc>
                <a:tc>
                  <a:txBody>
                    <a:bodyPr/>
                    <a:lstStyle/>
                    <a:p>
                      <a:r>
                        <a:rPr lang="en-US" sz="2800" b="0" i="0" u="none" strike="noStrike" kern="1200" baseline="0" dirty="0">
                          <a:solidFill>
                            <a:schemeClr val="dk1"/>
                          </a:solidFill>
                          <a:latin typeface="+mn-lt"/>
                          <a:ea typeface="+mn-ea"/>
                          <a:cs typeface="+mn-cs"/>
                        </a:rPr>
                        <a:t>2000 families</a:t>
                      </a:r>
                      <a:endParaRPr lang="en-US"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5782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normAutofit/>
          </a:bodyPr>
          <a:lstStyle/>
          <a:p>
            <a:r>
              <a:rPr lang="en-US" sz="3200" dirty="0"/>
              <a:t>Vocabulary Research</a:t>
            </a:r>
          </a:p>
        </p:txBody>
      </p:sp>
      <p:sp>
        <p:nvSpPr>
          <p:cNvPr id="3" name="Content Placeholder 2"/>
          <p:cNvSpPr>
            <a:spLocks noGrp="1"/>
          </p:cNvSpPr>
          <p:nvPr>
            <p:ph idx="1"/>
          </p:nvPr>
        </p:nvSpPr>
        <p:spPr>
          <a:xfrm>
            <a:off x="304800" y="1066800"/>
            <a:ext cx="8382000" cy="5562600"/>
          </a:xfrm>
        </p:spPr>
        <p:txBody>
          <a:bodyPr>
            <a:normAutofit fontScale="92500" lnSpcReduction="10000"/>
          </a:bodyPr>
          <a:lstStyle/>
          <a:p>
            <a:r>
              <a:rPr lang="en-US" dirty="0"/>
              <a:t>Vocabulary is central to the comprehension of text (Davis, 1942; Thorndike, 1973). </a:t>
            </a:r>
          </a:p>
          <a:p>
            <a:pPr marL="0" indent="0">
              <a:buNone/>
            </a:pPr>
            <a:endParaRPr lang="en-US" dirty="0"/>
          </a:p>
          <a:p>
            <a:r>
              <a:rPr lang="en-US" dirty="0"/>
              <a:t>The vocabularies of students when they enter school vary substantially (Hart &amp; </a:t>
            </a:r>
            <a:r>
              <a:rPr lang="en-US" dirty="0" err="1"/>
              <a:t>Risley</a:t>
            </a:r>
            <a:r>
              <a:rPr lang="en-US" dirty="0"/>
              <a:t>, 1995).</a:t>
            </a:r>
          </a:p>
          <a:p>
            <a:endParaRPr lang="en-US" dirty="0"/>
          </a:p>
          <a:p>
            <a:r>
              <a:rPr lang="en-US" dirty="0"/>
              <a:t>The number of words in English is huge (Leech, </a:t>
            </a:r>
            <a:r>
              <a:rPr lang="en-US" dirty="0" err="1"/>
              <a:t>Rayson</a:t>
            </a:r>
            <a:r>
              <a:rPr lang="en-US" dirty="0"/>
              <a:t>, &amp; Wilson, 2001). </a:t>
            </a:r>
          </a:p>
          <a:p>
            <a:pPr marL="0" indent="0">
              <a:buNone/>
            </a:pPr>
            <a:endParaRPr lang="en-US" dirty="0"/>
          </a:p>
          <a:p>
            <a:r>
              <a:rPr lang="en-US" dirty="0"/>
              <a:t>The amount of time in schools is limited (Fisher, Berliner, </a:t>
            </a:r>
            <a:r>
              <a:rPr lang="en-US" dirty="0" err="1"/>
              <a:t>Filby</a:t>
            </a:r>
            <a:r>
              <a:rPr lang="en-US" dirty="0"/>
              <a:t>, </a:t>
            </a:r>
            <a:r>
              <a:rPr lang="en-US" dirty="0" err="1"/>
              <a:t>Marliave</a:t>
            </a:r>
            <a:r>
              <a:rPr lang="en-US" dirty="0"/>
              <a:t>, </a:t>
            </a:r>
            <a:r>
              <a:rPr lang="en-US" dirty="0" err="1"/>
              <a:t>Cahen</a:t>
            </a:r>
            <a:r>
              <a:rPr lang="en-US" dirty="0"/>
              <a:t>, &amp; Dishaw,1980).</a:t>
            </a:r>
          </a:p>
        </p:txBody>
      </p:sp>
    </p:spTree>
    <p:extLst>
      <p:ext uri="{BB962C8B-B14F-4D97-AF65-F5344CB8AC3E}">
        <p14:creationId xmlns:p14="http://schemas.microsoft.com/office/powerpoint/2010/main" val="311148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a:t>
            </a:r>
          </a:p>
        </p:txBody>
      </p:sp>
      <p:sp>
        <p:nvSpPr>
          <p:cNvPr id="3" name="Content Placeholder 2"/>
          <p:cNvSpPr>
            <a:spLocks noGrp="1"/>
          </p:cNvSpPr>
          <p:nvPr>
            <p:ph idx="1"/>
          </p:nvPr>
        </p:nvSpPr>
        <p:spPr>
          <a:xfrm>
            <a:off x="381000" y="1600200"/>
            <a:ext cx="8305800" cy="5105400"/>
          </a:xfrm>
        </p:spPr>
        <p:txBody>
          <a:bodyPr/>
          <a:lstStyle/>
          <a:p>
            <a:pPr marL="0" indent="0">
              <a:buNone/>
            </a:pPr>
            <a:r>
              <a:rPr lang="en-US" dirty="0"/>
              <a:t>1. Colors</a:t>
            </a:r>
          </a:p>
          <a:p>
            <a:pPr marL="0" indent="0">
              <a:buNone/>
            </a:pPr>
            <a:r>
              <a:rPr lang="en-US" dirty="0"/>
              <a:t>List 5 things that are: red; white; yellow; green and black.</a:t>
            </a:r>
          </a:p>
          <a:p>
            <a:pPr marL="0" indent="0">
              <a:buNone/>
            </a:pPr>
            <a:endParaRPr lang="en-US" dirty="0"/>
          </a:p>
          <a:p>
            <a:pPr marL="0" indent="0">
              <a:buNone/>
            </a:pPr>
            <a:r>
              <a:rPr lang="en-US" dirty="0"/>
              <a:t>2. What’s the word synonym:</a:t>
            </a:r>
            <a:br>
              <a:rPr lang="en-US" dirty="0"/>
            </a:br>
            <a:r>
              <a:rPr lang="en-US" dirty="0"/>
              <a:t>Abandon?  Charm?  Hinder?   Part?    Tire?</a:t>
            </a:r>
          </a:p>
          <a:p>
            <a:pPr marL="0" indent="0">
              <a:buNone/>
            </a:pPr>
            <a:endParaRPr lang="en-US" dirty="0"/>
          </a:p>
          <a:p>
            <a:pPr marL="0" indent="0">
              <a:buNone/>
            </a:pPr>
            <a:r>
              <a:rPr lang="en-US" dirty="0"/>
              <a:t>3.Expand your vocabulary</a:t>
            </a:r>
            <a:br>
              <a:rPr lang="en-US" dirty="0"/>
            </a:br>
            <a:r>
              <a:rPr lang="en-US" dirty="0"/>
              <a:t>Alacrity? Erudite? Inveterate? Plethora? Zenith?</a:t>
            </a:r>
          </a:p>
          <a:p>
            <a:endParaRPr lang="en-US" dirty="0"/>
          </a:p>
          <a:p>
            <a:endParaRPr lang="en-US" dirty="0"/>
          </a:p>
        </p:txBody>
      </p:sp>
    </p:spTree>
    <p:extLst>
      <p:ext uri="{BB962C8B-B14F-4D97-AF65-F5344CB8AC3E}">
        <p14:creationId xmlns:p14="http://schemas.microsoft.com/office/powerpoint/2010/main" val="123574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lstStyle/>
          <a:p>
            <a:r>
              <a:rPr lang="en-US" dirty="0"/>
              <a:t>Fluency</a:t>
            </a:r>
          </a:p>
        </p:txBody>
      </p:sp>
      <p:sp>
        <p:nvSpPr>
          <p:cNvPr id="3" name="Content Placeholder 2"/>
          <p:cNvSpPr>
            <a:spLocks noGrp="1"/>
          </p:cNvSpPr>
          <p:nvPr>
            <p:ph idx="1"/>
          </p:nvPr>
        </p:nvSpPr>
        <p:spPr>
          <a:xfrm>
            <a:off x="228600" y="1295400"/>
            <a:ext cx="8458200" cy="5334000"/>
          </a:xfrm>
        </p:spPr>
        <p:txBody>
          <a:bodyPr>
            <a:normAutofit/>
          </a:bodyPr>
          <a:lstStyle/>
          <a:p>
            <a:pPr marL="0" indent="0">
              <a:buNone/>
            </a:pPr>
            <a:r>
              <a:rPr lang="en-US" dirty="0"/>
              <a:t>The ability to read a text with speed, accuracy,     and proper expression.</a:t>
            </a:r>
          </a:p>
          <a:p>
            <a:pPr marL="0" indent="0">
              <a:buNone/>
            </a:pPr>
            <a:endParaRPr lang="en-US" dirty="0"/>
          </a:p>
          <a:p>
            <a:pPr marL="0" indent="0">
              <a:buNone/>
            </a:pPr>
            <a:r>
              <a:rPr lang="en-US" dirty="0"/>
              <a:t>word</a:t>
            </a:r>
            <a:br>
              <a:rPr lang="en-US" dirty="0"/>
            </a:br>
            <a:r>
              <a:rPr lang="en-US" dirty="0"/>
              <a:t>recognition                                   comprehension</a:t>
            </a:r>
          </a:p>
          <a:p>
            <a:pPr marL="0" indent="0">
              <a:buNone/>
            </a:pPr>
            <a:r>
              <a:rPr lang="en-US" dirty="0"/>
              <a:t>			   fluency</a:t>
            </a:r>
          </a:p>
          <a:p>
            <a:pPr marL="0" indent="0">
              <a:buNone/>
            </a:pPr>
            <a:endParaRPr lang="en-US" dirty="0"/>
          </a:p>
          <a:p>
            <a:pPr marL="0" indent="0">
              <a:buNone/>
            </a:pPr>
            <a:r>
              <a:rPr lang="en-US" dirty="0"/>
              <a:t>Fluent readers are able to focus their attention on comprehension.</a:t>
            </a:r>
          </a:p>
        </p:txBody>
      </p:sp>
      <p:pic>
        <p:nvPicPr>
          <p:cNvPr id="6" name="Picture 5" descr="Bridge Drawing - Bridge by Catia Silv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09181"/>
            <a:ext cx="3124200" cy="1066800"/>
          </a:xfrm>
          <a:prstGeom prst="rect">
            <a:avLst/>
          </a:prstGeom>
          <a:noFill/>
          <a:ln>
            <a:noFill/>
          </a:ln>
        </p:spPr>
      </p:pic>
    </p:spTree>
    <p:extLst>
      <p:ext uri="{BB962C8B-B14F-4D97-AF65-F5344CB8AC3E}">
        <p14:creationId xmlns:p14="http://schemas.microsoft.com/office/powerpoint/2010/main" val="1127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rmAutofit fontScale="90000"/>
          </a:bodyPr>
          <a:lstStyle/>
          <a:p>
            <a:r>
              <a:rPr lang="en-US" sz="3200" b="1" dirty="0"/>
              <a:t>Fluency Activity</a:t>
            </a:r>
            <a:br>
              <a:rPr lang="en-US" sz="3200" dirty="0"/>
            </a:br>
            <a:endParaRPr lang="en-US" sz="3200" dirty="0"/>
          </a:p>
        </p:txBody>
      </p:sp>
      <p:sp>
        <p:nvSpPr>
          <p:cNvPr id="3" name="Content Placeholder 2"/>
          <p:cNvSpPr>
            <a:spLocks noGrp="1"/>
          </p:cNvSpPr>
          <p:nvPr>
            <p:ph idx="1"/>
          </p:nvPr>
        </p:nvSpPr>
        <p:spPr>
          <a:xfrm>
            <a:off x="381000" y="838200"/>
            <a:ext cx="8458200" cy="5791200"/>
          </a:xfrm>
        </p:spPr>
        <p:txBody>
          <a:bodyPr>
            <a:normAutofit/>
          </a:bodyPr>
          <a:lstStyle/>
          <a:p>
            <a:pPr marL="0" indent="0">
              <a:buNone/>
            </a:pPr>
            <a:r>
              <a:rPr lang="en-US" sz="2400" dirty="0">
                <a:latin typeface="Cambria"/>
                <a:cs typeface="Cambria"/>
              </a:rPr>
              <a:t>Andrés no se </a:t>
            </a:r>
            <a:r>
              <a:rPr lang="en-US" sz="2400" dirty="0" err="1">
                <a:latin typeface="Cambria"/>
                <a:cs typeface="Cambria"/>
              </a:rPr>
              <a:t>siente</a:t>
            </a:r>
            <a:r>
              <a:rPr lang="en-US" sz="2400" dirty="0">
                <a:latin typeface="Cambria"/>
                <a:cs typeface="Cambria"/>
              </a:rPr>
              <a:t> </a:t>
            </a:r>
            <a:r>
              <a:rPr lang="en-US" sz="2400" dirty="0" err="1">
                <a:latin typeface="Cambria"/>
                <a:cs typeface="Cambria"/>
              </a:rPr>
              <a:t>bien</a:t>
            </a:r>
            <a:r>
              <a:rPr lang="en-US" sz="2400" dirty="0">
                <a:latin typeface="Cambria"/>
                <a:cs typeface="Cambria"/>
              </a:rPr>
              <a:t>. </a:t>
            </a:r>
            <a:r>
              <a:rPr lang="en-US" sz="2400" dirty="0" err="1">
                <a:latin typeface="Cambria"/>
                <a:cs typeface="Cambria"/>
              </a:rPr>
              <a:t>Estuvo</a:t>
            </a:r>
            <a:r>
              <a:rPr lang="en-US" sz="2400" dirty="0">
                <a:latin typeface="Cambria"/>
                <a:cs typeface="Cambria"/>
              </a:rPr>
              <a:t> en </a:t>
            </a:r>
            <a:r>
              <a:rPr lang="en-US" sz="2400" dirty="0" err="1">
                <a:latin typeface="Cambria"/>
                <a:cs typeface="Cambria"/>
              </a:rPr>
              <a:t>una</a:t>
            </a:r>
            <a:r>
              <a:rPr lang="en-US" sz="2400" dirty="0">
                <a:latin typeface="Cambria"/>
                <a:cs typeface="Cambria"/>
              </a:rPr>
              <a:t> fiesta </a:t>
            </a:r>
            <a:r>
              <a:rPr lang="en-US" sz="2400" dirty="0" err="1">
                <a:latin typeface="Cambria"/>
                <a:cs typeface="Cambria"/>
              </a:rPr>
              <a:t>anoche</a:t>
            </a:r>
            <a:r>
              <a:rPr lang="en-US" sz="2400" dirty="0">
                <a:latin typeface="Cambria"/>
                <a:cs typeface="Cambria"/>
              </a:rPr>
              <a:t> y </a:t>
            </a:r>
            <a:r>
              <a:rPr lang="en-US" sz="2400" dirty="0" err="1">
                <a:latin typeface="Cambria"/>
                <a:cs typeface="Cambria"/>
              </a:rPr>
              <a:t>llegó</a:t>
            </a:r>
            <a:r>
              <a:rPr lang="en-US" sz="2400" dirty="0">
                <a:latin typeface="Cambria"/>
                <a:cs typeface="Cambria"/>
              </a:rPr>
              <a:t> a casa a </a:t>
            </a:r>
            <a:r>
              <a:rPr lang="en-US" sz="2400" dirty="0" err="1">
                <a:latin typeface="Cambria"/>
                <a:cs typeface="Cambria"/>
              </a:rPr>
              <a:t>las</a:t>
            </a:r>
            <a:r>
              <a:rPr lang="en-US" sz="2400" dirty="0">
                <a:latin typeface="Cambria"/>
                <a:cs typeface="Cambria"/>
              </a:rPr>
              <a:t> 3 am. </a:t>
            </a:r>
            <a:r>
              <a:rPr lang="en-US" sz="2400" dirty="0" err="1">
                <a:latin typeface="Cambria"/>
                <a:cs typeface="Cambria"/>
              </a:rPr>
              <a:t>Tiene</a:t>
            </a:r>
            <a:r>
              <a:rPr lang="en-US" sz="2400" dirty="0">
                <a:latin typeface="Cambria"/>
                <a:cs typeface="Cambria"/>
              </a:rPr>
              <a:t> dolor de </a:t>
            </a:r>
            <a:r>
              <a:rPr lang="en-US" sz="2400" dirty="0" err="1">
                <a:latin typeface="Cambria"/>
                <a:cs typeface="Cambria"/>
              </a:rPr>
              <a:t>cabeza</a:t>
            </a:r>
            <a:r>
              <a:rPr lang="en-US" sz="2400" dirty="0">
                <a:latin typeface="Cambria"/>
                <a:cs typeface="Cambria"/>
              </a:rPr>
              <a:t> y </a:t>
            </a:r>
            <a:r>
              <a:rPr lang="en-US" sz="2400" dirty="0" err="1">
                <a:latin typeface="Cambria"/>
                <a:cs typeface="Cambria"/>
              </a:rPr>
              <a:t>siente</a:t>
            </a:r>
            <a:r>
              <a:rPr lang="en-US" sz="2400" dirty="0">
                <a:latin typeface="Cambria"/>
                <a:cs typeface="Cambria"/>
              </a:rPr>
              <a:t> </a:t>
            </a:r>
            <a:r>
              <a:rPr lang="en-US" sz="2400" dirty="0" err="1">
                <a:latin typeface="Cambria"/>
                <a:cs typeface="Cambria"/>
              </a:rPr>
              <a:t>náusea</a:t>
            </a:r>
            <a:r>
              <a:rPr lang="en-US" sz="2400" dirty="0">
                <a:latin typeface="Cambria"/>
                <a:cs typeface="Cambria"/>
              </a:rPr>
              <a:t>. </a:t>
            </a:r>
            <a:r>
              <a:rPr lang="en-US" sz="2400" dirty="0" err="1">
                <a:latin typeface="Cambria"/>
                <a:cs typeface="Cambria"/>
              </a:rPr>
              <a:t>Bebió</a:t>
            </a:r>
            <a:r>
              <a:rPr lang="en-US" sz="2400" dirty="0">
                <a:latin typeface="Cambria"/>
                <a:cs typeface="Cambria"/>
              </a:rPr>
              <a:t> mucho y </a:t>
            </a:r>
            <a:r>
              <a:rPr lang="en-US" sz="2400" dirty="0" err="1">
                <a:latin typeface="Cambria"/>
                <a:cs typeface="Cambria"/>
              </a:rPr>
              <a:t>comió</a:t>
            </a:r>
            <a:r>
              <a:rPr lang="en-US" sz="2400" dirty="0">
                <a:latin typeface="Cambria"/>
                <a:cs typeface="Cambria"/>
              </a:rPr>
              <a:t> </a:t>
            </a:r>
            <a:r>
              <a:rPr lang="en-US" sz="2400" dirty="0" err="1">
                <a:latin typeface="Cambria"/>
                <a:cs typeface="Cambria"/>
              </a:rPr>
              <a:t>demasiados</a:t>
            </a:r>
            <a:r>
              <a:rPr lang="en-US" sz="2400" dirty="0">
                <a:latin typeface="Cambria"/>
                <a:cs typeface="Cambria"/>
              </a:rPr>
              <a:t> </a:t>
            </a:r>
            <a:r>
              <a:rPr lang="en-US" sz="2400" dirty="0" err="1">
                <a:latin typeface="Cambria"/>
                <a:cs typeface="Cambria"/>
              </a:rPr>
              <a:t>camarones</a:t>
            </a:r>
            <a:r>
              <a:rPr lang="en-US" sz="2400" dirty="0">
                <a:latin typeface="Cambria"/>
                <a:cs typeface="Cambria"/>
              </a:rPr>
              <a:t>. </a:t>
            </a:r>
            <a:r>
              <a:rPr lang="en-US" sz="2400" dirty="0" err="1">
                <a:latin typeface="Cambria"/>
                <a:cs typeface="Cambria"/>
              </a:rPr>
              <a:t>Él</a:t>
            </a:r>
            <a:r>
              <a:rPr lang="en-US" sz="2400" dirty="0">
                <a:latin typeface="Cambria"/>
                <a:cs typeface="Cambria"/>
              </a:rPr>
              <a:t> se </a:t>
            </a:r>
            <a:r>
              <a:rPr lang="en-US" sz="2400" dirty="0" err="1">
                <a:latin typeface="Cambria"/>
                <a:cs typeface="Cambria"/>
              </a:rPr>
              <a:t>levanta</a:t>
            </a:r>
            <a:r>
              <a:rPr lang="en-US" sz="2400" dirty="0">
                <a:latin typeface="Cambria"/>
                <a:cs typeface="Cambria"/>
              </a:rPr>
              <a:t> de la </a:t>
            </a:r>
            <a:r>
              <a:rPr lang="en-US" sz="2400" dirty="0" err="1">
                <a:latin typeface="Cambria"/>
                <a:cs typeface="Cambria"/>
              </a:rPr>
              <a:t>cama</a:t>
            </a:r>
            <a:r>
              <a:rPr lang="en-US" sz="2400" dirty="0">
                <a:latin typeface="Cambria"/>
                <a:cs typeface="Cambria"/>
              </a:rPr>
              <a:t> y se da </a:t>
            </a:r>
            <a:r>
              <a:rPr lang="en-US" sz="2400" dirty="0" err="1">
                <a:latin typeface="Cambria"/>
                <a:cs typeface="Cambria"/>
              </a:rPr>
              <a:t>cuenta</a:t>
            </a:r>
            <a:r>
              <a:rPr lang="en-US" sz="2400" dirty="0">
                <a:latin typeface="Cambria"/>
                <a:cs typeface="Cambria"/>
              </a:rPr>
              <a:t> </a:t>
            </a:r>
            <a:r>
              <a:rPr lang="en-US" sz="2400" dirty="0" err="1">
                <a:latin typeface="Cambria"/>
                <a:cs typeface="Cambria"/>
              </a:rPr>
              <a:t>que</a:t>
            </a:r>
            <a:r>
              <a:rPr lang="en-US" sz="2400" dirty="0">
                <a:latin typeface="Cambria"/>
                <a:cs typeface="Cambria"/>
              </a:rPr>
              <a:t> no </a:t>
            </a:r>
            <a:r>
              <a:rPr lang="en-US" sz="2400" dirty="0" err="1">
                <a:latin typeface="Cambria"/>
                <a:cs typeface="Cambria"/>
              </a:rPr>
              <a:t>tiene</a:t>
            </a:r>
            <a:r>
              <a:rPr lang="en-US" sz="2400" dirty="0">
                <a:latin typeface="Cambria"/>
                <a:cs typeface="Cambria"/>
              </a:rPr>
              <a:t> </a:t>
            </a:r>
            <a:r>
              <a:rPr lang="en-US" sz="2400" dirty="0" err="1">
                <a:latin typeface="Cambria"/>
                <a:cs typeface="Cambria"/>
              </a:rPr>
              <a:t>puesto</a:t>
            </a:r>
            <a:r>
              <a:rPr lang="en-US" sz="2400" dirty="0">
                <a:latin typeface="Cambria"/>
                <a:cs typeface="Cambria"/>
              </a:rPr>
              <a:t> el </a:t>
            </a:r>
            <a:r>
              <a:rPr lang="en-US" sz="2400" dirty="0" err="1">
                <a:latin typeface="Cambria"/>
                <a:cs typeface="Cambria"/>
              </a:rPr>
              <a:t>pantalón</a:t>
            </a:r>
            <a:r>
              <a:rPr lang="en-US" sz="2400" dirty="0">
                <a:latin typeface="Cambria"/>
                <a:cs typeface="Cambria"/>
              </a:rPr>
              <a:t>. Mira </a:t>
            </a:r>
            <a:r>
              <a:rPr lang="en-US" sz="2400" dirty="0" err="1">
                <a:latin typeface="Cambria"/>
                <a:cs typeface="Cambria"/>
              </a:rPr>
              <a:t>alrededor</a:t>
            </a:r>
            <a:r>
              <a:rPr lang="en-US" sz="2400" dirty="0">
                <a:latin typeface="Cambria"/>
                <a:cs typeface="Cambria"/>
              </a:rPr>
              <a:t> </a:t>
            </a:r>
            <a:r>
              <a:rPr lang="en-US" sz="2400" dirty="0" err="1">
                <a:latin typeface="Cambria"/>
                <a:cs typeface="Cambria"/>
              </a:rPr>
              <a:t>pero</a:t>
            </a:r>
            <a:r>
              <a:rPr lang="en-US" sz="2400" dirty="0">
                <a:latin typeface="Cambria"/>
                <a:cs typeface="Cambria"/>
              </a:rPr>
              <a:t> no lo </a:t>
            </a:r>
            <a:r>
              <a:rPr lang="en-US" sz="2400" dirty="0" err="1">
                <a:latin typeface="Cambria"/>
                <a:cs typeface="Cambria"/>
              </a:rPr>
              <a:t>puede</a:t>
            </a:r>
            <a:r>
              <a:rPr lang="en-US" sz="2400" dirty="0">
                <a:latin typeface="Cambria"/>
                <a:cs typeface="Cambria"/>
              </a:rPr>
              <a:t> </a:t>
            </a:r>
            <a:r>
              <a:rPr lang="en-US" sz="2400" dirty="0" err="1">
                <a:latin typeface="Cambria"/>
                <a:cs typeface="Cambria"/>
              </a:rPr>
              <a:t>encontrar</a:t>
            </a:r>
            <a:r>
              <a:rPr lang="en-US" sz="2400" dirty="0">
                <a:latin typeface="Cambria"/>
                <a:cs typeface="Cambria"/>
              </a:rPr>
              <a:t>. </a:t>
            </a:r>
            <a:r>
              <a:rPr lang="en-US" sz="2400" dirty="0" err="1">
                <a:latin typeface="Cambria"/>
                <a:cs typeface="Cambria"/>
              </a:rPr>
              <a:t>Va</a:t>
            </a:r>
            <a:r>
              <a:rPr lang="en-US" sz="2400" dirty="0">
                <a:latin typeface="Cambria"/>
                <a:cs typeface="Cambria"/>
              </a:rPr>
              <a:t> al </a:t>
            </a:r>
            <a:r>
              <a:rPr lang="en-US" sz="2400" dirty="0" err="1">
                <a:latin typeface="Cambria"/>
                <a:cs typeface="Cambria"/>
              </a:rPr>
              <a:t>baño</a:t>
            </a:r>
            <a:r>
              <a:rPr lang="en-US" sz="2400" dirty="0">
                <a:latin typeface="Cambria"/>
                <a:cs typeface="Cambria"/>
              </a:rPr>
              <a:t> y </a:t>
            </a:r>
            <a:r>
              <a:rPr lang="en-US" sz="2400" dirty="0" err="1">
                <a:latin typeface="Cambria"/>
                <a:cs typeface="Cambria"/>
              </a:rPr>
              <a:t>busca</a:t>
            </a:r>
            <a:r>
              <a:rPr lang="en-US" sz="2400" dirty="0">
                <a:latin typeface="Cambria"/>
                <a:cs typeface="Cambria"/>
              </a:rPr>
              <a:t> </a:t>
            </a:r>
            <a:r>
              <a:rPr lang="en-US" sz="2400" dirty="0" err="1">
                <a:latin typeface="Cambria"/>
                <a:cs typeface="Cambria"/>
              </a:rPr>
              <a:t>sus</a:t>
            </a:r>
            <a:r>
              <a:rPr lang="en-US" sz="2400" dirty="0">
                <a:latin typeface="Cambria"/>
                <a:cs typeface="Cambria"/>
              </a:rPr>
              <a:t> pastas. No </a:t>
            </a:r>
            <a:r>
              <a:rPr lang="en-US" sz="2400" dirty="0" err="1">
                <a:latin typeface="Cambria"/>
                <a:cs typeface="Cambria"/>
              </a:rPr>
              <a:t>las</a:t>
            </a:r>
            <a:r>
              <a:rPr lang="en-US" sz="2400" dirty="0">
                <a:latin typeface="Cambria"/>
                <a:cs typeface="Cambria"/>
              </a:rPr>
              <a:t> </a:t>
            </a:r>
            <a:r>
              <a:rPr lang="en-US" sz="2400" dirty="0" err="1">
                <a:latin typeface="Cambria"/>
                <a:cs typeface="Cambria"/>
              </a:rPr>
              <a:t>puede</a:t>
            </a:r>
            <a:r>
              <a:rPr lang="en-US" sz="2400" dirty="0">
                <a:latin typeface="Cambria"/>
                <a:cs typeface="Cambria"/>
              </a:rPr>
              <a:t> </a:t>
            </a:r>
            <a:r>
              <a:rPr lang="en-US" sz="2400" dirty="0" err="1">
                <a:latin typeface="Cambria"/>
                <a:cs typeface="Cambria"/>
              </a:rPr>
              <a:t>encontrar</a:t>
            </a:r>
            <a:r>
              <a:rPr lang="en-US" sz="2400" dirty="0">
                <a:latin typeface="Cambria"/>
                <a:cs typeface="Cambria"/>
              </a:rPr>
              <a:t>. </a:t>
            </a:r>
            <a:r>
              <a:rPr lang="en-US" sz="2400" dirty="0" err="1">
                <a:latin typeface="Cambria"/>
                <a:cs typeface="Cambria"/>
              </a:rPr>
              <a:t>Él</a:t>
            </a:r>
            <a:r>
              <a:rPr lang="en-US" sz="2400" dirty="0">
                <a:latin typeface="Cambria"/>
                <a:cs typeface="Cambria"/>
              </a:rPr>
              <a:t> </a:t>
            </a:r>
            <a:r>
              <a:rPr lang="en-US" sz="2400" dirty="0" err="1">
                <a:latin typeface="Cambria"/>
                <a:cs typeface="Cambria"/>
              </a:rPr>
              <a:t>escucha</a:t>
            </a:r>
            <a:r>
              <a:rPr lang="en-US" sz="2400" dirty="0">
                <a:latin typeface="Cambria"/>
                <a:cs typeface="Cambria"/>
              </a:rPr>
              <a:t> </a:t>
            </a:r>
            <a:r>
              <a:rPr lang="en-US" sz="2400" dirty="0" err="1">
                <a:latin typeface="Cambria"/>
                <a:cs typeface="Cambria"/>
              </a:rPr>
              <a:t>voces</a:t>
            </a:r>
            <a:r>
              <a:rPr lang="en-US" sz="2400" dirty="0">
                <a:latin typeface="Cambria"/>
                <a:cs typeface="Cambria"/>
              </a:rPr>
              <a:t>. Sale del </a:t>
            </a:r>
            <a:r>
              <a:rPr lang="en-US" sz="2400" dirty="0" err="1">
                <a:latin typeface="Cambria"/>
                <a:cs typeface="Cambria"/>
              </a:rPr>
              <a:t>dormitorio</a:t>
            </a:r>
            <a:r>
              <a:rPr lang="en-US" sz="2400" dirty="0">
                <a:latin typeface="Cambria"/>
                <a:cs typeface="Cambria"/>
              </a:rPr>
              <a:t>, </a:t>
            </a:r>
            <a:r>
              <a:rPr lang="en-US" sz="2400" dirty="0" err="1">
                <a:latin typeface="Cambria"/>
                <a:cs typeface="Cambria"/>
              </a:rPr>
              <a:t>baja</a:t>
            </a:r>
            <a:r>
              <a:rPr lang="en-US" sz="2400" dirty="0">
                <a:latin typeface="Cambria"/>
                <a:cs typeface="Cambria"/>
              </a:rPr>
              <a:t> </a:t>
            </a:r>
            <a:r>
              <a:rPr lang="en-US" sz="2400" dirty="0" err="1">
                <a:latin typeface="Cambria"/>
                <a:cs typeface="Cambria"/>
              </a:rPr>
              <a:t>por</a:t>
            </a:r>
            <a:r>
              <a:rPr lang="en-US" sz="2400" dirty="0">
                <a:latin typeface="Cambria"/>
                <a:cs typeface="Cambria"/>
              </a:rPr>
              <a:t> </a:t>
            </a:r>
            <a:r>
              <a:rPr lang="en-US" sz="2400" dirty="0" err="1">
                <a:latin typeface="Cambria"/>
                <a:cs typeface="Cambria"/>
              </a:rPr>
              <a:t>las</a:t>
            </a:r>
            <a:r>
              <a:rPr lang="en-US" sz="2400" dirty="0">
                <a:latin typeface="Cambria"/>
                <a:cs typeface="Cambria"/>
              </a:rPr>
              <a:t> </a:t>
            </a:r>
            <a:r>
              <a:rPr lang="en-US" sz="2400" dirty="0" err="1">
                <a:latin typeface="Cambria"/>
                <a:cs typeface="Cambria"/>
              </a:rPr>
              <a:t>escaleras</a:t>
            </a:r>
            <a:r>
              <a:rPr lang="en-US" sz="2400" dirty="0">
                <a:latin typeface="Cambria"/>
                <a:cs typeface="Cambria"/>
              </a:rPr>
              <a:t> y </a:t>
            </a:r>
            <a:r>
              <a:rPr lang="en-US" sz="2400" dirty="0" err="1">
                <a:latin typeface="Cambria"/>
                <a:cs typeface="Cambria"/>
              </a:rPr>
              <a:t>entra</a:t>
            </a:r>
            <a:r>
              <a:rPr lang="en-US" sz="2400" dirty="0">
                <a:latin typeface="Cambria"/>
                <a:cs typeface="Cambria"/>
              </a:rPr>
              <a:t> a la </a:t>
            </a:r>
            <a:r>
              <a:rPr lang="en-US" sz="2400" dirty="0" err="1">
                <a:latin typeface="Cambria"/>
                <a:cs typeface="Cambria"/>
              </a:rPr>
              <a:t>cocina</a:t>
            </a:r>
            <a:r>
              <a:rPr lang="en-US" sz="2400" dirty="0">
                <a:latin typeface="Cambria"/>
                <a:cs typeface="Cambria"/>
              </a:rPr>
              <a:t>. Hay </a:t>
            </a:r>
            <a:r>
              <a:rPr lang="en-US" sz="2400" dirty="0" err="1">
                <a:latin typeface="Cambria"/>
                <a:cs typeface="Cambria"/>
              </a:rPr>
              <a:t>gente</a:t>
            </a:r>
            <a:r>
              <a:rPr lang="en-US" sz="2400" dirty="0">
                <a:latin typeface="Cambria"/>
                <a:cs typeface="Cambria"/>
              </a:rPr>
              <a:t> </a:t>
            </a:r>
            <a:r>
              <a:rPr lang="en-US" sz="2400" dirty="0" err="1">
                <a:latin typeface="Cambria"/>
                <a:cs typeface="Cambria"/>
              </a:rPr>
              <a:t>hablando</a:t>
            </a:r>
            <a:r>
              <a:rPr lang="en-US" sz="2400" dirty="0">
                <a:latin typeface="Cambria"/>
                <a:cs typeface="Cambria"/>
              </a:rPr>
              <a:t> y </a:t>
            </a:r>
            <a:r>
              <a:rPr lang="en-US" sz="2400" dirty="0" err="1">
                <a:latin typeface="Cambria"/>
                <a:cs typeface="Cambria"/>
              </a:rPr>
              <a:t>riéndose</a:t>
            </a:r>
            <a:r>
              <a:rPr lang="en-US" sz="2400" dirty="0">
                <a:latin typeface="Cambria"/>
                <a:cs typeface="Cambria"/>
              </a:rPr>
              <a:t> en la </a:t>
            </a:r>
            <a:r>
              <a:rPr lang="en-US" sz="2400" dirty="0" err="1">
                <a:latin typeface="Cambria"/>
                <a:cs typeface="Cambria"/>
              </a:rPr>
              <a:t>cocina</a:t>
            </a:r>
            <a:r>
              <a:rPr lang="en-US" sz="2400" dirty="0">
                <a:latin typeface="Cambria"/>
                <a:cs typeface="Cambria"/>
              </a:rPr>
              <a:t>. </a:t>
            </a:r>
            <a:r>
              <a:rPr lang="en-US" sz="2400" dirty="0" err="1">
                <a:latin typeface="Cambria"/>
                <a:cs typeface="Cambria"/>
              </a:rPr>
              <a:t>Él</a:t>
            </a:r>
            <a:r>
              <a:rPr lang="en-US" sz="2400" dirty="0">
                <a:latin typeface="Cambria"/>
                <a:cs typeface="Cambria"/>
              </a:rPr>
              <a:t> se </a:t>
            </a:r>
            <a:r>
              <a:rPr lang="en-US" sz="2400" dirty="0" err="1">
                <a:latin typeface="Cambria"/>
                <a:cs typeface="Cambria"/>
              </a:rPr>
              <a:t>pregunta</a:t>
            </a:r>
            <a:r>
              <a:rPr lang="en-US" sz="2400" dirty="0">
                <a:latin typeface="Cambria"/>
                <a:cs typeface="Cambria"/>
              </a:rPr>
              <a:t> </a:t>
            </a:r>
            <a:r>
              <a:rPr lang="en-US" sz="2400" dirty="0" err="1">
                <a:latin typeface="Cambria"/>
                <a:cs typeface="Cambria"/>
              </a:rPr>
              <a:t>quién</a:t>
            </a:r>
            <a:r>
              <a:rPr lang="en-US" sz="2400" dirty="0">
                <a:latin typeface="Cambria"/>
                <a:cs typeface="Cambria"/>
              </a:rPr>
              <a:t> </a:t>
            </a:r>
            <a:r>
              <a:rPr lang="en-US" sz="2400" dirty="0" err="1">
                <a:latin typeface="Cambria"/>
                <a:cs typeface="Cambria"/>
              </a:rPr>
              <a:t>más</a:t>
            </a:r>
            <a:r>
              <a:rPr lang="en-US" sz="2400" dirty="0">
                <a:latin typeface="Cambria"/>
                <a:cs typeface="Cambria"/>
              </a:rPr>
              <a:t> </a:t>
            </a:r>
            <a:r>
              <a:rPr lang="en-US" sz="2400" dirty="0" err="1">
                <a:latin typeface="Cambria"/>
                <a:cs typeface="Cambria"/>
              </a:rPr>
              <a:t>volvió</a:t>
            </a:r>
            <a:r>
              <a:rPr lang="en-US" sz="2400" dirty="0">
                <a:latin typeface="Cambria"/>
                <a:cs typeface="Cambria"/>
              </a:rPr>
              <a:t> a casa con </a:t>
            </a:r>
            <a:r>
              <a:rPr lang="en-US" sz="2400" dirty="0" err="1">
                <a:latin typeface="Cambria"/>
                <a:cs typeface="Cambria"/>
              </a:rPr>
              <a:t>él</a:t>
            </a:r>
            <a:r>
              <a:rPr lang="en-US" sz="2400" dirty="0">
                <a:latin typeface="Cambria"/>
                <a:cs typeface="Cambria"/>
              </a:rPr>
              <a:t> </a:t>
            </a:r>
            <a:r>
              <a:rPr lang="en-US" sz="2400" dirty="0" err="1">
                <a:latin typeface="Cambria"/>
                <a:cs typeface="Cambria"/>
              </a:rPr>
              <a:t>anoche</a:t>
            </a:r>
            <a:r>
              <a:rPr lang="en-US" sz="2400" dirty="0">
                <a:latin typeface="Cambria"/>
                <a:cs typeface="Cambria"/>
              </a:rPr>
              <a:t>. </a:t>
            </a:r>
            <a:r>
              <a:rPr lang="en-US" sz="2400" dirty="0" err="1">
                <a:latin typeface="Cambria"/>
                <a:cs typeface="Cambria"/>
              </a:rPr>
              <a:t>Luego</a:t>
            </a:r>
            <a:r>
              <a:rPr lang="en-US" sz="2400" dirty="0">
                <a:latin typeface="Cambria"/>
                <a:cs typeface="Cambria"/>
              </a:rPr>
              <a:t> se da </a:t>
            </a:r>
            <a:r>
              <a:rPr lang="en-US" sz="2400" dirty="0" err="1">
                <a:latin typeface="Cambria"/>
                <a:cs typeface="Cambria"/>
              </a:rPr>
              <a:t>cuenta</a:t>
            </a:r>
            <a:r>
              <a:rPr lang="en-US" sz="2400" dirty="0">
                <a:latin typeface="Cambria"/>
                <a:cs typeface="Cambria"/>
              </a:rPr>
              <a:t> de </a:t>
            </a:r>
            <a:r>
              <a:rPr lang="en-US" sz="2400" dirty="0" err="1">
                <a:latin typeface="Cambria"/>
                <a:cs typeface="Cambria"/>
              </a:rPr>
              <a:t>algo</a:t>
            </a:r>
            <a:r>
              <a:rPr lang="en-US" sz="2400" dirty="0">
                <a:latin typeface="Cambria"/>
                <a:cs typeface="Cambria"/>
              </a:rPr>
              <a:t>. </a:t>
            </a:r>
            <a:r>
              <a:rPr lang="en-US" sz="2400" dirty="0" err="1">
                <a:latin typeface="Cambria"/>
                <a:cs typeface="Cambria"/>
              </a:rPr>
              <a:t>Él</a:t>
            </a:r>
            <a:r>
              <a:rPr lang="en-US" sz="2400" dirty="0">
                <a:latin typeface="Cambria"/>
                <a:cs typeface="Cambria"/>
              </a:rPr>
              <a:t> no </a:t>
            </a:r>
            <a:r>
              <a:rPr lang="en-US" sz="2400" dirty="0" err="1">
                <a:latin typeface="Cambria"/>
                <a:cs typeface="Cambria"/>
              </a:rPr>
              <a:t>tiene</a:t>
            </a:r>
            <a:r>
              <a:rPr lang="en-US" sz="2400" dirty="0">
                <a:latin typeface="Cambria"/>
                <a:cs typeface="Cambria"/>
              </a:rPr>
              <a:t> </a:t>
            </a:r>
            <a:r>
              <a:rPr lang="en-US" sz="2400" dirty="0" err="1">
                <a:latin typeface="Cambria"/>
                <a:cs typeface="Cambria"/>
              </a:rPr>
              <a:t>escaleras</a:t>
            </a:r>
            <a:r>
              <a:rPr lang="en-US" sz="2400" dirty="0">
                <a:latin typeface="Cambria"/>
                <a:cs typeface="Cambria"/>
              </a:rPr>
              <a:t> en </a:t>
            </a:r>
            <a:r>
              <a:rPr lang="en-US" sz="2400" dirty="0" err="1">
                <a:latin typeface="Cambria"/>
                <a:cs typeface="Cambria"/>
              </a:rPr>
              <a:t>su</a:t>
            </a:r>
            <a:r>
              <a:rPr lang="en-US" sz="2400" dirty="0">
                <a:latin typeface="Cambria"/>
                <a:cs typeface="Cambria"/>
              </a:rPr>
              <a:t> </a:t>
            </a:r>
            <a:r>
              <a:rPr lang="en-US" sz="2400" dirty="0" err="1">
                <a:latin typeface="Cambria"/>
                <a:cs typeface="Cambria"/>
              </a:rPr>
              <a:t>apartamento</a:t>
            </a:r>
            <a:r>
              <a:rPr lang="en-US" sz="2400" dirty="0">
                <a:latin typeface="Cambria"/>
                <a:cs typeface="Cambria"/>
              </a:rPr>
              <a:t>. ¡</a:t>
            </a:r>
            <a:r>
              <a:rPr lang="en-US" sz="2400" dirty="0" err="1">
                <a:latin typeface="Cambria"/>
                <a:cs typeface="Cambria"/>
              </a:rPr>
              <a:t>Está</a:t>
            </a:r>
            <a:r>
              <a:rPr lang="en-US" sz="2400" dirty="0">
                <a:latin typeface="Cambria"/>
                <a:cs typeface="Cambria"/>
              </a:rPr>
              <a:t> en la casa de </a:t>
            </a:r>
            <a:r>
              <a:rPr lang="en-US" sz="2400" dirty="0" err="1">
                <a:latin typeface="Cambria"/>
                <a:cs typeface="Cambria"/>
              </a:rPr>
              <a:t>otra</a:t>
            </a:r>
            <a:r>
              <a:rPr lang="en-US" sz="2400" dirty="0">
                <a:latin typeface="Cambria"/>
                <a:cs typeface="Cambria"/>
              </a:rPr>
              <a:t> persona!</a:t>
            </a:r>
          </a:p>
        </p:txBody>
      </p:sp>
    </p:spTree>
    <p:extLst>
      <p:ext uri="{BB962C8B-B14F-4D97-AF65-F5344CB8AC3E}">
        <p14:creationId xmlns:p14="http://schemas.microsoft.com/office/powerpoint/2010/main" val="290895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Fluency</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Andrés is not feeling well. He was at a party last night and got home at 3 am. He has a headache and feels nauseous. He had too much to drink and ate too much shrimp. He gets out of bed and realizes that he is not wearing any pants. He looks around but cannot find them. He goes into the bathroom and looks around for his pills. He cannot find them. He hears voices. He walks out of the bedroom, goes down the stairs and into the kitchen. There are people talking and laughing in the kitchen. He wonders who else came back home with him last night. Then he realizes something. He doesn’t have stairs in his apartment. He is in someone else’s home!</a:t>
            </a:r>
          </a:p>
        </p:txBody>
      </p:sp>
    </p:spTree>
    <p:extLst>
      <p:ext uri="{BB962C8B-B14F-4D97-AF65-F5344CB8AC3E}">
        <p14:creationId xmlns:p14="http://schemas.microsoft.com/office/powerpoint/2010/main" val="292963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Reading Comprehension is:</a:t>
            </a:r>
          </a:p>
        </p:txBody>
      </p:sp>
      <p:sp>
        <p:nvSpPr>
          <p:cNvPr id="3" name="Content Placeholder 2"/>
          <p:cNvSpPr>
            <a:spLocks noGrp="1"/>
          </p:cNvSpPr>
          <p:nvPr>
            <p:ph idx="1"/>
          </p:nvPr>
        </p:nvSpPr>
        <p:spPr>
          <a:xfrm>
            <a:off x="304800" y="1383102"/>
            <a:ext cx="8382000" cy="5486400"/>
          </a:xfrm>
        </p:spPr>
        <p:txBody>
          <a:bodyPr>
            <a:normAutofit/>
          </a:bodyPr>
          <a:lstStyle/>
          <a:p>
            <a:pPr marL="514350" indent="-514350">
              <a:buAutoNum type="arabicParenBoth"/>
            </a:pPr>
            <a:r>
              <a:rPr lang="en-US" sz="2800" dirty="0"/>
              <a:t>Adequately decoding what they read</a:t>
            </a:r>
          </a:p>
          <a:p>
            <a:pPr marL="514350" indent="-514350">
              <a:buAutoNum type="arabicParenBoth"/>
            </a:pPr>
            <a:endParaRPr lang="en-US" sz="2800" dirty="0"/>
          </a:p>
          <a:p>
            <a:pPr marL="0" indent="0">
              <a:buNone/>
            </a:pPr>
            <a:r>
              <a:rPr lang="en-US" sz="2800" dirty="0"/>
              <a:t>(2) making connections between what they read and what they already know.  (Reasoning)</a:t>
            </a:r>
          </a:p>
          <a:p>
            <a:pPr marL="0" indent="0">
              <a:buNone/>
            </a:pPr>
            <a:endParaRPr lang="en-US" sz="2800" dirty="0"/>
          </a:p>
          <a:p>
            <a:pPr marL="0" indent="0">
              <a:buNone/>
            </a:pPr>
            <a:r>
              <a:rPr lang="en-US" sz="2800" dirty="0"/>
              <a:t>(3) “</a:t>
            </a:r>
            <a:r>
              <a:rPr lang="en-US" sz="2800" b="1" dirty="0"/>
              <a:t>thinking “ </a:t>
            </a:r>
            <a:r>
              <a:rPr lang="en-US" sz="2800" dirty="0"/>
              <a:t>deeply about what they have read.</a:t>
            </a:r>
          </a:p>
          <a:p>
            <a:pPr marL="0" indent="0">
              <a:buNone/>
            </a:pPr>
            <a:endParaRPr lang="en-US" b="1" dirty="0"/>
          </a:p>
          <a:p>
            <a:pPr marL="0" indent="0">
              <a:buNone/>
            </a:pPr>
            <a:r>
              <a:rPr lang="en-US" b="1" dirty="0"/>
              <a:t>the process of constructing meaning from written texts.</a:t>
            </a:r>
          </a:p>
          <a:p>
            <a:pPr marL="0" indent="0">
              <a:buNone/>
            </a:pPr>
            <a:endParaRPr lang="en-US" dirty="0"/>
          </a:p>
        </p:txBody>
      </p:sp>
    </p:spTree>
    <p:extLst>
      <p:ext uri="{BB962C8B-B14F-4D97-AF65-F5344CB8AC3E}">
        <p14:creationId xmlns:p14="http://schemas.microsoft.com/office/powerpoint/2010/main" val="257158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normAutofit fontScale="90000"/>
          </a:bodyPr>
          <a:lstStyle/>
          <a:p>
            <a:r>
              <a:rPr lang="en-US" dirty="0"/>
              <a:t>Activity: Reading Comprehension</a:t>
            </a:r>
            <a:br>
              <a:rPr lang="en-US" dirty="0"/>
            </a:br>
            <a:endParaRPr lang="en-US" dirty="0"/>
          </a:p>
        </p:txBody>
      </p:sp>
      <p:sp>
        <p:nvSpPr>
          <p:cNvPr id="3" name="Content Placeholder 2"/>
          <p:cNvSpPr>
            <a:spLocks noGrp="1"/>
          </p:cNvSpPr>
          <p:nvPr>
            <p:ph idx="1"/>
          </p:nvPr>
        </p:nvSpPr>
        <p:spPr>
          <a:xfrm>
            <a:off x="381000" y="990600"/>
            <a:ext cx="8229600" cy="5562600"/>
          </a:xfrm>
        </p:spPr>
        <p:txBody>
          <a:bodyPr>
            <a:normAutofit fontScale="77500" lnSpcReduction="20000"/>
          </a:bodyPr>
          <a:lstStyle/>
          <a:p>
            <a:pPr marL="0" indent="0">
              <a:buNone/>
            </a:pPr>
            <a:r>
              <a:rPr lang="en-US" dirty="0"/>
              <a:t>Parallel harmony is if you have 2 or more notes playing at the same time and the notes change up or down in the same interval (distance apart), this is parallel harmony. In other words, “the parallel movement of two or more (melodic) lines that preserve a consistent interval.” </a:t>
            </a:r>
          </a:p>
          <a:p>
            <a:pPr marL="0" indent="0">
              <a:buNone/>
            </a:pPr>
            <a:endParaRPr lang="en-US" dirty="0"/>
          </a:p>
          <a:p>
            <a:pPr marL="0" indent="0">
              <a:buNone/>
            </a:pPr>
            <a:r>
              <a:rPr lang="en-US" dirty="0"/>
              <a:t>So if you are playing F and C (which are 7 semi-tones apart) and you then play E and B (also 7 semi-tones apart) that is parallel harmony. If the intervals are not always the same, it’s not parallel harmony, or “parallel motion.” One of the reasons parallel harmony can be odd to look at (on music paper) is that even though 2 notes may look to be moving perfectly parallel, the uses of sharps, flats and naturals can make for different harmonies.</a:t>
            </a:r>
          </a:p>
          <a:p>
            <a:pPr marL="0" indent="0">
              <a:buNone/>
            </a:pPr>
            <a:endParaRPr lang="en-US" dirty="0"/>
          </a:p>
          <a:p>
            <a:pPr marL="0" indent="0">
              <a:buNone/>
            </a:pPr>
            <a:r>
              <a:rPr lang="en-US" sz="2300" b="1" dirty="0"/>
              <a:t>Editor’s Note: this article assumes basic knowledge in music fundamentals such as chord building and chord progressions. </a:t>
            </a:r>
            <a:endParaRPr lang="en-US" sz="2300" dirty="0"/>
          </a:p>
        </p:txBody>
      </p:sp>
    </p:spTree>
    <p:extLst>
      <p:ext uri="{BB962C8B-B14F-4D97-AF65-F5344CB8AC3E}">
        <p14:creationId xmlns:p14="http://schemas.microsoft.com/office/powerpoint/2010/main" val="281863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 </a:t>
            </a:r>
          </a:p>
        </p:txBody>
      </p:sp>
      <p:sp>
        <p:nvSpPr>
          <p:cNvPr id="3" name="Content Placeholder 2"/>
          <p:cNvSpPr>
            <a:spLocks noGrp="1"/>
          </p:cNvSpPr>
          <p:nvPr>
            <p:ph idx="1"/>
          </p:nvPr>
        </p:nvSpPr>
        <p:spPr>
          <a:xfrm>
            <a:off x="228600" y="381000"/>
            <a:ext cx="8458200" cy="6477000"/>
          </a:xfrm>
        </p:spPr>
        <p:txBody>
          <a:bodyPr>
            <a:normAutofit fontScale="92500"/>
          </a:bodyPr>
          <a:lstStyle/>
          <a:p>
            <a:pPr marL="0" indent="0">
              <a:buNone/>
            </a:pPr>
            <a:r>
              <a:rPr lang="en-US" dirty="0"/>
              <a:t>In fourth grade, I learned that reading was serious business, not just a pleasant way to pass the time, and that like medicine or engineering, it had a definite, valuable purpose: </a:t>
            </a:r>
            <a:r>
              <a:rPr lang="en-US" b="1" dirty="0"/>
              <a:t>to foster comprehension. </a:t>
            </a:r>
            <a:br>
              <a:rPr lang="en-US" b="1" dirty="0"/>
            </a:br>
            <a:r>
              <a:rPr lang="en-US" b="1" dirty="0"/>
              <a:t>		</a:t>
            </a:r>
            <a:r>
              <a:rPr lang="en-US" sz="2200" b="1" dirty="0"/>
              <a:t>(Walter </a:t>
            </a:r>
            <a:r>
              <a:rPr lang="en-US" sz="2200" b="1" dirty="0" err="1"/>
              <a:t>Kirn</a:t>
            </a:r>
            <a:r>
              <a:rPr lang="en-US" sz="2200" b="1" dirty="0"/>
              <a:t>: American novelist, literary critic, and essayist.)</a:t>
            </a:r>
          </a:p>
          <a:p>
            <a:pPr marL="0" indent="0">
              <a:buNone/>
            </a:pPr>
            <a:br>
              <a:rPr lang="en-US" b="1" dirty="0"/>
            </a:b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000" b="1" dirty="0"/>
              <a:t>Book: Up  in the Air     Movie:  “UP” starring  George Clooney  (2009)</a:t>
            </a:r>
          </a:p>
          <a:p>
            <a:endParaRPr lang="en-US" dirty="0"/>
          </a:p>
          <a:p>
            <a:endParaRPr lang="en-US" dirty="0"/>
          </a:p>
          <a:p>
            <a:endParaRPr lang="en-US" dirty="0"/>
          </a:p>
          <a:p>
            <a:endParaRPr lang="en-US" dirty="0"/>
          </a:p>
        </p:txBody>
      </p:sp>
      <p:pic>
        <p:nvPicPr>
          <p:cNvPr id="4" name="Picture 3" descr="http://www.tourismnewwestminster.com/wp-content/uploads/2014/06/Up-20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352800"/>
            <a:ext cx="2133600" cy="2438400"/>
          </a:xfrm>
          <a:prstGeom prst="rect">
            <a:avLst/>
          </a:prstGeom>
          <a:noFill/>
          <a:ln>
            <a:noFill/>
          </a:ln>
        </p:spPr>
      </p:pic>
    </p:spTree>
    <p:extLst>
      <p:ext uri="{BB962C8B-B14F-4D97-AF65-F5344CB8AC3E}">
        <p14:creationId xmlns:p14="http://schemas.microsoft.com/office/powerpoint/2010/main" val="1161747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b="1" dirty="0"/>
              <a:t>Prior Knowledge: Making Connections</a:t>
            </a:r>
            <a:br>
              <a:rPr lang="en-US" sz="3200" b="1" dirty="0"/>
            </a:br>
            <a:endParaRPr lang="en-US" sz="3200" b="1" dirty="0"/>
          </a:p>
        </p:txBody>
      </p:sp>
      <p:sp>
        <p:nvSpPr>
          <p:cNvPr id="3" name="Content Placeholder 2"/>
          <p:cNvSpPr>
            <a:spLocks noGrp="1"/>
          </p:cNvSpPr>
          <p:nvPr>
            <p:ph idx="1"/>
          </p:nvPr>
        </p:nvSpPr>
        <p:spPr>
          <a:xfrm>
            <a:off x="152400" y="1143000"/>
            <a:ext cx="8534400" cy="5715000"/>
          </a:xfrm>
        </p:spPr>
        <p:txBody>
          <a:bodyPr>
            <a:normAutofit/>
          </a:bodyPr>
          <a:lstStyle/>
          <a:p>
            <a:pPr marL="0" indent="0">
              <a:buNone/>
            </a:pPr>
            <a:endParaRPr lang="en-US" dirty="0"/>
          </a:p>
          <a:p>
            <a:pPr marL="0" indent="0">
              <a:buNone/>
            </a:pPr>
            <a:r>
              <a:rPr lang="en-US" dirty="0"/>
              <a:t>Text to self  </a:t>
            </a:r>
          </a:p>
          <a:p>
            <a:pPr marL="0" indent="0">
              <a:buNone/>
            </a:pPr>
            <a:endParaRPr lang="en-US" dirty="0"/>
          </a:p>
          <a:p>
            <a:pPr marL="0" indent="0">
              <a:buNone/>
            </a:pPr>
            <a:endParaRPr lang="en-US" dirty="0"/>
          </a:p>
          <a:p>
            <a:pPr marL="0" indent="0">
              <a:buNone/>
            </a:pPr>
            <a:r>
              <a:rPr lang="en-US" dirty="0"/>
              <a:t>Text to world  </a:t>
            </a:r>
          </a:p>
          <a:p>
            <a:endParaRPr lang="en-US" dirty="0"/>
          </a:p>
          <a:p>
            <a:endParaRPr lang="en-US" dirty="0"/>
          </a:p>
          <a:p>
            <a:pPr marL="0" indent="0">
              <a:buNone/>
            </a:pPr>
            <a:r>
              <a:rPr lang="en-US" dirty="0"/>
              <a:t>Text to text </a:t>
            </a:r>
          </a:p>
          <a:p>
            <a:pPr marL="0" indent="0">
              <a:buNone/>
            </a:pPr>
            <a:endParaRPr lang="en-US" sz="1800" dirty="0"/>
          </a:p>
          <a:p>
            <a:pPr marL="0" indent="0">
              <a:buNone/>
            </a:pPr>
            <a:endParaRPr lang="en-US" sz="1800" dirty="0"/>
          </a:p>
          <a:p>
            <a:pPr marL="0" indent="0">
              <a:buNone/>
            </a:pPr>
            <a:r>
              <a:rPr lang="en-US" sz="1800" dirty="0"/>
              <a:t>(</a:t>
            </a:r>
            <a:r>
              <a:rPr lang="en-US" sz="1800" dirty="0" err="1"/>
              <a:t>Ellin</a:t>
            </a:r>
            <a:r>
              <a:rPr lang="en-US" sz="1800" dirty="0"/>
              <a:t> Oliver Keene and Susan Zimmerman in </a:t>
            </a:r>
            <a:r>
              <a:rPr lang="en-US" sz="1800" i="1" dirty="0"/>
              <a:t>Mosaic of Thought</a:t>
            </a:r>
            <a:r>
              <a:rPr lang="en-US" sz="1800" dirty="0"/>
              <a:t> (1997). </a:t>
            </a:r>
          </a:p>
          <a:p>
            <a:endParaRPr lang="en-US" dirty="0"/>
          </a:p>
          <a:p>
            <a:endParaRPr lang="en-US" dirty="0"/>
          </a:p>
        </p:txBody>
      </p:sp>
      <p:pic>
        <p:nvPicPr>
          <p:cNvPr id="4" name="Picture 3" descr="Kids reading togeth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245" y="1371600"/>
            <a:ext cx="1752600" cy="1066800"/>
          </a:xfrm>
          <a:prstGeom prst="rect">
            <a:avLst/>
          </a:prstGeom>
          <a:noFill/>
          <a:ln>
            <a:noFill/>
          </a:ln>
        </p:spPr>
      </p:pic>
      <p:pic>
        <p:nvPicPr>
          <p:cNvPr id="5" name="Picture 4" descr="http://www.buddhanet.info/wbd/images/maps/WBD_world-ma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3006" y="3048000"/>
            <a:ext cx="2566670" cy="1341755"/>
          </a:xfrm>
          <a:prstGeom prst="rect">
            <a:avLst/>
          </a:prstGeom>
          <a:noFill/>
          <a:ln>
            <a:noFill/>
          </a:ln>
        </p:spPr>
      </p:pic>
      <p:pic>
        <p:nvPicPr>
          <p:cNvPr id="6" name="Picture 5" descr="dek"/>
          <p:cNvPicPr/>
          <p:nvPr/>
        </p:nvPicPr>
        <p:blipFill>
          <a:blip r:embed="rId5">
            <a:extLst>
              <a:ext uri="{28A0092B-C50C-407E-A947-70E740481C1C}">
                <a14:useLocalDpi xmlns:a14="http://schemas.microsoft.com/office/drawing/2010/main" val="0"/>
              </a:ext>
            </a:extLst>
          </a:blip>
          <a:srcRect/>
          <a:stretch>
            <a:fillRect/>
          </a:stretch>
        </p:blipFill>
        <p:spPr bwMode="auto">
          <a:xfrm>
            <a:off x="2288720" y="4908071"/>
            <a:ext cx="1225825" cy="1333500"/>
          </a:xfrm>
          <a:prstGeom prst="rect">
            <a:avLst/>
          </a:prstGeom>
          <a:noFill/>
          <a:ln>
            <a:noFill/>
          </a:ln>
        </p:spPr>
      </p:pic>
    </p:spTree>
    <p:extLst>
      <p:ext uri="{BB962C8B-B14F-4D97-AF65-F5344CB8AC3E}">
        <p14:creationId xmlns:p14="http://schemas.microsoft.com/office/powerpoint/2010/main" val="92812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K-W-L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024011"/>
              </p:ext>
            </p:extLst>
          </p:nvPr>
        </p:nvGraphicFramePr>
        <p:xfrm>
          <a:off x="457200" y="1600200"/>
          <a:ext cx="8229600" cy="5120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400" dirty="0">
                          <a:solidFill>
                            <a:schemeClr val="tx1"/>
                          </a:solidFill>
                        </a:rPr>
                        <a:t>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Want</a:t>
                      </a:r>
                      <a:r>
                        <a:rPr lang="en-US" sz="2400" baseline="0" dirty="0">
                          <a:solidFill>
                            <a:schemeClr val="tx1"/>
                          </a:solidFill>
                        </a:rPr>
                        <a:t> (to learn)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solidFill>
                            <a:schemeClr val="tx1"/>
                          </a:solidFill>
                        </a:rPr>
                        <a:t>Learned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58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lstStyle/>
          <a:p>
            <a:r>
              <a:rPr lang="en-US" dirty="0"/>
              <a:t>What is text Structure?</a:t>
            </a:r>
          </a:p>
        </p:txBody>
      </p:sp>
      <p:sp>
        <p:nvSpPr>
          <p:cNvPr id="3" name="Content Placeholder 2"/>
          <p:cNvSpPr>
            <a:spLocks noGrp="1"/>
          </p:cNvSpPr>
          <p:nvPr>
            <p:ph idx="1"/>
          </p:nvPr>
        </p:nvSpPr>
        <p:spPr>
          <a:xfrm>
            <a:off x="457200" y="1219200"/>
            <a:ext cx="8229600" cy="5410200"/>
          </a:xfrm>
        </p:spPr>
        <p:txBody>
          <a:bodyPr>
            <a:normAutofit/>
          </a:bodyPr>
          <a:lstStyle/>
          <a:p>
            <a:pPr marL="0" indent="0">
              <a:buNone/>
            </a:pPr>
            <a:r>
              <a:rPr lang="en-US" dirty="0"/>
              <a:t>How information is organized in a passage.</a:t>
            </a:r>
          </a:p>
          <a:p>
            <a:pPr marL="0" indent="0">
              <a:buNone/>
            </a:pPr>
            <a:endParaRPr lang="en-US" sz="1700" dirty="0"/>
          </a:p>
        </p:txBody>
      </p:sp>
      <p:pic>
        <p:nvPicPr>
          <p:cNvPr id="4" name="Picture 3"/>
          <p:cNvPicPr>
            <a:picLocks noChangeAspect="1"/>
          </p:cNvPicPr>
          <p:nvPr/>
        </p:nvPicPr>
        <p:blipFill>
          <a:blip r:embed="rId3"/>
          <a:stretch>
            <a:fillRect/>
          </a:stretch>
        </p:blipFill>
        <p:spPr>
          <a:xfrm>
            <a:off x="914400" y="2286000"/>
            <a:ext cx="2616629" cy="37592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09800"/>
            <a:ext cx="2667000" cy="3810000"/>
          </a:xfrm>
          <a:prstGeom prst="rect">
            <a:avLst/>
          </a:prstGeom>
          <a:noFill/>
          <a:ln>
            <a:noFill/>
          </a:ln>
        </p:spPr>
      </p:pic>
    </p:spTree>
    <p:extLst>
      <p:ext uri="{BB962C8B-B14F-4D97-AF65-F5344CB8AC3E}">
        <p14:creationId xmlns:p14="http://schemas.microsoft.com/office/powerpoint/2010/main" val="10575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Research</a:t>
            </a:r>
          </a:p>
        </p:txBody>
      </p:sp>
      <p:sp>
        <p:nvSpPr>
          <p:cNvPr id="3" name="Content Placeholder 2"/>
          <p:cNvSpPr>
            <a:spLocks noGrp="1"/>
          </p:cNvSpPr>
          <p:nvPr>
            <p:ph idx="1"/>
          </p:nvPr>
        </p:nvSpPr>
        <p:spPr>
          <a:xfrm>
            <a:off x="228600" y="1447800"/>
            <a:ext cx="8458200" cy="5410200"/>
          </a:xfrm>
        </p:spPr>
        <p:txBody>
          <a:bodyPr>
            <a:normAutofit lnSpcReduction="10000"/>
          </a:bodyPr>
          <a:lstStyle/>
          <a:p>
            <a:pPr marL="0" indent="0">
              <a:buNone/>
            </a:pPr>
            <a:r>
              <a:rPr lang="en-US" sz="2400" dirty="0"/>
              <a:t>“Students who are taught to identify the structure of expository and narrative text have been found to have better comprehension than students who have not received such instruction (Taylor, 1992). </a:t>
            </a:r>
          </a:p>
          <a:p>
            <a:pPr marL="0" indent="0">
              <a:buNone/>
            </a:pPr>
            <a:endParaRPr lang="en-US" sz="2400" dirty="0"/>
          </a:p>
          <a:p>
            <a:pPr marL="0" indent="0">
              <a:buNone/>
            </a:pPr>
            <a:r>
              <a:rPr lang="en-US" sz="2400" dirty="0"/>
              <a:t>Knowledge of text organization or structure is an important factor for text comprehension (</a:t>
            </a:r>
            <a:r>
              <a:rPr lang="en-US" sz="2400" dirty="0" err="1"/>
              <a:t>Aebersold</a:t>
            </a:r>
            <a:r>
              <a:rPr lang="en-US" sz="2400" dirty="0"/>
              <a:t> &amp; Field, 1997; Fletcher, 2006; </a:t>
            </a:r>
            <a:r>
              <a:rPr lang="en-US" sz="2400" dirty="0" err="1"/>
              <a:t>Grabe</a:t>
            </a:r>
            <a:r>
              <a:rPr lang="en-US" sz="2400" dirty="0"/>
              <a:t>, 1991, 2004, 2008; Hall, </a:t>
            </a:r>
            <a:r>
              <a:rPr lang="en-US" sz="2400" dirty="0" err="1"/>
              <a:t>Sabey</a:t>
            </a:r>
            <a:r>
              <a:rPr lang="en-US" sz="2400" dirty="0"/>
              <a:t>, &amp; McClellan, 2005; Horiba, 2000; </a:t>
            </a:r>
            <a:r>
              <a:rPr lang="en-US" sz="2400" dirty="0" err="1"/>
              <a:t>Kendeou</a:t>
            </a:r>
            <a:r>
              <a:rPr lang="en-US" sz="2400" dirty="0"/>
              <a:t> &amp; van den </a:t>
            </a:r>
            <a:r>
              <a:rPr lang="en-US" sz="2400" dirty="0" err="1"/>
              <a:t>Broek</a:t>
            </a:r>
            <a:r>
              <a:rPr lang="en-US" sz="2400" dirty="0"/>
              <a:t>, 2007; Meyer, 2003; Meyer &amp; Poon, 2001; Snyder, 2010).</a:t>
            </a:r>
          </a:p>
          <a:p>
            <a:pPr marL="0" indent="0">
              <a:buNone/>
            </a:pPr>
            <a:endParaRPr lang="en-US" sz="2400" dirty="0"/>
          </a:p>
          <a:p>
            <a:pPr marL="0" indent="0">
              <a:buNone/>
            </a:pPr>
            <a:r>
              <a:rPr lang="en-US" sz="2400" dirty="0"/>
              <a:t>Across the years of school, their awareness of text structures must increase as they progressively shift from reading a story line or casual text to reading for information (</a:t>
            </a:r>
            <a:r>
              <a:rPr lang="en-US" sz="2400" dirty="0" err="1"/>
              <a:t>Lorch</a:t>
            </a:r>
            <a:r>
              <a:rPr lang="en-US" sz="2400" dirty="0"/>
              <a:t> &amp; </a:t>
            </a:r>
            <a:r>
              <a:rPr lang="en-US" sz="2400" dirty="0" err="1"/>
              <a:t>Lorch</a:t>
            </a:r>
            <a:r>
              <a:rPr lang="en-US" sz="2400" dirty="0"/>
              <a:t>, 1996). </a:t>
            </a:r>
          </a:p>
          <a:p>
            <a:endParaRPr lang="en-US" sz="2400" dirty="0"/>
          </a:p>
          <a:p>
            <a:pPr marL="0" indent="0">
              <a:buNone/>
            </a:pPr>
            <a:endParaRPr lang="en-US" sz="2000" dirty="0"/>
          </a:p>
        </p:txBody>
      </p:sp>
    </p:spTree>
    <p:extLst>
      <p:ext uri="{BB962C8B-B14F-4D97-AF65-F5344CB8AC3E}">
        <p14:creationId xmlns:p14="http://schemas.microsoft.com/office/powerpoint/2010/main" val="157716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The Research</a:t>
            </a:r>
            <a:br>
              <a:rPr lang="en-US" dirty="0"/>
            </a:br>
            <a:endParaRPr lang="en-US" dirty="0"/>
          </a:p>
        </p:txBody>
      </p:sp>
      <p:sp>
        <p:nvSpPr>
          <p:cNvPr id="3" name="Content Placeholder 2"/>
          <p:cNvSpPr>
            <a:spLocks noGrp="1"/>
          </p:cNvSpPr>
          <p:nvPr>
            <p:ph idx="1"/>
          </p:nvPr>
        </p:nvSpPr>
        <p:spPr>
          <a:xfrm>
            <a:off x="533400" y="762000"/>
            <a:ext cx="8229600" cy="5562600"/>
          </a:xfrm>
        </p:spPr>
        <p:txBody>
          <a:bodyPr>
            <a:noAutofit/>
          </a:bodyPr>
          <a:lstStyle/>
          <a:p>
            <a:pPr marL="0" indent="0">
              <a:buNone/>
            </a:pPr>
            <a:r>
              <a:rPr lang="en-US" sz="2400" dirty="0" err="1"/>
              <a:t>Carrell</a:t>
            </a:r>
            <a:r>
              <a:rPr lang="en-US" sz="2400" dirty="0"/>
              <a:t> (1985) argued that instruction on text structure indeed has a positive effect on the students' recall protocols. </a:t>
            </a:r>
          </a:p>
          <a:p>
            <a:endParaRPr lang="en-US" sz="2400" dirty="0"/>
          </a:p>
          <a:p>
            <a:pPr marL="0" indent="0">
              <a:buNone/>
            </a:pPr>
            <a:r>
              <a:rPr lang="en-US" sz="2400" dirty="0"/>
              <a:t>Meyer (1985) stated that knowledge of the rhetorical relationship of the ideas-main idea, major ideas, and supporting details-helps readers with their comprehension of the expository texts.</a:t>
            </a:r>
          </a:p>
        </p:txBody>
      </p:sp>
      <p:sp>
        <p:nvSpPr>
          <p:cNvPr id="4" name="Rectangle 3"/>
          <p:cNvSpPr/>
          <p:nvPr/>
        </p:nvSpPr>
        <p:spPr>
          <a:xfrm>
            <a:off x="381000" y="4114800"/>
            <a:ext cx="8382000" cy="1200329"/>
          </a:xfrm>
          <a:prstGeom prst="rect">
            <a:avLst/>
          </a:prstGeom>
        </p:spPr>
        <p:txBody>
          <a:bodyPr wrap="square">
            <a:spAutoFit/>
          </a:bodyPr>
          <a:lstStyle/>
          <a:p>
            <a:r>
              <a:rPr lang="en-US" sz="2400" dirty="0"/>
              <a:t>It has long been known that the ability to recognize text structure enhances the student's ability to comprehend and recall the information read  (</a:t>
            </a:r>
            <a:r>
              <a:rPr lang="en-US" sz="2400" dirty="0" err="1"/>
              <a:t>Armbruster</a:t>
            </a:r>
            <a:r>
              <a:rPr lang="en-US" sz="2400" dirty="0"/>
              <a:t>, Anderson, &amp; Ostertag,1989).</a:t>
            </a:r>
          </a:p>
        </p:txBody>
      </p:sp>
    </p:spTree>
    <p:extLst>
      <p:ext uri="{BB962C8B-B14F-4D97-AF65-F5344CB8AC3E}">
        <p14:creationId xmlns:p14="http://schemas.microsoft.com/office/powerpoint/2010/main" val="287857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normAutofit/>
          </a:bodyPr>
          <a:lstStyle/>
          <a:p>
            <a:r>
              <a:rPr lang="en-US" sz="2800" b="1" dirty="0"/>
              <a:t>Narrative vs. Expository Text Structure Differences</a:t>
            </a:r>
          </a:p>
        </p:txBody>
      </p:sp>
      <p:sp>
        <p:nvSpPr>
          <p:cNvPr id="3" name="Content Placeholder 2"/>
          <p:cNvSpPr>
            <a:spLocks noGrp="1"/>
          </p:cNvSpPr>
          <p:nvPr>
            <p:ph idx="1"/>
          </p:nvPr>
        </p:nvSpPr>
        <p:spPr>
          <a:xfrm>
            <a:off x="152400" y="838200"/>
            <a:ext cx="8458200" cy="6019800"/>
          </a:xfrm>
        </p:spPr>
        <p:txBody>
          <a:bodyPr>
            <a:normAutofit/>
          </a:bodyPr>
          <a:lstStyle/>
          <a:p>
            <a:pPr marL="0" indent="0">
              <a:buNone/>
            </a:pPr>
            <a:r>
              <a:rPr lang="en-US" sz="2800" dirty="0"/>
              <a:t>Narrative text tells a story (true or fiction)	             </a:t>
            </a:r>
          </a:p>
          <a:p>
            <a:pPr marL="0" indent="0">
              <a:buNone/>
            </a:pPr>
            <a:r>
              <a:rPr lang="en-US" sz="2800" dirty="0"/>
              <a:t>The author can be creative and tell a story in a way he or she likes</a:t>
            </a:r>
          </a:p>
          <a:p>
            <a:pPr marL="0" indent="0">
              <a:buNone/>
            </a:pPr>
            <a:endParaRPr lang="en-US" dirty="0"/>
          </a:p>
          <a:p>
            <a:pPr marL="0" indent="0">
              <a:buNone/>
            </a:pPr>
            <a:endParaRPr lang="en-US" sz="2800" dirty="0"/>
          </a:p>
          <a:p>
            <a:pPr marL="0" indent="0">
              <a:buNone/>
            </a:pPr>
            <a:endParaRPr lang="en-US" sz="2800" dirty="0"/>
          </a:p>
          <a:p>
            <a:pPr marL="0" indent="0">
              <a:buNone/>
            </a:pPr>
            <a:r>
              <a:rPr lang="en-US" sz="2800" dirty="0"/>
              <a:t>Expository text informs and/or explains</a:t>
            </a:r>
          </a:p>
          <a:p>
            <a:pPr marL="0" indent="0">
              <a:buNone/>
            </a:pPr>
            <a:r>
              <a:rPr lang="en-US" sz="2800" dirty="0"/>
              <a:t>The author must follow some strict rules.</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81200"/>
            <a:ext cx="1295400" cy="167640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1371600" cy="1524000"/>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057400"/>
            <a:ext cx="1447800" cy="1676400"/>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29200"/>
            <a:ext cx="1447800" cy="1741170"/>
          </a:xfrm>
          <a:prstGeom prst="rect">
            <a:avLst/>
          </a:prstGeom>
          <a:noFill/>
          <a:ln>
            <a:noFill/>
          </a:ln>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4953000"/>
            <a:ext cx="1371600" cy="1759585"/>
          </a:xfrm>
          <a:prstGeom prst="rect">
            <a:avLst/>
          </a:prstGeom>
          <a:noFill/>
          <a:ln>
            <a:noFill/>
          </a:ln>
        </p:spPr>
      </p:pic>
      <p:pic>
        <p:nvPicPr>
          <p:cNvPr id="9" name="Picture 8"/>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029200"/>
            <a:ext cx="1295400" cy="1600200"/>
          </a:xfrm>
          <a:prstGeom prst="rect">
            <a:avLst/>
          </a:prstGeom>
          <a:noFill/>
          <a:ln>
            <a:noFill/>
          </a:ln>
        </p:spPr>
      </p:pic>
    </p:spTree>
    <p:extLst>
      <p:ext uri="{BB962C8B-B14F-4D97-AF65-F5344CB8AC3E}">
        <p14:creationId xmlns:p14="http://schemas.microsoft.com/office/powerpoint/2010/main" val="399040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Five Elements of Narrative Structure</a:t>
            </a:r>
            <a:br>
              <a:rPr lang="en-US" dirty="0"/>
            </a:br>
            <a:endParaRPr lang="en-US" dirty="0"/>
          </a:p>
        </p:txBody>
      </p:sp>
      <p:sp>
        <p:nvSpPr>
          <p:cNvPr id="4" name="Flowchart: Connector 3"/>
          <p:cNvSpPr/>
          <p:nvPr/>
        </p:nvSpPr>
        <p:spPr>
          <a:xfrm>
            <a:off x="3734204" y="3633877"/>
            <a:ext cx="1524000" cy="1600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Five Elements of Narrative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327370"/>
            <a:ext cx="1548518" cy="162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69" y="2434580"/>
            <a:ext cx="1547813"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29" y="4859451"/>
            <a:ext cx="1547813"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69" y="4925060"/>
            <a:ext cx="1547813"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971800" y="3258628"/>
            <a:ext cx="9144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82396" y="4683258"/>
            <a:ext cx="914400" cy="660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148013" y="4797334"/>
            <a:ext cx="1066800" cy="665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60546" y="3399526"/>
            <a:ext cx="975505" cy="46870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618" y="1203714"/>
            <a:ext cx="1547813"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p:nvCxnSpPr>
        <p:spPr>
          <a:xfrm>
            <a:off x="4496204" y="2507740"/>
            <a:ext cx="0" cy="126703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07095" y="2975086"/>
            <a:ext cx="833883" cy="369332"/>
          </a:xfrm>
          <a:prstGeom prst="rect">
            <a:avLst/>
          </a:prstGeom>
        </p:spPr>
        <p:txBody>
          <a:bodyPr wrap="none">
            <a:spAutoFit/>
          </a:bodyPr>
          <a:lstStyle/>
          <a:p>
            <a:r>
              <a:rPr lang="en-US" dirty="0"/>
              <a:t>Theme</a:t>
            </a:r>
          </a:p>
        </p:txBody>
      </p:sp>
      <p:sp>
        <p:nvSpPr>
          <p:cNvPr id="30" name="TextBox 29"/>
          <p:cNvSpPr txBox="1"/>
          <p:nvPr/>
        </p:nvSpPr>
        <p:spPr>
          <a:xfrm>
            <a:off x="4269044" y="1832642"/>
            <a:ext cx="554960" cy="369332"/>
          </a:xfrm>
          <a:prstGeom prst="rect">
            <a:avLst/>
          </a:prstGeom>
          <a:noFill/>
        </p:spPr>
        <p:txBody>
          <a:bodyPr wrap="none" rtlCol="0">
            <a:spAutoFit/>
          </a:bodyPr>
          <a:lstStyle/>
          <a:p>
            <a:r>
              <a:rPr lang="en-US" dirty="0"/>
              <a:t>Plot</a:t>
            </a:r>
          </a:p>
        </p:txBody>
      </p:sp>
      <p:sp>
        <p:nvSpPr>
          <p:cNvPr id="31" name="TextBox 30"/>
          <p:cNvSpPr txBox="1"/>
          <p:nvPr/>
        </p:nvSpPr>
        <p:spPr>
          <a:xfrm>
            <a:off x="6057605" y="3063508"/>
            <a:ext cx="1094339" cy="369332"/>
          </a:xfrm>
          <a:prstGeom prst="rect">
            <a:avLst/>
          </a:prstGeom>
          <a:noFill/>
        </p:spPr>
        <p:txBody>
          <a:bodyPr wrap="none" rtlCol="0">
            <a:spAutoFit/>
          </a:bodyPr>
          <a:lstStyle/>
          <a:p>
            <a:r>
              <a:rPr lang="en-US" dirty="0"/>
              <a:t>Character</a:t>
            </a:r>
          </a:p>
        </p:txBody>
      </p:sp>
      <p:sp>
        <p:nvSpPr>
          <p:cNvPr id="2048" name="TextBox 2047"/>
          <p:cNvSpPr txBox="1"/>
          <p:nvPr/>
        </p:nvSpPr>
        <p:spPr>
          <a:xfrm>
            <a:off x="2122910" y="5166011"/>
            <a:ext cx="670055" cy="923330"/>
          </a:xfrm>
          <a:prstGeom prst="rect">
            <a:avLst/>
          </a:prstGeom>
          <a:noFill/>
        </p:spPr>
        <p:txBody>
          <a:bodyPr wrap="none" rtlCol="0">
            <a:spAutoFit/>
          </a:bodyPr>
          <a:lstStyle/>
          <a:p>
            <a:r>
              <a:rPr lang="en-US" dirty="0"/>
              <a:t>Point</a:t>
            </a:r>
          </a:p>
          <a:p>
            <a:r>
              <a:rPr lang="en-US" dirty="0"/>
              <a:t> of</a:t>
            </a:r>
          </a:p>
          <a:p>
            <a:r>
              <a:rPr lang="en-US" dirty="0"/>
              <a:t>View</a:t>
            </a:r>
          </a:p>
        </p:txBody>
      </p:sp>
      <p:sp>
        <p:nvSpPr>
          <p:cNvPr id="2049" name="TextBox 2048"/>
          <p:cNvSpPr txBox="1"/>
          <p:nvPr/>
        </p:nvSpPr>
        <p:spPr>
          <a:xfrm>
            <a:off x="6185269" y="5581182"/>
            <a:ext cx="839012" cy="369332"/>
          </a:xfrm>
          <a:prstGeom prst="rect">
            <a:avLst/>
          </a:prstGeom>
          <a:noFill/>
        </p:spPr>
        <p:txBody>
          <a:bodyPr wrap="none" rtlCol="0">
            <a:spAutoFit/>
          </a:bodyPr>
          <a:lstStyle/>
          <a:p>
            <a:r>
              <a:rPr lang="en-US" dirty="0"/>
              <a:t>Setting</a:t>
            </a:r>
          </a:p>
        </p:txBody>
      </p:sp>
    </p:spTree>
    <p:extLst>
      <p:ext uri="{BB962C8B-B14F-4D97-AF65-F5344CB8AC3E}">
        <p14:creationId xmlns:p14="http://schemas.microsoft.com/office/powerpoint/2010/main" val="5234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Five Elements of Narrative Texts</a:t>
            </a:r>
          </a:p>
        </p:txBody>
      </p:sp>
      <p:sp>
        <p:nvSpPr>
          <p:cNvPr id="3" name="Content Placeholder 2"/>
          <p:cNvSpPr>
            <a:spLocks noGrp="1"/>
          </p:cNvSpPr>
          <p:nvPr>
            <p:ph idx="1"/>
          </p:nvPr>
        </p:nvSpPr>
        <p:spPr>
          <a:xfrm>
            <a:off x="381000" y="1600200"/>
            <a:ext cx="8305800" cy="4800600"/>
          </a:xfrm>
        </p:spPr>
        <p:txBody>
          <a:bodyPr>
            <a:normAutofit fontScale="92500" lnSpcReduction="10000"/>
          </a:bodyPr>
          <a:lstStyle/>
          <a:p>
            <a:r>
              <a:rPr lang="en-US" dirty="0"/>
              <a:t>Theme: An overall meaning, lesson or idea from the story.</a:t>
            </a:r>
          </a:p>
          <a:p>
            <a:r>
              <a:rPr lang="en-US" dirty="0"/>
              <a:t>Plot: The arrangement of incidents or events in a story.</a:t>
            </a:r>
          </a:p>
          <a:p>
            <a:r>
              <a:rPr lang="en-US" dirty="0"/>
              <a:t>Character(s):People, animals or other entities in the text.</a:t>
            </a:r>
          </a:p>
          <a:p>
            <a:r>
              <a:rPr lang="en-US" dirty="0"/>
              <a:t>Setting: The place, time, surroundings, and context in which a story takes place.</a:t>
            </a:r>
          </a:p>
          <a:p>
            <a:r>
              <a:rPr lang="en-US" dirty="0"/>
              <a:t>Point of View: The vantage point from which a story is told.</a:t>
            </a:r>
          </a:p>
          <a:p>
            <a:endParaRPr lang="en-US" dirty="0"/>
          </a:p>
        </p:txBody>
      </p:sp>
    </p:spTree>
    <p:extLst>
      <p:ext uri="{BB962C8B-B14F-4D97-AF65-F5344CB8AC3E}">
        <p14:creationId xmlns:p14="http://schemas.microsoft.com/office/powerpoint/2010/main" val="3691722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3200" b="1" dirty="0"/>
              <a:t>Types of Narrative Text</a:t>
            </a:r>
            <a:br>
              <a:rPr lang="en-US" sz="2800" b="1" dirty="0"/>
            </a:br>
            <a:endParaRPr lang="en-US" sz="2800" b="1" dirty="0"/>
          </a:p>
        </p:txBody>
      </p:sp>
      <p:sp>
        <p:nvSpPr>
          <p:cNvPr id="3" name="Content Placeholder 2"/>
          <p:cNvSpPr>
            <a:spLocks noGrp="1"/>
          </p:cNvSpPr>
          <p:nvPr>
            <p:ph idx="1"/>
          </p:nvPr>
        </p:nvSpPr>
        <p:spPr>
          <a:xfrm>
            <a:off x="381000" y="1331227"/>
            <a:ext cx="8534400" cy="5562600"/>
          </a:xfrm>
        </p:spPr>
        <p:txBody>
          <a:bodyPr>
            <a:noAutofit/>
          </a:bodyPr>
          <a:lstStyle/>
          <a:p>
            <a:pPr marL="0" indent="0">
              <a:buNone/>
            </a:pPr>
            <a:r>
              <a:rPr lang="en-US" sz="2400" dirty="0">
                <a:latin typeface="Cambria" panose="02040503050406030204" pitchFamily="18" charset="0"/>
              </a:rPr>
              <a:t>A.  Fable: </a:t>
            </a:r>
            <a:r>
              <a:rPr lang="en-US" sz="2400" dirty="0"/>
              <a:t>a short story, typically with animals as characters, conveying a moral.</a:t>
            </a:r>
            <a:br>
              <a:rPr lang="en-US" sz="2400" dirty="0">
                <a:latin typeface="Cambria" panose="02040503050406030204" pitchFamily="18" charset="0"/>
              </a:rPr>
            </a:br>
            <a:endParaRPr lang="en-US" sz="2400" dirty="0">
              <a:latin typeface="Cambria" panose="02040503050406030204" pitchFamily="18" charset="0"/>
            </a:endParaRPr>
          </a:p>
          <a:p>
            <a:pPr marL="0" indent="0">
              <a:buNone/>
            </a:pPr>
            <a:r>
              <a:rPr lang="en-US" sz="2400" dirty="0">
                <a:latin typeface="Cambria" panose="02040503050406030204" pitchFamily="18" charset="0"/>
              </a:rPr>
              <a:t>B. Myths: stories that are believed by some people, but the stories can not be true. It was told in an ancient culture to explain a practice, belief, or natural occurrence</a:t>
            </a:r>
          </a:p>
          <a:p>
            <a:pPr marL="0" indent="0">
              <a:buNone/>
            </a:pPr>
            <a:br>
              <a:rPr lang="en-US" sz="2400" dirty="0">
                <a:latin typeface="Cambria" panose="02040503050406030204" pitchFamily="18" charset="0"/>
              </a:rPr>
            </a:br>
            <a:r>
              <a:rPr lang="en-US" sz="2400" dirty="0">
                <a:latin typeface="Cambria"/>
                <a:cs typeface="Cambria"/>
              </a:rPr>
              <a:t>C. Legend: a traditional story sometimes popularly regarded as historical but unauthenticated. </a:t>
            </a:r>
          </a:p>
          <a:p>
            <a:pPr marL="0" indent="0">
              <a:buNone/>
            </a:pPr>
            <a:br>
              <a:rPr lang="en-US" sz="2400" dirty="0">
                <a:latin typeface="Cambria"/>
                <a:cs typeface="Cambria"/>
              </a:rPr>
            </a:br>
            <a:r>
              <a:rPr lang="en-US" sz="2400" dirty="0">
                <a:latin typeface="Cambria"/>
                <a:cs typeface="Cambria"/>
              </a:rPr>
              <a:t>D. Fairy Tales:  a children's story about magical and imaginary beings and </a:t>
            </a:r>
            <a:r>
              <a:rPr lang="en-US" sz="2400" dirty="0"/>
              <a:t>lands.</a:t>
            </a:r>
            <a:endParaRPr lang="en-US" sz="2400" dirty="0">
              <a:latin typeface="Cambria" panose="02040503050406030204" pitchFamily="18" charset="0"/>
            </a:endParaRPr>
          </a:p>
          <a:p>
            <a:pPr marL="0" indent="0">
              <a:buNone/>
            </a:pPr>
            <a:br>
              <a:rPr lang="en-US" sz="1800" dirty="0">
                <a:latin typeface="Cambria" panose="02040503050406030204" pitchFamily="18" charset="0"/>
              </a:rPr>
            </a:br>
            <a:endParaRPr lang="en-US" sz="1800" dirty="0">
              <a:latin typeface="Cambria" panose="02040503050406030204" pitchFamily="18" charset="0"/>
            </a:endParaRPr>
          </a:p>
        </p:txBody>
      </p:sp>
    </p:spTree>
    <p:extLst>
      <p:ext uri="{BB962C8B-B14F-4D97-AF65-F5344CB8AC3E}">
        <p14:creationId xmlns:p14="http://schemas.microsoft.com/office/powerpoint/2010/main" val="405747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Types of Narrative Text (2)</a:t>
            </a:r>
          </a:p>
        </p:txBody>
      </p:sp>
      <p:sp>
        <p:nvSpPr>
          <p:cNvPr id="3" name="Content Placeholder 2"/>
          <p:cNvSpPr>
            <a:spLocks noGrp="1"/>
          </p:cNvSpPr>
          <p:nvPr>
            <p:ph idx="1"/>
          </p:nvPr>
        </p:nvSpPr>
        <p:spPr/>
        <p:txBody>
          <a:bodyPr>
            <a:normAutofit fontScale="62500" lnSpcReduction="20000"/>
          </a:bodyPr>
          <a:lstStyle/>
          <a:p>
            <a:pPr marL="0" indent="0">
              <a:buNone/>
            </a:pPr>
            <a:r>
              <a:rPr lang="en-US" sz="3400" dirty="0">
                <a:latin typeface="Cambria"/>
                <a:cs typeface="Cambria"/>
              </a:rPr>
              <a:t>E. Science Fiction: Story based on imagined future scientific or technological advances and major social or environmental changes, frequently portraying space or time travel and life on other planets.</a:t>
            </a:r>
            <a:br>
              <a:rPr lang="en-US" sz="3400" dirty="0">
                <a:latin typeface="Cambria"/>
                <a:cs typeface="Cambria"/>
              </a:rPr>
            </a:br>
            <a:br>
              <a:rPr lang="en-US" sz="3400" dirty="0">
                <a:latin typeface="Cambria"/>
                <a:cs typeface="Cambria"/>
              </a:rPr>
            </a:br>
            <a:r>
              <a:rPr lang="en-US" sz="3400" dirty="0">
                <a:latin typeface="Cambria"/>
                <a:cs typeface="Cambria"/>
              </a:rPr>
              <a:t>F. Short Stories: a story with a fully developed theme but significantly shorter and less elaborate than a novel.</a:t>
            </a:r>
          </a:p>
          <a:p>
            <a:pPr marL="0" indent="0">
              <a:buNone/>
            </a:pPr>
            <a:br>
              <a:rPr lang="en-US" sz="3400" dirty="0">
                <a:latin typeface="Cambria"/>
                <a:cs typeface="Cambria"/>
              </a:rPr>
            </a:br>
            <a:r>
              <a:rPr lang="en-US" sz="3400" dirty="0">
                <a:latin typeface="Cambria"/>
                <a:cs typeface="Cambria"/>
              </a:rPr>
              <a:t>G. Parables: a simple story used to illustrate a moral or spiritual lesson (Parable differs from fables.)</a:t>
            </a:r>
          </a:p>
          <a:p>
            <a:pPr marL="0" indent="0">
              <a:buNone/>
            </a:pPr>
            <a:br>
              <a:rPr lang="en-US" sz="3400" dirty="0">
                <a:latin typeface="Cambria"/>
                <a:cs typeface="Cambria"/>
              </a:rPr>
            </a:br>
            <a:r>
              <a:rPr lang="en-US" sz="3400" dirty="0">
                <a:latin typeface="Cambria"/>
                <a:cs typeface="Cambria"/>
              </a:rPr>
              <a:t>H. Novels: A fictitious prose narrative of book length, typically representing character and action with some degree of realism.</a:t>
            </a:r>
          </a:p>
          <a:p>
            <a:pPr marL="0" indent="0">
              <a:buNone/>
            </a:pPr>
            <a:br>
              <a:rPr lang="en-US" sz="3400" dirty="0">
                <a:latin typeface="Cambria"/>
                <a:cs typeface="Cambria"/>
              </a:rPr>
            </a:br>
            <a:r>
              <a:rPr lang="en-US" sz="3400" dirty="0">
                <a:latin typeface="Cambria"/>
                <a:cs typeface="Cambria"/>
              </a:rPr>
              <a:t>I. Horror Story: Fiction which is intended to, or has the capacity to frighten, scare, disgust by inducing feelings of horror and terror</a:t>
            </a:r>
            <a:r>
              <a:rPr lang="en-US" dirty="0"/>
              <a:t>.</a:t>
            </a:r>
            <a:endParaRPr lang="en-US" dirty="0">
              <a:latin typeface="Cambria" panose="02040503050406030204" pitchFamily="18" charset="0"/>
            </a:endParaRPr>
          </a:p>
          <a:p>
            <a:endParaRPr lang="en-US" dirty="0"/>
          </a:p>
        </p:txBody>
      </p:sp>
    </p:spTree>
    <p:extLst>
      <p:ext uri="{BB962C8B-B14F-4D97-AF65-F5344CB8AC3E}">
        <p14:creationId xmlns:p14="http://schemas.microsoft.com/office/powerpoint/2010/main" val="276073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More Reading: The Better</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20240"/>
            <a:ext cx="6096000" cy="3962400"/>
          </a:xfrm>
          <a:prstGeom prst="rect">
            <a:avLst/>
          </a:prstGeom>
          <a:noFill/>
          <a:ln>
            <a:noFill/>
          </a:ln>
        </p:spPr>
      </p:pic>
    </p:spTree>
    <p:extLst>
      <p:ext uri="{BB962C8B-B14F-4D97-AF65-F5344CB8AC3E}">
        <p14:creationId xmlns:p14="http://schemas.microsoft.com/office/powerpoint/2010/main" val="3536788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Activity: Elements of Narrative Text Structure</a:t>
            </a:r>
          </a:p>
        </p:txBody>
      </p:sp>
      <p:sp>
        <p:nvSpPr>
          <p:cNvPr id="3" name="Content Placeholder 2"/>
          <p:cNvSpPr>
            <a:spLocks noGrp="1"/>
          </p:cNvSpPr>
          <p:nvPr>
            <p:ph idx="1"/>
          </p:nvPr>
        </p:nvSpPr>
        <p:spPr>
          <a:xfrm>
            <a:off x="381000" y="1600200"/>
            <a:ext cx="8305800" cy="4876800"/>
          </a:xfrm>
        </p:spPr>
        <p:txBody>
          <a:bodyPr/>
          <a:lstStyle/>
          <a:p>
            <a:r>
              <a:rPr lang="en-US" dirty="0"/>
              <a:t>“A key to comprehending narrative is a sense of plot, theme, characters, and events, and how they relate.</a:t>
            </a:r>
          </a:p>
          <a:p>
            <a:r>
              <a:rPr lang="en-US" dirty="0"/>
              <a:t>Activity: Read  “The Defendant Speaks”</a:t>
            </a:r>
          </a:p>
          <a:p>
            <a:r>
              <a:rPr lang="en-US" sz="2400" dirty="0"/>
              <a:t>What is the plot?</a:t>
            </a:r>
          </a:p>
          <a:p>
            <a:r>
              <a:rPr lang="en-US" sz="2400" dirty="0"/>
              <a:t>Who are the characters?</a:t>
            </a:r>
          </a:p>
          <a:p>
            <a:r>
              <a:rPr lang="en-US" sz="2400" dirty="0"/>
              <a:t>What is the event?</a:t>
            </a:r>
          </a:p>
          <a:p>
            <a:r>
              <a:rPr lang="en-US" sz="2400" dirty="0"/>
              <a:t>What is the setting?</a:t>
            </a:r>
          </a:p>
          <a:p>
            <a:r>
              <a:rPr lang="en-US" sz="2400" dirty="0"/>
              <a:t>Whose point of view?</a:t>
            </a:r>
          </a:p>
          <a:p>
            <a:r>
              <a:rPr lang="en-US" sz="2400" dirty="0"/>
              <a:t>What is the theme?</a:t>
            </a:r>
          </a:p>
          <a:p>
            <a:endParaRPr lang="en-US" sz="2400" dirty="0"/>
          </a:p>
        </p:txBody>
      </p:sp>
    </p:spTree>
    <p:extLst>
      <p:ext uri="{BB962C8B-B14F-4D97-AF65-F5344CB8AC3E}">
        <p14:creationId xmlns:p14="http://schemas.microsoft.com/office/powerpoint/2010/main" val="34319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What is Expository Text</a:t>
            </a:r>
            <a:br>
              <a:rPr lang="en-US" dirty="0"/>
            </a:br>
            <a:endParaRPr lang="en-US" dirty="0"/>
          </a:p>
        </p:txBody>
      </p:sp>
      <p:sp>
        <p:nvSpPr>
          <p:cNvPr id="3" name="Content Placeholder 2"/>
          <p:cNvSpPr>
            <a:spLocks noGrp="1"/>
          </p:cNvSpPr>
          <p:nvPr>
            <p:ph idx="1"/>
          </p:nvPr>
        </p:nvSpPr>
        <p:spPr>
          <a:xfrm>
            <a:off x="152400" y="914400"/>
            <a:ext cx="8534400" cy="5791200"/>
          </a:xfrm>
        </p:spPr>
        <p:txBody>
          <a:bodyPr>
            <a:normAutofit fontScale="92500" lnSpcReduction="20000"/>
          </a:bodyPr>
          <a:lstStyle/>
          <a:p>
            <a:pPr marL="0" indent="0" algn="ctr">
              <a:buNone/>
            </a:pPr>
            <a:r>
              <a:rPr lang="en-US" dirty="0"/>
              <a:t>Written text  that:</a:t>
            </a:r>
            <a:br>
              <a:rPr lang="en-US" dirty="0"/>
            </a:br>
            <a:endParaRPr lang="en-US" dirty="0"/>
          </a:p>
          <a:p>
            <a:pPr marL="0" indent="0">
              <a:buNone/>
            </a:pPr>
            <a:r>
              <a:rPr lang="en-US" dirty="0"/>
              <a:t> is used to explain, describe, or inform.</a:t>
            </a:r>
          </a:p>
          <a:p>
            <a:endParaRPr lang="en-US" dirty="0"/>
          </a:p>
          <a:p>
            <a:pPr marL="0" indent="0">
              <a:buNone/>
            </a:pPr>
            <a:r>
              <a:rPr lang="en-US" dirty="0"/>
              <a:t>has unfamiliar content.</a:t>
            </a:r>
          </a:p>
          <a:p>
            <a:pPr marL="0" indent="0">
              <a:buNone/>
            </a:pPr>
            <a:br>
              <a:rPr lang="en-US" dirty="0"/>
            </a:br>
            <a:r>
              <a:rPr lang="en-US" dirty="0"/>
              <a:t>has different types of structures.</a:t>
            </a:r>
          </a:p>
          <a:p>
            <a:pPr marL="0" indent="0">
              <a:buNone/>
            </a:pPr>
            <a:endParaRPr lang="en-US" dirty="0"/>
          </a:p>
          <a:p>
            <a:pPr marL="0" indent="0">
              <a:buNone/>
            </a:pPr>
            <a:r>
              <a:rPr lang="en-US" dirty="0"/>
              <a:t>has frequent lack of coherence.</a:t>
            </a:r>
          </a:p>
          <a:p>
            <a:pPr marL="0" indent="0">
              <a:buNone/>
            </a:pPr>
            <a:endParaRPr lang="en-US" dirty="0"/>
          </a:p>
          <a:p>
            <a:pPr marL="0" indent="0" algn="ctr">
              <a:buNone/>
            </a:pPr>
            <a:r>
              <a:rPr lang="en-US" dirty="0"/>
              <a:t>and </a:t>
            </a:r>
          </a:p>
          <a:p>
            <a:pPr marL="0" indent="0" algn="ctr">
              <a:buNone/>
            </a:pPr>
            <a:r>
              <a:rPr lang="en-US" b="1" u="sng" dirty="0"/>
              <a:t>Does not </a:t>
            </a:r>
            <a:r>
              <a:rPr lang="en-US" dirty="0"/>
              <a:t>assume prior knowledge!</a:t>
            </a:r>
          </a:p>
        </p:txBody>
      </p:sp>
    </p:spTree>
    <p:extLst>
      <p:ext uri="{BB962C8B-B14F-4D97-AF65-F5344CB8AC3E}">
        <p14:creationId xmlns:p14="http://schemas.microsoft.com/office/powerpoint/2010/main" val="33974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4" end="4"/>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8" end="8"/>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sz="3100" b="1" dirty="0"/>
              <a:t>Expository Text Structures</a:t>
            </a:r>
            <a:br>
              <a:rPr lang="en-US" sz="2800" b="1" dirty="0"/>
            </a:br>
            <a:r>
              <a:rPr lang="en-US" sz="2800" b="1" dirty="0"/>
              <a:t> </a:t>
            </a:r>
          </a:p>
        </p:txBody>
      </p:sp>
      <p:sp>
        <p:nvSpPr>
          <p:cNvPr id="3" name="Content Placeholder 2"/>
          <p:cNvSpPr>
            <a:spLocks noGrp="1"/>
          </p:cNvSpPr>
          <p:nvPr>
            <p:ph idx="1"/>
          </p:nvPr>
        </p:nvSpPr>
        <p:spPr>
          <a:xfrm>
            <a:off x="381000" y="685800"/>
            <a:ext cx="8305800" cy="6172200"/>
          </a:xfrm>
        </p:spPr>
        <p:txBody>
          <a:bodyPr>
            <a:noAutofit/>
          </a:bodyPr>
          <a:lstStyle/>
          <a:p>
            <a:pPr marL="0" indent="0">
              <a:buNone/>
            </a:pPr>
            <a:r>
              <a:rPr lang="en-US" sz="2400" dirty="0"/>
              <a:t>1. </a:t>
            </a:r>
            <a:r>
              <a:rPr lang="en-US" sz="2400" b="1" dirty="0"/>
              <a:t>Sequential</a:t>
            </a:r>
            <a:r>
              <a:rPr lang="en-US" sz="2400" dirty="0"/>
              <a:t>: Describes items or events in order or tells the steps to follow to do something or make something.</a:t>
            </a:r>
          </a:p>
          <a:p>
            <a:endParaRPr lang="en-US" sz="2400" dirty="0"/>
          </a:p>
          <a:p>
            <a:pPr marL="0" indent="0">
              <a:buNone/>
            </a:pPr>
            <a:r>
              <a:rPr lang="en-US" sz="2400" dirty="0"/>
              <a:t>2. </a:t>
            </a:r>
            <a:r>
              <a:rPr lang="en-US" sz="2400" b="1" dirty="0"/>
              <a:t>Compare/contrast</a:t>
            </a:r>
            <a:r>
              <a:rPr lang="en-US" sz="2400" dirty="0"/>
              <a:t>: Shows how two or more things are alike and/or how they are different.</a:t>
            </a:r>
          </a:p>
          <a:p>
            <a:endParaRPr lang="en-US" sz="2400" dirty="0"/>
          </a:p>
          <a:p>
            <a:pPr marL="0" indent="0">
              <a:buNone/>
            </a:pPr>
            <a:r>
              <a:rPr lang="en-US" sz="2400" dirty="0"/>
              <a:t>3. </a:t>
            </a:r>
            <a:r>
              <a:rPr lang="en-US" sz="2400" b="1" dirty="0"/>
              <a:t>Description</a:t>
            </a:r>
            <a:r>
              <a:rPr lang="en-US" sz="2400" dirty="0"/>
              <a:t>: Describes a topic, idea, person, place, or thing by its features, characteristics or examples.</a:t>
            </a:r>
          </a:p>
          <a:p>
            <a:endParaRPr lang="en-US" sz="2400" dirty="0"/>
          </a:p>
          <a:p>
            <a:pPr marL="0" indent="0">
              <a:buNone/>
            </a:pPr>
            <a:r>
              <a:rPr lang="en-US" sz="2400" dirty="0"/>
              <a:t>4. </a:t>
            </a:r>
            <a:r>
              <a:rPr lang="en-US" sz="2400" b="1" dirty="0"/>
              <a:t>Cause/effect</a:t>
            </a:r>
            <a:r>
              <a:rPr lang="en-US" sz="2400" dirty="0"/>
              <a:t>: Why something happened – effect is what happened (shows a relationship between the two).</a:t>
            </a:r>
          </a:p>
          <a:p>
            <a:endParaRPr lang="en-US" sz="2400" dirty="0"/>
          </a:p>
          <a:p>
            <a:pPr marL="0" indent="0">
              <a:buNone/>
            </a:pPr>
            <a:r>
              <a:rPr lang="en-US" sz="2400" dirty="0"/>
              <a:t>5. </a:t>
            </a:r>
            <a:r>
              <a:rPr lang="en-US" sz="2400" b="1" dirty="0"/>
              <a:t>Problem/solution</a:t>
            </a:r>
            <a:r>
              <a:rPr lang="en-US" sz="2400" dirty="0"/>
              <a:t>: States a problem (and sometimes says why there is a problem) then gives one or more possible solutions.</a:t>
            </a:r>
          </a:p>
        </p:txBody>
      </p:sp>
    </p:spTree>
    <p:extLst>
      <p:ext uri="{BB962C8B-B14F-4D97-AF65-F5344CB8AC3E}">
        <p14:creationId xmlns:p14="http://schemas.microsoft.com/office/powerpoint/2010/main" val="235358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Different types of Expository Text</a:t>
            </a:r>
          </a:p>
        </p:txBody>
      </p:sp>
      <p:sp>
        <p:nvSpPr>
          <p:cNvPr id="3" name="Content Placeholder 2"/>
          <p:cNvSpPr>
            <a:spLocks noGrp="1"/>
          </p:cNvSpPr>
          <p:nvPr>
            <p:ph idx="1"/>
          </p:nvPr>
        </p:nvSpPr>
        <p:spPr>
          <a:xfrm>
            <a:off x="381000" y="1295400"/>
            <a:ext cx="8305800" cy="5257800"/>
          </a:xfrm>
        </p:spPr>
        <p:txBody>
          <a:bodyPr>
            <a:normAutofit fontScale="92500" lnSpcReduction="10000"/>
          </a:bodyPr>
          <a:lstStyle/>
          <a:p>
            <a:pPr marL="0" indent="0">
              <a:buNone/>
            </a:pPr>
            <a:r>
              <a:rPr lang="en-US" b="1" dirty="0"/>
              <a:t>Activity: Identify 15 types of expository text</a:t>
            </a:r>
          </a:p>
          <a:p>
            <a:pPr marL="0" indent="0">
              <a:buNone/>
            </a:pPr>
            <a:endParaRPr lang="en-US" dirty="0"/>
          </a:p>
          <a:p>
            <a:pPr marL="0" indent="0">
              <a:buNone/>
            </a:pPr>
            <a:r>
              <a:rPr lang="en-US" dirty="0"/>
              <a:t>Almanacs/reference books                     Atlases</a:t>
            </a:r>
          </a:p>
          <a:p>
            <a:pPr marL="0" indent="0">
              <a:buNone/>
            </a:pPr>
            <a:r>
              <a:rPr lang="en-US" dirty="0"/>
              <a:t>Insurance forms                                        Recipes</a:t>
            </a:r>
          </a:p>
          <a:p>
            <a:pPr marL="0" indent="0">
              <a:buNone/>
            </a:pPr>
            <a:r>
              <a:rPr lang="en-US" dirty="0"/>
              <a:t>Bus schedules				     Airline Tickets</a:t>
            </a:r>
          </a:p>
          <a:p>
            <a:pPr marL="0" indent="0">
              <a:buNone/>
            </a:pPr>
            <a:r>
              <a:rPr lang="en-US" dirty="0"/>
              <a:t>Text books				    	     Brochures</a:t>
            </a:r>
          </a:p>
          <a:p>
            <a:pPr marL="0" indent="0">
              <a:buNone/>
            </a:pPr>
            <a:r>
              <a:rPr lang="en-US" dirty="0"/>
              <a:t>Newspapers/magazines                          Directions</a:t>
            </a:r>
          </a:p>
          <a:p>
            <a:pPr marL="0" indent="0">
              <a:buNone/>
            </a:pPr>
            <a:r>
              <a:rPr lang="en-US" dirty="0"/>
              <a:t>Manuals					     Syllabi</a:t>
            </a:r>
          </a:p>
          <a:p>
            <a:pPr marL="0" indent="0">
              <a:buNone/>
            </a:pPr>
            <a:r>
              <a:rPr lang="en-US" dirty="0"/>
              <a:t>Catalogues 				               Dictionaries</a:t>
            </a:r>
          </a:p>
          <a:p>
            <a:pPr marL="0" indent="0">
              <a:buNone/>
            </a:pPr>
            <a:r>
              <a:rPr lang="en-US" dirty="0"/>
              <a:t>Menus</a:t>
            </a:r>
          </a:p>
        </p:txBody>
      </p:sp>
    </p:spTree>
    <p:extLst>
      <p:ext uri="{BB962C8B-B14F-4D97-AF65-F5344CB8AC3E}">
        <p14:creationId xmlns:p14="http://schemas.microsoft.com/office/powerpoint/2010/main" val="22862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15962"/>
          </a:xfrm>
        </p:spPr>
        <p:txBody>
          <a:bodyPr>
            <a:normAutofit fontScale="90000"/>
          </a:bodyPr>
          <a:lstStyle/>
          <a:p>
            <a:r>
              <a:rPr lang="en-US" dirty="0"/>
              <a:t>Description Text Structure Example</a:t>
            </a:r>
            <a:br>
              <a:rPr lang="en-US" dirty="0"/>
            </a:br>
            <a:endParaRPr lang="en-US" dirty="0"/>
          </a:p>
        </p:txBody>
      </p:sp>
      <p:sp>
        <p:nvSpPr>
          <p:cNvPr id="3" name="Content Placeholder 2"/>
          <p:cNvSpPr>
            <a:spLocks noGrp="1"/>
          </p:cNvSpPr>
          <p:nvPr>
            <p:ph idx="1"/>
          </p:nvPr>
        </p:nvSpPr>
        <p:spPr>
          <a:xfrm>
            <a:off x="457200" y="1066800"/>
            <a:ext cx="8305800" cy="5516563"/>
          </a:xfrm>
        </p:spPr>
        <p:txBody>
          <a:bodyPr>
            <a:noAutofit/>
          </a:bodyPr>
          <a:lstStyle/>
          <a:p>
            <a:pPr marL="0" indent="0">
              <a:buNone/>
            </a:pPr>
            <a:r>
              <a:rPr lang="en-US" sz="2400" dirty="0">
                <a:latin typeface="Cambria" panose="02040503050406030204" pitchFamily="18" charset="0"/>
              </a:rPr>
              <a:t>My most valuable possession is an old, slightly warped blond guitar--the first instrument I taught myself how to play. It's nothing fancy, just a Madeira folk guitar, all scuffed and scratched and finger-printed. At the top is a bramble of copper-wound strings, each one hooked through the eye of a silver tuning key. The strings are stretched down a long, slim neck, its frets tarnished, the wood worn by years of fingers pressing chords and picking notes. </a:t>
            </a:r>
          </a:p>
          <a:p>
            <a:pPr marL="0" indent="0">
              <a:buNone/>
            </a:pPr>
            <a:r>
              <a:rPr lang="en-US" sz="2400" dirty="0">
                <a:latin typeface="Cambria" panose="02040503050406030204" pitchFamily="18" charset="0"/>
              </a:rPr>
              <a:t>The body of the Madeira is shaped like an enormous yellow pear, one that was slightly damaged in shipping. The blond wood has been chipped and gouged to gray, particularly where the pick guard fell off years ago. No, it's not a beautiful instrument, but it still lets me make music, and for that I will always treasure it.  </a:t>
            </a:r>
            <a:r>
              <a:rPr lang="en-US" sz="2000" b="1" dirty="0">
                <a:latin typeface="Cambria" panose="02040503050406030204" pitchFamily="18" charset="0"/>
              </a:rPr>
              <a:t>(Jeremy Burden)</a:t>
            </a:r>
          </a:p>
        </p:txBody>
      </p:sp>
    </p:spTree>
    <p:extLst>
      <p:ext uri="{BB962C8B-B14F-4D97-AF65-F5344CB8AC3E}">
        <p14:creationId xmlns:p14="http://schemas.microsoft.com/office/powerpoint/2010/main" val="344936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Description Signal words and graphic organizers</a:t>
            </a: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0" indent="0">
              <a:buNone/>
            </a:pPr>
            <a:r>
              <a:rPr lang="en-US" dirty="0"/>
              <a:t>• To illustrate</a:t>
            </a:r>
          </a:p>
          <a:p>
            <a:pPr marL="0" indent="0">
              <a:buNone/>
            </a:pPr>
            <a:r>
              <a:rPr lang="en-US" dirty="0"/>
              <a:t>• For instance</a:t>
            </a:r>
          </a:p>
          <a:p>
            <a:pPr marL="0" indent="0">
              <a:buNone/>
            </a:pPr>
            <a:r>
              <a:rPr lang="en-US" dirty="0"/>
              <a:t>• In addition</a:t>
            </a:r>
          </a:p>
          <a:p>
            <a:pPr marL="0" indent="0">
              <a:buNone/>
            </a:pPr>
            <a:r>
              <a:rPr lang="en-US" dirty="0"/>
              <a:t>• And</a:t>
            </a:r>
          </a:p>
          <a:p>
            <a:pPr marL="0" indent="0">
              <a:buNone/>
            </a:pPr>
            <a:r>
              <a:rPr lang="en-US" dirty="0"/>
              <a:t>• Again</a:t>
            </a:r>
          </a:p>
          <a:p>
            <a:pPr marL="0" indent="0">
              <a:buNone/>
            </a:pPr>
            <a:r>
              <a:rPr lang="en-US" dirty="0"/>
              <a:t>• Moreover</a:t>
            </a:r>
          </a:p>
          <a:p>
            <a:pPr marL="0" indent="0">
              <a:buNone/>
            </a:pPr>
            <a:r>
              <a:rPr lang="en-US" dirty="0"/>
              <a:t>• Also</a:t>
            </a:r>
          </a:p>
          <a:p>
            <a:pPr marL="0" indent="0">
              <a:buNone/>
            </a:pPr>
            <a:r>
              <a:rPr lang="en-US" dirty="0"/>
              <a:t>• Too</a:t>
            </a:r>
          </a:p>
          <a:p>
            <a:pPr marL="0" indent="0">
              <a:buNone/>
            </a:pPr>
            <a:r>
              <a:rPr lang="en-US" dirty="0"/>
              <a:t>• Furthermore</a:t>
            </a:r>
          </a:p>
          <a:p>
            <a:pPr marL="0" indent="0">
              <a:buNone/>
            </a:pPr>
            <a:r>
              <a:rPr lang="en-US" dirty="0"/>
              <a:t>• Another</a:t>
            </a:r>
          </a:p>
          <a:p>
            <a:pPr marL="0" indent="0">
              <a:buNone/>
            </a:pPr>
            <a:r>
              <a:rPr lang="en-US" dirty="0"/>
              <a:t>• First of all</a:t>
            </a:r>
          </a:p>
        </p:txBody>
      </p:sp>
      <p:pic>
        <p:nvPicPr>
          <p:cNvPr id="1026" name="Picture 2" descr="http://www.bromfields.net/ljb/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371600"/>
            <a:ext cx="2194215" cy="1399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studyzone.org/testprep/ela4/h/Descri2.gif"/>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583030" y="4068431"/>
            <a:ext cx="2209800" cy="2302538"/>
          </a:xfrm>
          <a:prstGeom prst="rect">
            <a:avLst/>
          </a:prstGeom>
          <a:noFill/>
          <a:ln>
            <a:noFill/>
          </a:ln>
        </p:spPr>
      </p:pic>
      <p:pic>
        <p:nvPicPr>
          <p:cNvPr id="2050" name="Picture 2" descr="Writing a Descriptive Paragraph (Gr.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1718" y="1371600"/>
            <a:ext cx="15240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 ORGANIZERS - A DESCRIPTIVE PARAGRAPH AND NOUNS, NOUNS, EVERYWHERE - TeachersPayTeachers.com">
            <a:hlinkClick r:id="rId7" tooltip="&quot;GRAPHIC ORGANIZERS - A DESCRIPTIVE PARAGRAPH AND NOUNS, NOUNS, EVERYWHERE - TeachersPayTeachers.com 3 4 Language, Paragraph Organizer, Writing Descriptive Paragraphs, Cc Language, Graphic Organizers, Descriptive Paragraph Writing, 4Th Grade Descriptive Writing, Language Arts, 3Rd Language&quot;"/>
          </p:cNvPr>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505200"/>
            <a:ext cx="2099633" cy="2819400"/>
          </a:xfrm>
          <a:prstGeom prst="rect">
            <a:avLst/>
          </a:prstGeom>
          <a:noFill/>
          <a:ln>
            <a:noFill/>
          </a:ln>
        </p:spPr>
      </p:pic>
    </p:spTree>
    <p:extLst>
      <p:ext uri="{BB962C8B-B14F-4D97-AF65-F5344CB8AC3E}">
        <p14:creationId xmlns:p14="http://schemas.microsoft.com/office/powerpoint/2010/main" val="3231417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Text Example</a:t>
            </a:r>
          </a:p>
        </p:txBody>
      </p:sp>
      <p:sp>
        <p:nvSpPr>
          <p:cNvPr id="3" name="Content Placeholder 2"/>
          <p:cNvSpPr>
            <a:spLocks noGrp="1"/>
          </p:cNvSpPr>
          <p:nvPr>
            <p:ph idx="1"/>
          </p:nvPr>
        </p:nvSpPr>
        <p:spPr>
          <a:xfrm>
            <a:off x="228600" y="1600200"/>
            <a:ext cx="8458200" cy="4953000"/>
          </a:xfrm>
        </p:spPr>
        <p:txBody>
          <a:bodyPr>
            <a:normAutofit fontScale="62500" lnSpcReduction="20000"/>
          </a:bodyPr>
          <a:lstStyle/>
          <a:p>
            <a:pPr marL="0" indent="0" algn="ctr">
              <a:lnSpc>
                <a:spcPct val="120000"/>
              </a:lnSpc>
              <a:buFontTx/>
              <a:buNone/>
              <a:tabLst>
                <a:tab pos="452438" algn="l"/>
              </a:tabLst>
            </a:pPr>
            <a:r>
              <a:rPr lang="en-US" sz="4000" dirty="0"/>
              <a:t>A Yummy Sandwich</a:t>
            </a:r>
          </a:p>
          <a:p>
            <a:pPr marL="0" indent="0">
              <a:lnSpc>
                <a:spcPct val="110000"/>
              </a:lnSpc>
              <a:buNone/>
              <a:tabLst>
                <a:tab pos="452438" algn="l"/>
              </a:tabLst>
            </a:pPr>
            <a:r>
              <a:rPr lang="en-US" dirty="0"/>
              <a:t>	You will find that the steps for making a peanut butter and jelly sandwich are as easy as pie. To get started, gather the ingredients and equipment. You need to find bread, peanut butter, jelly, and a knife. Next, you should peanut butter the bread. To do this, put two slices of bread on a clean part of the counter, and carefully spread peanut butter on one side of each slice using the knife. Make sure the peanut butter goes all the way to the edge of the bread and is evenly spread. Take care not to tear the bread. For the third step, you need to put peanut butter evenly across one slice and to the edge of the bread. Make the peanut butter about 3/8 of an inch thick. Fourth, spread the jelly on the other slice of bread. You can make the jelly as thick as the peanut butter. Be sure the whole slice is covered with the jelly. When you have finished spreading the jelly, you</a:t>
            </a:r>
            <a:r>
              <a:rPr lang="en-US" dirty="0">
                <a:latin typeface="Arial"/>
              </a:rPr>
              <a:t>’</a:t>
            </a:r>
            <a:r>
              <a:rPr lang="en-US" dirty="0"/>
              <a:t>re ready for the fifth step, putting the sandwich together. Take one of the slices of bread, and put it on top of the other slice, making the peanut butter and jelly touch each other. Finally, cut the sandwich in half with the knife and put both halves on a plate to serve it. In sum, if you follow these six steps carefully, the result will be a very delicious sandwich.</a:t>
            </a:r>
          </a:p>
          <a:p>
            <a:pPr marL="0" indent="0">
              <a:lnSpc>
                <a:spcPct val="110000"/>
              </a:lnSpc>
              <a:buFontTx/>
              <a:buNone/>
              <a:tabLst>
                <a:tab pos="452438" algn="l"/>
              </a:tabLst>
            </a:pPr>
            <a:endParaRPr lang="en-US" dirty="0"/>
          </a:p>
        </p:txBody>
      </p:sp>
    </p:spTree>
    <p:extLst>
      <p:ext uri="{BB962C8B-B14F-4D97-AF65-F5344CB8AC3E}">
        <p14:creationId xmlns:p14="http://schemas.microsoft.com/office/powerpoint/2010/main" val="919442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What is the difference between chronological sequential and sequential text?</a:t>
            </a:r>
          </a:p>
        </p:txBody>
      </p:sp>
      <p:sp>
        <p:nvSpPr>
          <p:cNvPr id="3" name="Content Placeholder 2"/>
          <p:cNvSpPr>
            <a:spLocks noGrp="1"/>
          </p:cNvSpPr>
          <p:nvPr>
            <p:ph idx="1"/>
          </p:nvPr>
        </p:nvSpPr>
        <p:spPr>
          <a:xfrm>
            <a:off x="457200" y="1676400"/>
            <a:ext cx="8229600" cy="4953000"/>
          </a:xfrm>
        </p:spPr>
        <p:txBody>
          <a:bodyPr>
            <a:normAutofit fontScale="85000" lnSpcReduction="20000"/>
          </a:bodyPr>
          <a:lstStyle/>
          <a:p>
            <a:pPr marL="0" indent="0">
              <a:buNone/>
            </a:pPr>
            <a:r>
              <a:rPr lang="en-US" dirty="0"/>
              <a:t>Chronological order = A chronological pattern of organization that arranges information according to a progression of time, either forward or backward.  </a:t>
            </a:r>
          </a:p>
          <a:p>
            <a:endParaRPr lang="en-US" dirty="0"/>
          </a:p>
          <a:p>
            <a:pPr marL="0" indent="0">
              <a:buNone/>
            </a:pPr>
            <a:r>
              <a:rPr lang="en-US" dirty="0"/>
              <a:t>Example: Making a timeline of World War 2.</a:t>
            </a:r>
          </a:p>
          <a:p>
            <a:endParaRPr lang="en-US" dirty="0"/>
          </a:p>
          <a:p>
            <a:pPr marL="0" indent="0">
              <a:buNone/>
            </a:pPr>
            <a:r>
              <a:rPr lang="en-US" dirty="0"/>
              <a:t>Sequential order = A sequential pattern of organization is similar to a chronological pattern, but arranges information according to a step-by-step sequence that describes a particular process.</a:t>
            </a:r>
          </a:p>
          <a:p>
            <a:endParaRPr lang="en-US" dirty="0"/>
          </a:p>
          <a:p>
            <a:pPr marL="0" indent="0">
              <a:buNone/>
            </a:pPr>
            <a:r>
              <a:rPr lang="en-US" dirty="0"/>
              <a:t>Example: How to make a peanut butter sandwich.</a:t>
            </a:r>
          </a:p>
        </p:txBody>
      </p:sp>
    </p:spTree>
    <p:extLst>
      <p:ext uri="{BB962C8B-B14F-4D97-AF65-F5344CB8AC3E}">
        <p14:creationId xmlns:p14="http://schemas.microsoft.com/office/powerpoint/2010/main" val="180532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685800"/>
          </a:xfrm>
        </p:spPr>
        <p:txBody>
          <a:bodyPr>
            <a:normAutofit fontScale="90000"/>
          </a:bodyPr>
          <a:lstStyle/>
          <a:p>
            <a:br>
              <a:rPr lang="en-US" dirty="0"/>
            </a:br>
            <a:r>
              <a:rPr lang="en-US" dirty="0"/>
              <a:t>Chronological  Sequence Text Example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My family and I went to the Kennedy Space Center in Florida. The first thing we did when we got there was to take a tour of a space shuttle that once flew into space. During our tour, an astronaut showed us her spacesuit. I even got to try on the space boots. Next, we tasted the food astronauts eat while they are in space. It was really different from other foods that I had eaten but it tasted pretty good. Finally, we got in a special booth that showed us what it is like to be weightless! It was an amazing day.</a:t>
            </a:r>
          </a:p>
        </p:txBody>
      </p:sp>
    </p:spTree>
    <p:extLst>
      <p:ext uri="{BB962C8B-B14F-4D97-AF65-F5344CB8AC3E}">
        <p14:creationId xmlns:p14="http://schemas.microsoft.com/office/powerpoint/2010/main" val="3364492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t>Sequencing signal words and graphic organizers</a:t>
            </a:r>
          </a:p>
        </p:txBody>
      </p:sp>
      <p:sp>
        <p:nvSpPr>
          <p:cNvPr id="3" name="Content Placeholder 2"/>
          <p:cNvSpPr>
            <a:spLocks noGrp="1"/>
          </p:cNvSpPr>
          <p:nvPr>
            <p:ph sz="half" idx="1"/>
          </p:nvPr>
        </p:nvSpPr>
        <p:spPr>
          <a:xfrm>
            <a:off x="473015" y="1752600"/>
            <a:ext cx="2895600" cy="4495800"/>
          </a:xfrm>
        </p:spPr>
        <p:txBody>
          <a:bodyPr>
            <a:normAutofit fontScale="92500" lnSpcReduction="20000"/>
          </a:bodyPr>
          <a:lstStyle/>
          <a:p>
            <a:pPr marL="0" indent="0">
              <a:buNone/>
            </a:pPr>
            <a:r>
              <a:rPr lang="en-US" dirty="0"/>
              <a:t>First, second, third             Next</a:t>
            </a:r>
          </a:p>
          <a:p>
            <a:pPr marL="0" indent="0">
              <a:buNone/>
            </a:pPr>
            <a:r>
              <a:rPr lang="en-US" dirty="0"/>
              <a:t>Then,                                     After</a:t>
            </a:r>
          </a:p>
          <a:p>
            <a:pPr marL="0" indent="0">
              <a:buNone/>
            </a:pPr>
            <a:r>
              <a:rPr lang="en-US" dirty="0"/>
              <a:t>Before,                                  Prior to</a:t>
            </a:r>
          </a:p>
          <a:p>
            <a:pPr marL="0" indent="0">
              <a:buNone/>
            </a:pPr>
            <a:r>
              <a:rPr lang="en-US" dirty="0"/>
              <a:t>Not long after                      While,</a:t>
            </a:r>
          </a:p>
          <a:p>
            <a:pPr marL="0" indent="0">
              <a:buNone/>
            </a:pPr>
            <a:r>
              <a:rPr lang="en-US" dirty="0"/>
              <a:t>Meanwhile                            Simultaneously</a:t>
            </a:r>
          </a:p>
          <a:p>
            <a:endParaRPr lang="en-US" dirty="0"/>
          </a:p>
        </p:txBody>
      </p:sp>
      <p:sp>
        <p:nvSpPr>
          <p:cNvPr id="4" name="Content Placeholder 3"/>
          <p:cNvSpPr>
            <a:spLocks noGrp="1"/>
          </p:cNvSpPr>
          <p:nvPr>
            <p:ph sz="half" idx="2"/>
          </p:nvPr>
        </p:nvSpPr>
        <p:spPr>
          <a:xfrm>
            <a:off x="3352800" y="1600200"/>
            <a:ext cx="2971800" cy="3505200"/>
          </a:xfrm>
        </p:spPr>
        <p:txBody>
          <a:bodyPr>
            <a:normAutofit fontScale="92500" lnSpcReduction="20000"/>
          </a:bodyPr>
          <a:lstStyle/>
          <a:p>
            <a:pPr marL="0" indent="0">
              <a:buNone/>
            </a:pPr>
            <a:r>
              <a:rPr lang="en-US" dirty="0"/>
              <a:t>At the same time                 Following</a:t>
            </a:r>
          </a:p>
          <a:p>
            <a:pPr marL="0" indent="0">
              <a:buNone/>
            </a:pPr>
            <a:r>
              <a:rPr lang="en-US" dirty="0"/>
              <a:t>Finally                                    At last</a:t>
            </a:r>
          </a:p>
          <a:p>
            <a:pPr marL="0" indent="0">
              <a:buNone/>
            </a:pPr>
            <a:r>
              <a:rPr lang="en-US" dirty="0"/>
              <a:t>In the end                             On (date)</a:t>
            </a:r>
          </a:p>
          <a:p>
            <a:pPr marL="0" indent="0">
              <a:buNone/>
            </a:pPr>
            <a:r>
              <a:rPr lang="en-US" dirty="0"/>
              <a:t>At (time)                                Directions</a:t>
            </a:r>
          </a:p>
          <a:p>
            <a:pPr marL="0" indent="0">
              <a:buNone/>
            </a:pPr>
            <a:r>
              <a:rPr lang="en-US" dirty="0"/>
              <a:t> </a:t>
            </a:r>
          </a:p>
        </p:txBody>
      </p:sp>
      <p:pic>
        <p:nvPicPr>
          <p:cNvPr id="5" name="Picture 4" descr="http://bookunitsteacher.com/blog/oct2014/order/Slide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95400"/>
            <a:ext cx="2045970" cy="2647950"/>
          </a:xfrm>
          <a:prstGeom prst="rect">
            <a:avLst/>
          </a:prstGeom>
          <a:noFill/>
          <a:ln>
            <a:noFill/>
          </a:ln>
        </p:spPr>
      </p:pic>
      <p:pic>
        <p:nvPicPr>
          <p:cNvPr id="6" name="Picture 5" descr="First, Next, Then, Last">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577031"/>
            <a:ext cx="1828800" cy="1987043"/>
          </a:xfrm>
          <a:prstGeom prst="rect">
            <a:avLst/>
          </a:prstGeom>
          <a:noFill/>
          <a:ln>
            <a:noFill/>
          </a:ln>
        </p:spPr>
      </p:pic>
      <p:pic>
        <p:nvPicPr>
          <p:cNvPr id="2050" name="Picture 2" descr="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4969" y="4446601"/>
            <a:ext cx="2895601"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33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Readers</a:t>
            </a:r>
          </a:p>
        </p:txBody>
      </p:sp>
      <p:sp>
        <p:nvSpPr>
          <p:cNvPr id="3" name="Content Placeholder 2"/>
          <p:cNvSpPr>
            <a:spLocks noGrp="1"/>
          </p:cNvSpPr>
          <p:nvPr>
            <p:ph idx="1"/>
          </p:nvPr>
        </p:nvSpPr>
        <p:spPr>
          <a:xfrm>
            <a:off x="381000" y="1295400"/>
            <a:ext cx="8305800" cy="5334000"/>
          </a:xfrm>
        </p:spPr>
        <p:txBody>
          <a:bodyPr>
            <a:normAutofit lnSpcReduction="10000"/>
          </a:bodyPr>
          <a:lstStyle/>
          <a:p>
            <a:pPr marL="514350" indent="-514350">
              <a:buFont typeface="+mj-lt"/>
              <a:buAutoNum type="arabicPeriod"/>
            </a:pPr>
            <a:r>
              <a:rPr lang="en-US" dirty="0"/>
              <a:t>Before reading, good readers </a:t>
            </a:r>
            <a:r>
              <a:rPr lang="en-US" b="1" dirty="0"/>
              <a:t>tend to set goals </a:t>
            </a:r>
            <a:r>
              <a:rPr lang="en-US" dirty="0"/>
              <a:t>for their reading</a:t>
            </a:r>
          </a:p>
          <a:p>
            <a:pPr marL="514350" indent="-514350">
              <a:buFont typeface="+mj-lt"/>
              <a:buAutoNum type="arabicPeriod"/>
            </a:pPr>
            <a:r>
              <a:rPr lang="en-US" dirty="0"/>
              <a:t>During reading, good </a:t>
            </a:r>
            <a:r>
              <a:rPr lang="en-US" b="1" dirty="0"/>
              <a:t>readers read words accurately and quickly</a:t>
            </a:r>
            <a:r>
              <a:rPr lang="en-US" dirty="0"/>
              <a:t>, while dealing with the meaning of words (vocabulary).</a:t>
            </a:r>
          </a:p>
          <a:p>
            <a:pPr marL="514350" indent="-514350">
              <a:buFont typeface="+mj-lt"/>
              <a:buAutoNum type="arabicPeriod"/>
            </a:pPr>
            <a:r>
              <a:rPr lang="en-US" dirty="0"/>
              <a:t>Good reader </a:t>
            </a:r>
            <a:r>
              <a:rPr lang="en-US" b="1" dirty="0"/>
              <a:t>are selective </a:t>
            </a:r>
            <a:r>
              <a:rPr lang="en-US" dirty="0"/>
              <a:t>as they read.</a:t>
            </a:r>
          </a:p>
          <a:p>
            <a:pPr marL="514350" indent="-514350">
              <a:buFont typeface="+mj-lt"/>
              <a:buAutoNum type="arabicPeriod"/>
            </a:pPr>
            <a:r>
              <a:rPr lang="en-US" dirty="0"/>
              <a:t>Good readers </a:t>
            </a:r>
            <a:r>
              <a:rPr lang="en-US" b="1" dirty="0"/>
              <a:t>use their background knowledge</a:t>
            </a:r>
            <a:r>
              <a:rPr lang="en-US" dirty="0"/>
              <a:t> to create mental images, ask questions and make inferences.</a:t>
            </a:r>
          </a:p>
          <a:p>
            <a:pPr marL="514350" indent="-514350">
              <a:buFont typeface="+mj-lt"/>
              <a:buAutoNum type="arabicPeriod"/>
            </a:pPr>
            <a:r>
              <a:rPr lang="en-US" dirty="0"/>
              <a:t>Good readers </a:t>
            </a:r>
            <a:r>
              <a:rPr lang="en-US" b="1" dirty="0"/>
              <a:t>monitor their comprehension </a:t>
            </a:r>
            <a:r>
              <a:rPr lang="en-US" dirty="0"/>
              <a:t>as they read.</a:t>
            </a:r>
          </a:p>
        </p:txBody>
      </p:sp>
    </p:spTree>
    <p:extLst>
      <p:ext uri="{BB962C8B-B14F-4D97-AF65-F5344CB8AC3E}">
        <p14:creationId xmlns:p14="http://schemas.microsoft.com/office/powerpoint/2010/main" val="32719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br>
              <a:rPr lang="en-US" dirty="0"/>
            </a:br>
            <a:r>
              <a:rPr lang="en-US" sz="3600" b="1" dirty="0"/>
              <a:t>Problem /Solution Text Structure Example</a:t>
            </a:r>
            <a:br>
              <a:rPr lang="en-US" dirty="0"/>
            </a:br>
            <a:endParaRPr lang="en-US" dirty="0"/>
          </a:p>
        </p:txBody>
      </p:sp>
      <p:sp>
        <p:nvSpPr>
          <p:cNvPr id="3" name="Content Placeholder 2"/>
          <p:cNvSpPr>
            <a:spLocks noGrp="1"/>
          </p:cNvSpPr>
          <p:nvPr>
            <p:ph idx="1"/>
          </p:nvPr>
        </p:nvSpPr>
        <p:spPr>
          <a:xfrm>
            <a:off x="152400" y="1066800"/>
            <a:ext cx="8458200" cy="5410200"/>
          </a:xfrm>
        </p:spPr>
        <p:txBody>
          <a:bodyPr>
            <a:noAutofit/>
          </a:bodyPr>
          <a:lstStyle/>
          <a:p>
            <a:pPr marL="0" indent="0">
              <a:buNone/>
            </a:pPr>
            <a:r>
              <a:rPr lang="en-US" sz="2400" dirty="0"/>
              <a:t>Astronauts face many </a:t>
            </a:r>
            <a:r>
              <a:rPr lang="en-US" sz="2400" b="1" dirty="0"/>
              <a:t>problems </a:t>
            </a:r>
            <a:r>
              <a:rPr lang="en-US" sz="2400" dirty="0"/>
              <a:t>in space caused by weightlessness. One of these problems is floating around the cabin. To </a:t>
            </a:r>
            <a:r>
              <a:rPr lang="en-US" sz="2400" b="1" dirty="0"/>
              <a:t>solve</a:t>
            </a:r>
            <a:r>
              <a:rPr lang="en-US" sz="2400" dirty="0"/>
              <a:t> this problem, astronauts wear shoes that are coated with a special adhesive. This adhesive sticks to the floor of the cabin. Serving food is another problem. It won't stay put on the table! Experts solved this problem by putting food and drinks in pouches and tubes. It only needs to be mixed with water. Weightlessness also causes problems when an astronaut tries to work. The simple task of turning a wrench or a doorknob can be difficult. Since there is no gravity to keep him down, when he exerts a force in one direction, the opposite force may flip him over completely. To </a:t>
            </a:r>
            <a:r>
              <a:rPr lang="en-US" sz="2400" b="1" dirty="0"/>
              <a:t>solve this problem,</a:t>
            </a:r>
            <a:r>
              <a:rPr lang="en-US" sz="2400" dirty="0"/>
              <a:t> he must be very careful about how much force he uses to do these simple tasks. Here on earth, life is much simpler, thanks to gravity.</a:t>
            </a:r>
          </a:p>
        </p:txBody>
      </p:sp>
    </p:spTree>
    <p:extLst>
      <p:ext uri="{BB962C8B-B14F-4D97-AF65-F5344CB8AC3E}">
        <p14:creationId xmlns:p14="http://schemas.microsoft.com/office/powerpoint/2010/main" val="364172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Problem / Solution Signal Words and</a:t>
            </a:r>
            <a:br>
              <a:rPr lang="en-US" sz="3200" dirty="0"/>
            </a:br>
            <a:r>
              <a:rPr lang="en-US" sz="3200" dirty="0"/>
              <a:t> Graphic Organizers</a:t>
            </a:r>
          </a:p>
        </p:txBody>
      </p:sp>
      <p:sp>
        <p:nvSpPr>
          <p:cNvPr id="3" name="Content Placeholder 2"/>
          <p:cNvSpPr>
            <a:spLocks noGrp="1"/>
          </p:cNvSpPr>
          <p:nvPr>
            <p:ph idx="1"/>
          </p:nvPr>
        </p:nvSpPr>
        <p:spPr>
          <a:xfrm>
            <a:off x="381000" y="1600200"/>
            <a:ext cx="8305800" cy="4953000"/>
          </a:xfrm>
        </p:spPr>
        <p:txBody>
          <a:bodyPr>
            <a:normAutofit/>
          </a:bodyPr>
          <a:lstStyle/>
          <a:p>
            <a:r>
              <a:rPr lang="en-US" sz="2800" dirty="0"/>
              <a:t>problem is </a:t>
            </a:r>
          </a:p>
          <a:p>
            <a:pPr marL="0" indent="0">
              <a:buNone/>
            </a:pPr>
            <a:r>
              <a:rPr lang="en-US" sz="2800" dirty="0"/>
              <a:t>• dilemma is </a:t>
            </a:r>
          </a:p>
          <a:p>
            <a:pPr marL="0" indent="0">
              <a:buNone/>
            </a:pPr>
            <a:r>
              <a:rPr lang="en-US" sz="2800" dirty="0"/>
              <a:t>• if/then </a:t>
            </a:r>
          </a:p>
          <a:p>
            <a:pPr marL="0" indent="0">
              <a:buNone/>
            </a:pPr>
            <a:r>
              <a:rPr lang="en-US" sz="2800" dirty="0"/>
              <a:t>• because </a:t>
            </a:r>
          </a:p>
          <a:p>
            <a:pPr marL="0" indent="0">
              <a:buNone/>
            </a:pPr>
            <a:r>
              <a:rPr lang="en-US" sz="2800" dirty="0"/>
              <a:t>• so that </a:t>
            </a:r>
          </a:p>
          <a:p>
            <a:pPr marL="0" indent="0">
              <a:buNone/>
            </a:pPr>
            <a:r>
              <a:rPr lang="en-US" sz="2800" dirty="0"/>
              <a:t>• question/answer </a:t>
            </a:r>
          </a:p>
          <a:p>
            <a:pPr marL="0" indent="0">
              <a:buNone/>
            </a:pPr>
            <a:r>
              <a:rPr lang="en-US" sz="2800" dirty="0"/>
              <a:t>• puzzle is solved </a:t>
            </a:r>
          </a:p>
          <a:p>
            <a:r>
              <a:rPr lang="en-US" sz="2800" dirty="0"/>
              <a:t>cause and effect</a:t>
            </a:r>
            <a:br>
              <a:rPr lang="en-US" sz="2800" dirty="0"/>
            </a:br>
            <a:r>
              <a:rPr lang="en-US" sz="2800" dirty="0"/>
              <a:t>words</a:t>
            </a:r>
          </a:p>
          <a:p>
            <a:endParaRPr lang="en-US" dirty="0"/>
          </a:p>
        </p:txBody>
      </p:sp>
      <p:pic>
        <p:nvPicPr>
          <p:cNvPr id="4" name="Picture 3" descr="http://teacher-soup.com/images/Flashcards/Story_Problem_and_Solution.jp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82977"/>
            <a:ext cx="1912189" cy="2943225"/>
          </a:xfrm>
          <a:prstGeom prst="rect">
            <a:avLst/>
          </a:prstGeom>
          <a:noFill/>
          <a:ln>
            <a:noFill/>
          </a:ln>
        </p:spPr>
      </p:pic>
      <p:pic>
        <p:nvPicPr>
          <p:cNvPr id="1026" name="Picture 2" descr="Graphic Organizer: Problem and Solution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723" y="1754584"/>
            <a:ext cx="1916255" cy="2567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blem and Solu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066800"/>
            <a:ext cx="15240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66PkKUPqyM4/VP0IS25t7FI/AAAAAAAAECc/oq3t1BR6Tnc/s1600/Slide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3528" y="5181600"/>
            <a:ext cx="1524000" cy="1471613"/>
          </a:xfrm>
          <a:prstGeom prst="rect">
            <a:avLst/>
          </a:prstGeom>
          <a:noFill/>
          <a:ln>
            <a:noFill/>
          </a:ln>
        </p:spPr>
      </p:pic>
    </p:spTree>
    <p:extLst>
      <p:ext uri="{BB962C8B-B14F-4D97-AF65-F5344CB8AC3E}">
        <p14:creationId xmlns:p14="http://schemas.microsoft.com/office/powerpoint/2010/main" val="1957465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and Effect</a:t>
            </a:r>
          </a:p>
        </p:txBody>
      </p:sp>
      <p:sp>
        <p:nvSpPr>
          <p:cNvPr id="3" name="Content Placeholder 2"/>
          <p:cNvSpPr>
            <a:spLocks noGrp="1"/>
          </p:cNvSpPr>
          <p:nvPr>
            <p:ph idx="1"/>
          </p:nvPr>
        </p:nvSpPr>
        <p:spPr>
          <a:xfrm>
            <a:off x="304800" y="1132840"/>
            <a:ext cx="8412480" cy="5496560"/>
          </a:xfrm>
        </p:spPr>
        <p:txBody>
          <a:bodyPr>
            <a:normAutofit/>
          </a:bodyPr>
          <a:lstStyle/>
          <a:p>
            <a:pPr marL="0" indent="0" algn="ctr">
              <a:buNone/>
            </a:pPr>
            <a:r>
              <a:rPr lang="en-US" sz="1800" dirty="0"/>
              <a:t>Reason(s) why something happened or the effects of something that happened.</a:t>
            </a:r>
          </a:p>
          <a:p>
            <a:pPr marL="0" indent="0">
              <a:buNone/>
            </a:pPr>
            <a:endParaRPr lang="en-US" dirty="0"/>
          </a:p>
          <a:p>
            <a:pPr marL="0" indent="0">
              <a:buNone/>
            </a:pPr>
            <a:endParaRPr lang="en-US" dirty="0"/>
          </a:p>
          <a:p>
            <a:pPr marL="0" indent="0">
              <a:buNone/>
            </a:pPr>
            <a:r>
              <a:rPr lang="en-US" dirty="0"/>
              <a:t>				           </a:t>
            </a:r>
            <a:r>
              <a:rPr lang="en-US" sz="1800" dirty="0"/>
              <a:t>Effect                       </a:t>
            </a:r>
            <a:r>
              <a:rPr lang="en-US" sz="1800" dirty="0" err="1"/>
              <a:t>Effect</a:t>
            </a:r>
            <a:endParaRPr lang="en-US" sz="1800" dirty="0"/>
          </a:p>
          <a:p>
            <a:pPr marL="0" indent="0">
              <a:buNone/>
            </a:pPr>
            <a:r>
              <a:rPr lang="en-US" dirty="0"/>
              <a:t>						  </a:t>
            </a:r>
            <a:r>
              <a:rPr lang="en-US" sz="2000" dirty="0"/>
              <a:t>Cause</a:t>
            </a:r>
          </a:p>
          <a:p>
            <a:pPr marL="0" indent="0">
              <a:buNone/>
            </a:pPr>
            <a:endParaRPr lang="en-US" sz="2000" dirty="0"/>
          </a:p>
          <a:p>
            <a:pPr marL="0" indent="0">
              <a:buNone/>
            </a:pPr>
            <a:endParaRPr lang="en-US" sz="2000" dirty="0"/>
          </a:p>
          <a:p>
            <a:pPr marL="0" indent="0">
              <a:buNone/>
            </a:pPr>
            <a:r>
              <a:rPr lang="en-US" dirty="0"/>
              <a:t>				  	</a:t>
            </a:r>
          </a:p>
          <a:p>
            <a:pPr marL="0" indent="0">
              <a:buNone/>
            </a:pPr>
            <a:r>
              <a:rPr lang="en-US" sz="1800" dirty="0"/>
              <a:t>				   Effect	                                                      Effect</a:t>
            </a:r>
          </a:p>
        </p:txBody>
      </p:sp>
      <p:pic>
        <p:nvPicPr>
          <p:cNvPr id="1026" name="Picture 2" descr="Cause and Effect Text Structure Graphic Organiz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5060"/>
            <a:ext cx="3962400" cy="264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52160" y="4033520"/>
            <a:ext cx="1295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snowstorm</a:t>
            </a:r>
          </a:p>
        </p:txBody>
      </p:sp>
      <p:sp>
        <p:nvSpPr>
          <p:cNvPr id="8" name="Rectangle 7"/>
          <p:cNvSpPr/>
          <p:nvPr/>
        </p:nvSpPr>
        <p:spPr>
          <a:xfrm>
            <a:off x="7620000" y="5481320"/>
            <a:ext cx="1203960" cy="94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People can</a:t>
            </a:r>
          </a:p>
          <a:p>
            <a:r>
              <a:rPr lang="en-US" dirty="0"/>
              <a:t>build snowmen</a:t>
            </a:r>
          </a:p>
        </p:txBody>
      </p:sp>
      <p:sp>
        <p:nvSpPr>
          <p:cNvPr id="9" name="Rectangle 8"/>
          <p:cNvSpPr/>
          <p:nvPr/>
        </p:nvSpPr>
        <p:spPr>
          <a:xfrm>
            <a:off x="4876800" y="1828800"/>
            <a:ext cx="1066800" cy="92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School </a:t>
            </a:r>
          </a:p>
          <a:p>
            <a:r>
              <a:rPr lang="en-US" dirty="0"/>
              <a:t>is</a:t>
            </a:r>
          </a:p>
          <a:p>
            <a:r>
              <a:rPr lang="en-US" dirty="0"/>
              <a:t>cancelled</a:t>
            </a:r>
          </a:p>
        </p:txBody>
      </p:sp>
      <p:sp>
        <p:nvSpPr>
          <p:cNvPr id="10" name="Rectangle 9"/>
          <p:cNvSpPr/>
          <p:nvPr/>
        </p:nvSpPr>
        <p:spPr>
          <a:xfrm>
            <a:off x="4312920" y="551688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Kid can</a:t>
            </a:r>
          </a:p>
          <a:p>
            <a:r>
              <a:rPr lang="en-US" dirty="0"/>
              <a:t>go </a:t>
            </a:r>
          </a:p>
          <a:p>
            <a:r>
              <a:rPr lang="en-US" dirty="0"/>
              <a:t>sledding</a:t>
            </a:r>
          </a:p>
        </p:txBody>
      </p:sp>
      <p:sp>
        <p:nvSpPr>
          <p:cNvPr id="11" name="Rectangle 10"/>
          <p:cNvSpPr/>
          <p:nvPr/>
        </p:nvSpPr>
        <p:spPr>
          <a:xfrm>
            <a:off x="6720840" y="1859280"/>
            <a:ext cx="11887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Hazardous</a:t>
            </a:r>
          </a:p>
          <a:p>
            <a:r>
              <a:rPr lang="en-US" dirty="0"/>
              <a:t>Roads</a:t>
            </a:r>
          </a:p>
        </p:txBody>
      </p:sp>
      <p:cxnSp>
        <p:nvCxnSpPr>
          <p:cNvPr id="6" name="Straight Arrow Connector 5"/>
          <p:cNvCxnSpPr/>
          <p:nvPr/>
        </p:nvCxnSpPr>
        <p:spPr>
          <a:xfrm>
            <a:off x="6957060" y="5140960"/>
            <a:ext cx="501015" cy="3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608320" y="3307080"/>
            <a:ext cx="716280" cy="721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705600" y="4419600"/>
            <a:ext cx="251460" cy="721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p:nvPr/>
        </p:nvCxnSpPr>
        <p:spPr>
          <a:xfrm flipH="1">
            <a:off x="5410200" y="5026660"/>
            <a:ext cx="685800" cy="688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flipV="1">
            <a:off x="6831330" y="3307080"/>
            <a:ext cx="316230" cy="934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181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rmAutofit fontScale="90000"/>
          </a:bodyPr>
          <a:lstStyle/>
          <a:p>
            <a:r>
              <a:rPr lang="en-US" dirty="0"/>
              <a:t>Types of cause and effect</a:t>
            </a:r>
            <a:br>
              <a:rPr lang="en-US" dirty="0"/>
            </a:br>
            <a:endParaRPr lang="en-US" dirty="0"/>
          </a:p>
        </p:txBody>
      </p:sp>
      <p:sp>
        <p:nvSpPr>
          <p:cNvPr id="3" name="Content Placeholder 2"/>
          <p:cNvSpPr>
            <a:spLocks noGrp="1"/>
          </p:cNvSpPr>
          <p:nvPr>
            <p:ph idx="1"/>
          </p:nvPr>
        </p:nvSpPr>
        <p:spPr>
          <a:xfrm>
            <a:off x="304800" y="1066800"/>
            <a:ext cx="8382000" cy="5486400"/>
          </a:xfrm>
        </p:spPr>
        <p:txBody>
          <a:bodyPr>
            <a:normAutofit/>
          </a:bodyPr>
          <a:lstStyle/>
          <a:p>
            <a:r>
              <a:rPr lang="en-US" dirty="0"/>
              <a:t>First explains the why or how of something happening and what resulted from it. </a:t>
            </a:r>
          </a:p>
          <a:p>
            <a:pPr marL="0" indent="0">
              <a:buNone/>
            </a:pPr>
            <a:endParaRPr lang="en-US" dirty="0"/>
          </a:p>
          <a:p>
            <a:r>
              <a:rPr lang="en-US" dirty="0"/>
              <a:t>Second (causes), in which </a:t>
            </a:r>
            <a:r>
              <a:rPr lang="en-US" b="1" dirty="0"/>
              <a:t>there are many causes but only one effect</a:t>
            </a:r>
            <a:r>
              <a:rPr lang="en-US" dirty="0"/>
              <a:t>. </a:t>
            </a:r>
          </a:p>
          <a:p>
            <a:pPr marL="0" indent="0">
              <a:buNone/>
            </a:pPr>
            <a:endParaRPr lang="en-US" dirty="0"/>
          </a:p>
          <a:p>
            <a:r>
              <a:rPr lang="en-US" dirty="0"/>
              <a:t>Third  (effects) in which there is only </a:t>
            </a:r>
            <a:r>
              <a:rPr lang="en-US" b="1" dirty="0"/>
              <a:t>one cause, but there are many effects.</a:t>
            </a:r>
          </a:p>
        </p:txBody>
      </p:sp>
    </p:spTree>
    <p:extLst>
      <p:ext uri="{BB962C8B-B14F-4D97-AF65-F5344CB8AC3E}">
        <p14:creationId xmlns:p14="http://schemas.microsoft.com/office/powerpoint/2010/main" val="4172973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Cause and Effect Example</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0" indent="0">
              <a:buNone/>
            </a:pPr>
            <a:r>
              <a:rPr lang="en-US" i="1" dirty="0"/>
              <a:t>On September 11, 1992, Hurricane </a:t>
            </a:r>
            <a:r>
              <a:rPr lang="en-US" i="1" dirty="0" err="1"/>
              <a:t>Iniki</a:t>
            </a:r>
            <a:r>
              <a:rPr lang="en-US" i="1" dirty="0"/>
              <a:t> struck the Hawaiian Islands. It was the most powerful hurricane to hit the Hawaiian Islands. As a result, Hurricane </a:t>
            </a:r>
            <a:r>
              <a:rPr lang="en-US" i="1" dirty="0" err="1"/>
              <a:t>Iniki</a:t>
            </a:r>
            <a:r>
              <a:rPr lang="en-US" i="1" dirty="0"/>
              <a:t> caused 1.8 billion dollars in damages and six people died. The island of </a:t>
            </a:r>
            <a:r>
              <a:rPr lang="en-US" i="1" dirty="0" err="1"/>
              <a:t>Kaua‘i</a:t>
            </a:r>
            <a:r>
              <a:rPr lang="en-US" i="1" dirty="0"/>
              <a:t> suffered the most damage. More than 1,400 homes were destroyed and thousands more were damaged. The heavy winds and rains caused many farmers to lose their crops. For weeks, residents of </a:t>
            </a:r>
            <a:r>
              <a:rPr lang="en-US" i="1" dirty="0" err="1"/>
              <a:t>Kaua‘I</a:t>
            </a:r>
            <a:r>
              <a:rPr lang="en-US" i="1" dirty="0"/>
              <a:t> did not have electricity.</a:t>
            </a:r>
            <a:endParaRPr lang="en-US" dirty="0"/>
          </a:p>
        </p:txBody>
      </p:sp>
    </p:spTree>
    <p:extLst>
      <p:ext uri="{BB962C8B-B14F-4D97-AF65-F5344CB8AC3E}">
        <p14:creationId xmlns:p14="http://schemas.microsoft.com/office/powerpoint/2010/main" val="167841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br>
            <a:r>
              <a:rPr lang="en-US" sz="3100" b="1" dirty="0"/>
              <a:t>Many causes, one effect</a:t>
            </a:r>
            <a:br>
              <a:rPr lang="en-US" sz="3200" dirty="0"/>
            </a:br>
            <a:r>
              <a:rPr lang="en-US" sz="2200" dirty="0"/>
              <a:t>(Causes leading to the effect of a sharpened pencil)</a:t>
            </a:r>
            <a:br>
              <a:rPr lang="en-US" sz="2200" dirty="0"/>
            </a:br>
            <a:endParaRPr lang="en-US" sz="2200" dirty="0"/>
          </a:p>
        </p:txBody>
      </p:sp>
      <p:pic>
        <p:nvPicPr>
          <p:cNvPr id="4" name="Content Placeholder 3" descr="Goldberg Carto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0" y="1828800"/>
            <a:ext cx="5486400" cy="2730500"/>
          </a:xfrm>
          <a:prstGeom prst="rect">
            <a:avLst/>
          </a:prstGeom>
          <a:noFill/>
          <a:ln>
            <a:noFill/>
          </a:ln>
        </p:spPr>
      </p:pic>
      <p:sp>
        <p:nvSpPr>
          <p:cNvPr id="5" name="Rectangle 4"/>
          <p:cNvSpPr/>
          <p:nvPr/>
        </p:nvSpPr>
        <p:spPr>
          <a:xfrm>
            <a:off x="228600" y="4724400"/>
            <a:ext cx="8458200" cy="2308324"/>
          </a:xfrm>
          <a:prstGeom prst="rect">
            <a:avLst/>
          </a:prstGeom>
        </p:spPr>
        <p:txBody>
          <a:bodyPr wrap="square">
            <a:spAutoFit/>
          </a:bodyPr>
          <a:lstStyle/>
          <a:p>
            <a:r>
              <a:rPr lang="en-US" dirty="0"/>
              <a:t>Open window (A) and fly kite (B). String (C) lifts small door (D) allowing moths (E) to escape and eat red flannel shirt (F). As weight of shirt becomes less, shoe (G) steps on switch (H) which heats electric iron (I) and burns hole in pants (J). Smoke (K) enters hole in tree (L), smoking out opossum (M) which jumps into basket (N), pulling rope (O) and lifting cage (P), allowing woodpecker (Q) to chew wood from pencil (R), exposing lead. Emergency knife (S) is always handy in case opossum or the woodpecker gets sick and can't work. </a:t>
            </a:r>
            <a:br>
              <a:rPr lang="en-US" dirty="0"/>
            </a:br>
            <a:endParaRPr lang="en-US" dirty="0"/>
          </a:p>
        </p:txBody>
      </p:sp>
    </p:spTree>
    <p:extLst>
      <p:ext uri="{BB962C8B-B14F-4D97-AF65-F5344CB8AC3E}">
        <p14:creationId xmlns:p14="http://schemas.microsoft.com/office/powerpoint/2010/main" val="415600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cause, many effects</a:t>
            </a:r>
            <a:br>
              <a:rPr lang="en-US" dirty="0"/>
            </a:br>
            <a:endParaRPr lang="en-US" sz="3600" b="1" dirty="0"/>
          </a:p>
        </p:txBody>
      </p:sp>
      <p:sp>
        <p:nvSpPr>
          <p:cNvPr id="3" name="Content Placeholder 2"/>
          <p:cNvSpPr>
            <a:spLocks noGrp="1"/>
          </p:cNvSpPr>
          <p:nvPr>
            <p:ph idx="1"/>
          </p:nvPr>
        </p:nvSpPr>
        <p:spPr>
          <a:xfrm>
            <a:off x="381000" y="1600200"/>
            <a:ext cx="8305800" cy="5105400"/>
          </a:xfrm>
        </p:spPr>
        <p:txBody>
          <a:bodyPr>
            <a:normAutofit fontScale="85000" lnSpcReduction="20000"/>
          </a:bodyPr>
          <a:lstStyle/>
          <a:p>
            <a:pPr marL="0" indent="0">
              <a:buNone/>
            </a:pPr>
            <a:r>
              <a:rPr lang="en-US" dirty="0"/>
              <a:t>As Tim was driving home last night, a light appeared on his dashboard that he didn’t notice. The reason for the light was that the pressure in his right rear tire was low. Tim’s mind was on the his favorite meal that his wife was preparing. When his delicious dinner was over Tim studied for tomorrow’s  physics test.  </a:t>
            </a:r>
          </a:p>
          <a:p>
            <a:pPr marL="0" indent="0">
              <a:buNone/>
            </a:pPr>
            <a:r>
              <a:rPr lang="en-US" dirty="0"/>
              <a:t>When Tim went to his car the nest morning, he discovered that he had a flat tire. He called his brother for a ride to school. But by the time he arrived, and Tim got to school, through rush hour traffic, the class was over. Because he missed the class, he failed the test.  Because he failed the test his class grade dropped one letter grade from B to C. All of this happened because he didn’t notice the warning light on his dashboard.</a:t>
            </a:r>
          </a:p>
          <a:p>
            <a:endParaRPr lang="en-US" dirty="0"/>
          </a:p>
        </p:txBody>
      </p:sp>
    </p:spTree>
    <p:extLst>
      <p:ext uri="{BB962C8B-B14F-4D97-AF65-F5344CB8AC3E}">
        <p14:creationId xmlns:p14="http://schemas.microsoft.com/office/powerpoint/2010/main" val="3143890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3778"/>
            <a:ext cx="8077200" cy="792162"/>
          </a:xfrm>
        </p:spPr>
        <p:txBody>
          <a:bodyPr>
            <a:noAutofit/>
          </a:bodyPr>
          <a:lstStyle/>
          <a:p>
            <a:r>
              <a:rPr lang="en-US" sz="2800" dirty="0"/>
              <a:t>Cause and Effect Signal Words and Graphic Organizers</a:t>
            </a:r>
            <a:br>
              <a:rPr lang="en-US" sz="2800" dirty="0"/>
            </a:br>
            <a:endParaRPr lang="en-US" sz="2800" dirty="0"/>
          </a:p>
        </p:txBody>
      </p:sp>
      <p:sp>
        <p:nvSpPr>
          <p:cNvPr id="3" name="Text Placeholder 2"/>
          <p:cNvSpPr>
            <a:spLocks noGrp="1"/>
          </p:cNvSpPr>
          <p:nvPr>
            <p:ph type="body" idx="1"/>
          </p:nvPr>
        </p:nvSpPr>
        <p:spPr>
          <a:xfrm>
            <a:off x="457200" y="1676400"/>
            <a:ext cx="3657600" cy="498475"/>
          </a:xfrm>
        </p:spPr>
        <p:txBody>
          <a:bodyPr>
            <a:normAutofit/>
          </a:bodyPr>
          <a:lstStyle/>
          <a:p>
            <a:r>
              <a:rPr lang="en-US" dirty="0"/>
              <a:t>Cause</a:t>
            </a:r>
          </a:p>
        </p:txBody>
      </p:sp>
      <p:sp>
        <p:nvSpPr>
          <p:cNvPr id="4" name="Content Placeholder 3"/>
          <p:cNvSpPr>
            <a:spLocks noGrp="1"/>
          </p:cNvSpPr>
          <p:nvPr>
            <p:ph sz="half" idx="2"/>
          </p:nvPr>
        </p:nvSpPr>
        <p:spPr>
          <a:xfrm>
            <a:off x="457200" y="2174875"/>
            <a:ext cx="1981200" cy="3768725"/>
          </a:xfrm>
        </p:spPr>
        <p:txBody>
          <a:bodyPr/>
          <a:lstStyle/>
          <a:p>
            <a:pPr marL="0" indent="0">
              <a:buNone/>
            </a:pPr>
            <a:r>
              <a:rPr lang="en-US" dirty="0"/>
              <a:t>Because</a:t>
            </a:r>
            <a:br>
              <a:rPr lang="en-US" dirty="0"/>
            </a:br>
            <a:r>
              <a:rPr lang="en-US" dirty="0"/>
              <a:t>The reason for </a:t>
            </a:r>
            <a:br>
              <a:rPr lang="en-US" dirty="0"/>
            </a:br>
            <a:r>
              <a:rPr lang="en-US" dirty="0"/>
              <a:t>on account of</a:t>
            </a:r>
          </a:p>
          <a:p>
            <a:pPr marL="0" indent="0">
              <a:buNone/>
            </a:pPr>
            <a:r>
              <a:rPr lang="en-US" dirty="0"/>
              <a:t>Bring about </a:t>
            </a:r>
            <a:br>
              <a:rPr lang="en-US" dirty="0"/>
            </a:br>
            <a:r>
              <a:rPr lang="en-US" dirty="0"/>
              <a:t>Give rise to </a:t>
            </a:r>
          </a:p>
          <a:p>
            <a:pPr marL="0" indent="0">
              <a:buNone/>
            </a:pPr>
            <a:r>
              <a:rPr lang="en-US" dirty="0"/>
              <a:t>Created by</a:t>
            </a:r>
          </a:p>
          <a:p>
            <a:pPr marL="0" indent="0">
              <a:buNone/>
            </a:pPr>
            <a:r>
              <a:rPr lang="en-US" dirty="0"/>
              <a:t>Lead to Due to </a:t>
            </a:r>
          </a:p>
          <a:p>
            <a:pPr marL="0" indent="0">
              <a:buNone/>
            </a:pPr>
            <a:r>
              <a:rPr lang="en-US" dirty="0"/>
              <a:t>Since</a:t>
            </a:r>
          </a:p>
        </p:txBody>
      </p:sp>
      <p:sp>
        <p:nvSpPr>
          <p:cNvPr id="5" name="Text Placeholder 4"/>
          <p:cNvSpPr>
            <a:spLocks noGrp="1"/>
          </p:cNvSpPr>
          <p:nvPr>
            <p:ph type="body" sz="quarter" idx="3"/>
          </p:nvPr>
        </p:nvSpPr>
        <p:spPr>
          <a:xfrm>
            <a:off x="2667000" y="1600200"/>
            <a:ext cx="4041775" cy="639762"/>
          </a:xfrm>
        </p:spPr>
        <p:txBody>
          <a:bodyPr/>
          <a:lstStyle/>
          <a:p>
            <a:r>
              <a:rPr lang="en-US" dirty="0"/>
              <a:t>Effect</a:t>
            </a:r>
          </a:p>
        </p:txBody>
      </p:sp>
      <p:sp>
        <p:nvSpPr>
          <p:cNvPr id="6" name="Content Placeholder 5"/>
          <p:cNvSpPr>
            <a:spLocks noGrp="1"/>
          </p:cNvSpPr>
          <p:nvPr>
            <p:ph sz="quarter" idx="4"/>
          </p:nvPr>
        </p:nvSpPr>
        <p:spPr>
          <a:xfrm>
            <a:off x="2667000" y="2286000"/>
            <a:ext cx="2362200" cy="4027488"/>
          </a:xfrm>
        </p:spPr>
        <p:txBody>
          <a:bodyPr>
            <a:noAutofit/>
          </a:bodyPr>
          <a:lstStyle/>
          <a:p>
            <a:pPr marL="0" indent="0">
              <a:buNone/>
            </a:pPr>
            <a:r>
              <a:rPr lang="en-US" dirty="0"/>
              <a:t>As a result</a:t>
            </a:r>
          </a:p>
          <a:p>
            <a:pPr marL="0" indent="0">
              <a:buNone/>
            </a:pPr>
            <a:r>
              <a:rPr lang="en-US" dirty="0"/>
              <a:t>Outcome</a:t>
            </a:r>
          </a:p>
          <a:p>
            <a:pPr marL="0" indent="0">
              <a:buNone/>
            </a:pPr>
            <a:r>
              <a:rPr lang="en-US" dirty="0"/>
              <a:t>Finally</a:t>
            </a:r>
          </a:p>
          <a:p>
            <a:pPr marL="0" indent="0">
              <a:buNone/>
            </a:pPr>
            <a:r>
              <a:rPr lang="en-US" dirty="0"/>
              <a:t>Consequently</a:t>
            </a:r>
          </a:p>
          <a:p>
            <a:pPr marL="0" indent="0">
              <a:buNone/>
            </a:pPr>
            <a:r>
              <a:rPr lang="en-US" dirty="0"/>
              <a:t>Therefore</a:t>
            </a:r>
          </a:p>
          <a:p>
            <a:pPr marL="0" indent="0">
              <a:buNone/>
            </a:pPr>
            <a:r>
              <a:rPr lang="en-US" dirty="0"/>
              <a:t>For this reason</a:t>
            </a:r>
          </a:p>
          <a:p>
            <a:pPr marL="0" indent="0">
              <a:buNone/>
            </a:pPr>
            <a:r>
              <a:rPr lang="en-US" dirty="0"/>
              <a:t>Hence </a:t>
            </a:r>
          </a:p>
          <a:p>
            <a:pPr marL="0" indent="0">
              <a:buNone/>
            </a:pPr>
            <a:r>
              <a:rPr lang="en-US" dirty="0"/>
              <a:t>Effect </a:t>
            </a:r>
          </a:p>
          <a:p>
            <a:pPr marL="0" indent="0">
              <a:buNone/>
            </a:pPr>
            <a:r>
              <a:rPr lang="en-US" dirty="0"/>
              <a:t>Then</a:t>
            </a:r>
          </a:p>
          <a:p>
            <a:pPr marL="0" indent="0">
              <a:buNone/>
            </a:pPr>
            <a:r>
              <a:rPr lang="en-US" dirty="0"/>
              <a:t>So</a:t>
            </a:r>
          </a:p>
        </p:txBody>
      </p:sp>
      <p:pic>
        <p:nvPicPr>
          <p:cNvPr id="7" name="Picture 6" descr="http://www.edhelperclipart.com/clipart/teachers/org-1cause1effectprev.gif">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5144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edhelperclipart.com/clipart/teachers/org-2causes1effectprev.gi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629400" y="4901959"/>
            <a:ext cx="152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descr="http://www.edhelperclipart.com/clipart/teachers/org-cause3effectprev.gif">
            <a:hlinkClick r:id="rId7" tgtFrame="_blank"/>
          </p:cNvPr>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5131644" y="2905443"/>
            <a:ext cx="1680845" cy="1965960"/>
          </a:xfrm>
          <a:prstGeom prst="rect">
            <a:avLst/>
          </a:prstGeom>
          <a:noFill/>
          <a:ln>
            <a:noFill/>
          </a:ln>
        </p:spPr>
      </p:pic>
    </p:spTree>
    <p:extLst>
      <p:ext uri="{BB962C8B-B14F-4D97-AF65-F5344CB8AC3E}">
        <p14:creationId xmlns:p14="http://schemas.microsoft.com/office/powerpoint/2010/main" val="3972039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Compare and Contrast Text Example</a:t>
            </a:r>
          </a:p>
        </p:txBody>
      </p:sp>
      <p:sp>
        <p:nvSpPr>
          <p:cNvPr id="3" name="Content Placeholder 2"/>
          <p:cNvSpPr>
            <a:spLocks noGrp="1"/>
          </p:cNvSpPr>
          <p:nvPr>
            <p:ph idx="1"/>
          </p:nvPr>
        </p:nvSpPr>
        <p:spPr>
          <a:xfrm>
            <a:off x="304800" y="1600200"/>
            <a:ext cx="8382000" cy="4876800"/>
          </a:xfrm>
        </p:spPr>
        <p:txBody>
          <a:bodyPr/>
          <a:lstStyle/>
          <a:p>
            <a:pPr marL="0" indent="0">
              <a:buNone/>
            </a:pPr>
            <a:r>
              <a:rPr lang="en-US" dirty="0"/>
              <a:t>“If you study baboons and chimpanzees you will see similarities and differences. Both can be found on African savannahs (grasslands), where they spend most of their time on the ground, but sleep in trees…chimps and baboons need their group for protection whereas the chimp can defend itself…Baboons eat only plants; chimpanzees eat meat as well as plants.”</a:t>
            </a:r>
          </a:p>
          <a:p>
            <a:pPr marL="0" indent="0">
              <a:buNone/>
            </a:pPr>
            <a:r>
              <a:rPr lang="en-US" dirty="0"/>
              <a:t>					</a:t>
            </a:r>
            <a:r>
              <a:rPr lang="en-US" sz="2000" b="1" dirty="0"/>
              <a:t>(Alley &amp; </a:t>
            </a:r>
            <a:r>
              <a:rPr lang="en-US" sz="2000" b="1" dirty="0" err="1"/>
              <a:t>Dokan</a:t>
            </a:r>
            <a:r>
              <a:rPr lang="en-US" sz="2000" b="1" dirty="0"/>
              <a:t>, 1979, p73)</a:t>
            </a:r>
            <a:endParaRPr lang="en-US" b="1" dirty="0"/>
          </a:p>
          <a:p>
            <a:pPr marL="0" indent="0">
              <a:buNone/>
            </a:pPr>
            <a:endParaRPr lang="en-US" dirty="0"/>
          </a:p>
        </p:txBody>
      </p:sp>
    </p:spTree>
    <p:extLst>
      <p:ext uri="{BB962C8B-B14F-4D97-AF65-F5344CB8AC3E}">
        <p14:creationId xmlns:p14="http://schemas.microsoft.com/office/powerpoint/2010/main" val="507091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Compare and Contrast</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88737"/>
              </p:ext>
            </p:extLst>
          </p:nvPr>
        </p:nvGraphicFramePr>
        <p:xfrm>
          <a:off x="304800" y="1295400"/>
          <a:ext cx="4267200" cy="2362200"/>
        </p:xfrm>
        <a:graphic>
          <a:graphicData uri="http://schemas.openxmlformats.org/drawingml/2006/table">
            <a:tbl>
              <a:tblPr firstRow="1" firstCol="1" bandRow="1">
                <a:tableStyleId>{5C22544A-7EE6-4342-B048-85BDC9FD1C3A}</a:tableStyleId>
              </a:tblPr>
              <a:tblGrid>
                <a:gridCol w="1024128">
                  <a:extLst>
                    <a:ext uri="{9D8B030D-6E8A-4147-A177-3AD203B41FA5}">
                      <a16:colId xmlns:a16="http://schemas.microsoft.com/office/drawing/2014/main" val="20000"/>
                    </a:ext>
                  </a:extLst>
                </a:gridCol>
                <a:gridCol w="938784">
                  <a:extLst>
                    <a:ext uri="{9D8B030D-6E8A-4147-A177-3AD203B41FA5}">
                      <a16:colId xmlns:a16="http://schemas.microsoft.com/office/drawing/2014/main" val="20001"/>
                    </a:ext>
                  </a:extLst>
                </a:gridCol>
                <a:gridCol w="1109472">
                  <a:extLst>
                    <a:ext uri="{9D8B030D-6E8A-4147-A177-3AD203B41FA5}">
                      <a16:colId xmlns:a16="http://schemas.microsoft.com/office/drawing/2014/main" val="20002"/>
                    </a:ext>
                  </a:extLst>
                </a:gridCol>
                <a:gridCol w="1194816">
                  <a:extLst>
                    <a:ext uri="{9D8B030D-6E8A-4147-A177-3AD203B41FA5}">
                      <a16:colId xmlns:a16="http://schemas.microsoft.com/office/drawing/2014/main" val="20003"/>
                    </a:ext>
                  </a:extLst>
                </a:gridCol>
              </a:tblGrid>
              <a:tr h="764223">
                <a:tc gridSpan="4">
                  <a:txBody>
                    <a:bodyPr/>
                    <a:lstStyle/>
                    <a:p>
                      <a:pPr marL="0" marR="0" algn="ctr" fontAlgn="t">
                        <a:lnSpc>
                          <a:spcPct val="150000"/>
                        </a:lnSpc>
                        <a:spcBef>
                          <a:spcPts val="0"/>
                        </a:spcBef>
                        <a:spcAft>
                          <a:spcPts val="0"/>
                        </a:spcAft>
                      </a:pPr>
                      <a:r>
                        <a:rPr lang="en-US" sz="1200" dirty="0">
                          <a:effectLst/>
                        </a:rPr>
                        <a:t>Signal words and phrases that show similarities</a:t>
                      </a:r>
                      <a:endParaRPr lang="en-US" sz="110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641">
                <a:tc>
                  <a:txBody>
                    <a:bodyPr/>
                    <a:lstStyle/>
                    <a:p>
                      <a:pPr marL="0" marR="0" algn="ctr">
                        <a:lnSpc>
                          <a:spcPct val="150000"/>
                        </a:lnSpc>
                        <a:spcBef>
                          <a:spcPts val="0"/>
                        </a:spcBef>
                        <a:spcAft>
                          <a:spcPts val="1000"/>
                        </a:spcAft>
                      </a:pPr>
                      <a:r>
                        <a:rPr lang="en-US" sz="1200">
                          <a:effectLst/>
                        </a:rPr>
                        <a:t>similarly</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like</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still</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likewise</a:t>
                      </a:r>
                      <a:endParaRPr lang="en-US" sz="110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1146336">
                <a:tc>
                  <a:txBody>
                    <a:bodyPr/>
                    <a:lstStyle/>
                    <a:p>
                      <a:pPr marL="0" marR="0" algn="ctr">
                        <a:lnSpc>
                          <a:spcPct val="150000"/>
                        </a:lnSpc>
                        <a:spcBef>
                          <a:spcPts val="0"/>
                        </a:spcBef>
                        <a:spcAft>
                          <a:spcPts val="1000"/>
                        </a:spcAft>
                      </a:pPr>
                      <a:r>
                        <a:rPr lang="en-US" sz="1200">
                          <a:effectLst/>
                        </a:rPr>
                        <a:t>in the same way</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in comparison</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dirty="0">
                          <a:effectLst/>
                        </a:rPr>
                        <a:t>at the same time</a:t>
                      </a:r>
                      <a:endParaRPr lang="en-US" sz="1100" dirty="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dirty="0">
                          <a:effectLst/>
                        </a:rPr>
                        <a:t>in the same manner</a:t>
                      </a:r>
                      <a:endParaRPr lang="en-US" sz="1100" dirty="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6905968"/>
              </p:ext>
            </p:extLst>
          </p:nvPr>
        </p:nvGraphicFramePr>
        <p:xfrm>
          <a:off x="304800" y="3934594"/>
          <a:ext cx="4419600" cy="2466206"/>
        </p:xfrm>
        <a:graphic>
          <a:graphicData uri="http://schemas.openxmlformats.org/drawingml/2006/table">
            <a:tbl>
              <a:tblPr firstRow="1" firstCol="1" bandRow="1">
                <a:tableStyleId>{5C22544A-7EE6-4342-B048-85BDC9FD1C3A}</a:tableStyleId>
              </a:tblPr>
              <a:tblGrid>
                <a:gridCol w="751332">
                  <a:extLst>
                    <a:ext uri="{9D8B030D-6E8A-4147-A177-3AD203B41FA5}">
                      <a16:colId xmlns:a16="http://schemas.microsoft.com/office/drawing/2014/main" val="20000"/>
                    </a:ext>
                  </a:extLst>
                </a:gridCol>
                <a:gridCol w="1325880">
                  <a:extLst>
                    <a:ext uri="{9D8B030D-6E8A-4147-A177-3AD203B41FA5}">
                      <a16:colId xmlns:a16="http://schemas.microsoft.com/office/drawing/2014/main" val="20001"/>
                    </a:ext>
                  </a:extLst>
                </a:gridCol>
                <a:gridCol w="618744">
                  <a:extLst>
                    <a:ext uri="{9D8B030D-6E8A-4147-A177-3AD203B41FA5}">
                      <a16:colId xmlns:a16="http://schemas.microsoft.com/office/drawing/2014/main" val="20002"/>
                    </a:ext>
                  </a:extLst>
                </a:gridCol>
                <a:gridCol w="928116">
                  <a:extLst>
                    <a:ext uri="{9D8B030D-6E8A-4147-A177-3AD203B41FA5}">
                      <a16:colId xmlns:a16="http://schemas.microsoft.com/office/drawing/2014/main" val="20003"/>
                    </a:ext>
                  </a:extLst>
                </a:gridCol>
                <a:gridCol w="795528">
                  <a:extLst>
                    <a:ext uri="{9D8B030D-6E8A-4147-A177-3AD203B41FA5}">
                      <a16:colId xmlns:a16="http://schemas.microsoft.com/office/drawing/2014/main" val="20004"/>
                    </a:ext>
                  </a:extLst>
                </a:gridCol>
              </a:tblGrid>
              <a:tr h="341475">
                <a:tc gridSpan="5">
                  <a:txBody>
                    <a:bodyPr/>
                    <a:lstStyle/>
                    <a:p>
                      <a:pPr marL="0" marR="0" algn="ctr" fontAlgn="t">
                        <a:lnSpc>
                          <a:spcPct val="150000"/>
                        </a:lnSpc>
                        <a:spcBef>
                          <a:spcPts val="0"/>
                        </a:spcBef>
                        <a:spcAft>
                          <a:spcPts val="0"/>
                        </a:spcAft>
                      </a:pPr>
                      <a:r>
                        <a:rPr lang="en-US" sz="1200" dirty="0">
                          <a:effectLst/>
                        </a:rPr>
                        <a:t>Signal words and phrases that show contrasts</a:t>
                      </a:r>
                      <a:endParaRPr lang="en-US" sz="1100" dirty="0">
                        <a:effectLst/>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2949">
                <a:tc>
                  <a:txBody>
                    <a:bodyPr/>
                    <a:lstStyle/>
                    <a:p>
                      <a:pPr marL="0" marR="0" algn="ctr">
                        <a:lnSpc>
                          <a:spcPct val="150000"/>
                        </a:lnSpc>
                        <a:spcBef>
                          <a:spcPts val="0"/>
                        </a:spcBef>
                        <a:spcAft>
                          <a:spcPts val="1000"/>
                        </a:spcAft>
                      </a:pPr>
                      <a:r>
                        <a:rPr lang="en-US" sz="1200">
                          <a:effectLst/>
                        </a:rPr>
                        <a:t>however</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on the other hand</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but</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nevertheless</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dirty="0">
                          <a:effectLst/>
                        </a:rPr>
                        <a:t>while</a:t>
                      </a:r>
                      <a:endParaRPr lang="en-US" sz="1100" dirty="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1441782">
                <a:tc>
                  <a:txBody>
                    <a:bodyPr/>
                    <a:lstStyle/>
                    <a:p>
                      <a:pPr marL="0" marR="0" algn="ctr">
                        <a:lnSpc>
                          <a:spcPct val="150000"/>
                        </a:lnSpc>
                        <a:spcBef>
                          <a:spcPts val="0"/>
                        </a:spcBef>
                        <a:spcAft>
                          <a:spcPts val="1000"/>
                        </a:spcAft>
                      </a:pPr>
                      <a:r>
                        <a:rPr lang="en-US" sz="1200">
                          <a:effectLst/>
                        </a:rPr>
                        <a:t>rather</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dirty="0">
                          <a:effectLst/>
                        </a:rPr>
                        <a:t>on the contrary</a:t>
                      </a:r>
                      <a:endParaRPr lang="en-US" sz="1100" dirty="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yet</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a:effectLst/>
                        </a:rPr>
                        <a:t>more (than)</a:t>
                      </a:r>
                      <a:endParaRPr lang="en-US" sz="1100">
                        <a:effectLst/>
                      </a:endParaRPr>
                    </a:p>
                    <a:p>
                      <a:pPr marL="0" marR="0" algn="ctr">
                        <a:lnSpc>
                          <a:spcPct val="150000"/>
                        </a:lnSpc>
                        <a:spcBef>
                          <a:spcPts val="0"/>
                        </a:spcBef>
                        <a:spcAft>
                          <a:spcPts val="1000"/>
                        </a:spcAft>
                      </a:pPr>
                      <a:r>
                        <a:rPr lang="en-US" sz="1200">
                          <a:effectLst/>
                        </a:rPr>
                        <a:t>Comparative forms (er)</a:t>
                      </a:r>
                      <a:endParaRPr lang="en-US" sz="1100">
                        <a:effectLst/>
                        <a:latin typeface="Calibri"/>
                        <a:ea typeface="Calibri"/>
                        <a:cs typeface="Times New Roman"/>
                      </a:endParaRPr>
                    </a:p>
                  </a:txBody>
                  <a:tcPr marL="0" marR="0" marT="0" marB="0" anchor="ctr"/>
                </a:tc>
                <a:tc>
                  <a:txBody>
                    <a:bodyPr/>
                    <a:lstStyle/>
                    <a:p>
                      <a:pPr marL="0" marR="0" algn="ctr">
                        <a:lnSpc>
                          <a:spcPct val="150000"/>
                        </a:lnSpc>
                        <a:spcBef>
                          <a:spcPts val="0"/>
                        </a:spcBef>
                        <a:spcAft>
                          <a:spcPts val="1000"/>
                        </a:spcAft>
                      </a:pPr>
                      <a:r>
                        <a:rPr lang="en-US" sz="1200" dirty="0">
                          <a:effectLst/>
                        </a:rPr>
                        <a:t>in contrast</a:t>
                      </a:r>
                      <a:endParaRPr lang="en-US" sz="1100" dirty="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bl>
          </a:graphicData>
        </a:graphic>
      </p:graphicFrame>
      <p:pic>
        <p:nvPicPr>
          <p:cNvPr id="2050" name="Picture 2" descr="http://www.writedesignonline.com/organizers/Ven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31646"/>
            <a:ext cx="2029051" cy="15076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enchantedlearning.com/graphicorganizers/compareandcontrast/1tiny.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762000"/>
            <a:ext cx="162877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expertlearners.com/images/compare_contrast_simplified.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9625" y="4837376"/>
            <a:ext cx="2524852" cy="1563423"/>
          </a:xfrm>
          <a:prstGeom prst="rect">
            <a:avLst/>
          </a:prstGeom>
          <a:noFill/>
          <a:ln>
            <a:noFill/>
          </a:ln>
        </p:spPr>
      </p:pic>
    </p:spTree>
    <p:extLst>
      <p:ext uri="{BB962C8B-B14F-4D97-AF65-F5344CB8AC3E}">
        <p14:creationId xmlns:p14="http://schemas.microsoft.com/office/powerpoint/2010/main" val="228126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Poor Readers</a:t>
            </a:r>
            <a:br>
              <a:rPr lang="en-US" dirty="0"/>
            </a:br>
            <a:endParaRPr lang="en-US" dirty="0"/>
          </a:p>
        </p:txBody>
      </p:sp>
      <p:sp>
        <p:nvSpPr>
          <p:cNvPr id="3" name="Content Placeholder 2"/>
          <p:cNvSpPr>
            <a:spLocks noGrp="1"/>
          </p:cNvSpPr>
          <p:nvPr>
            <p:ph idx="1"/>
          </p:nvPr>
        </p:nvSpPr>
        <p:spPr>
          <a:xfrm>
            <a:off x="304800" y="914400"/>
            <a:ext cx="8534400" cy="5791200"/>
          </a:xfrm>
        </p:spPr>
        <p:txBody>
          <a:bodyPr>
            <a:normAutofit fontScale="92500" lnSpcReduction="10000"/>
          </a:bodyPr>
          <a:lstStyle/>
          <a:p>
            <a:pPr marL="514350" indent="-514350">
              <a:buFont typeface="+mj-lt"/>
              <a:buAutoNum type="arabicPeriod"/>
            </a:pPr>
            <a:r>
              <a:rPr lang="en-US" b="1" dirty="0"/>
              <a:t>Do not have </a:t>
            </a:r>
            <a:r>
              <a:rPr lang="en-US" dirty="0"/>
              <a:t>sufficient awareness to develop, select and apply strategies that can enhance their comprehension.</a:t>
            </a:r>
          </a:p>
          <a:p>
            <a:pPr marL="514350" indent="-514350">
              <a:buFont typeface="+mj-lt"/>
              <a:buAutoNum type="arabicPeriod"/>
            </a:pPr>
            <a:r>
              <a:rPr lang="en-US" dirty="0"/>
              <a:t>Poor readers </a:t>
            </a:r>
            <a:r>
              <a:rPr lang="en-US" b="1" dirty="0"/>
              <a:t>rarely prepare </a:t>
            </a:r>
            <a:r>
              <a:rPr lang="en-US" dirty="0"/>
              <a:t>before reading.</a:t>
            </a:r>
          </a:p>
          <a:p>
            <a:pPr marL="514350" indent="-514350">
              <a:buFont typeface="+mj-lt"/>
              <a:buAutoNum type="arabicPeriod"/>
            </a:pPr>
            <a:r>
              <a:rPr lang="en-US" dirty="0"/>
              <a:t>During reading, poor readers </a:t>
            </a:r>
            <a:r>
              <a:rPr lang="en-US" b="1" dirty="0"/>
              <a:t>may have difficulty decoding (</a:t>
            </a:r>
            <a:r>
              <a:rPr lang="en-US" dirty="0"/>
              <a:t>reading too slowly), and lack fluency.</a:t>
            </a:r>
          </a:p>
          <a:p>
            <a:pPr marL="514350" indent="-514350">
              <a:buFont typeface="+mj-lt"/>
              <a:buAutoNum type="arabicPeriod"/>
            </a:pPr>
            <a:r>
              <a:rPr lang="en-US" b="1" dirty="0"/>
              <a:t>Often lack</a:t>
            </a:r>
            <a:r>
              <a:rPr lang="en-US" dirty="0"/>
              <a:t> sufficient background knowledge and have trouble making connections with text.</a:t>
            </a:r>
          </a:p>
          <a:p>
            <a:pPr marL="514350" indent="-514350">
              <a:buFont typeface="+mj-lt"/>
              <a:buAutoNum type="arabicPeriod"/>
            </a:pPr>
            <a:r>
              <a:rPr lang="en-US" dirty="0"/>
              <a:t>Some poor readers are </a:t>
            </a:r>
            <a:r>
              <a:rPr lang="en-US" b="1" dirty="0"/>
              <a:t>unaware o</a:t>
            </a:r>
            <a:r>
              <a:rPr lang="en-US" dirty="0"/>
              <a:t>f text organization.</a:t>
            </a:r>
          </a:p>
          <a:p>
            <a:pPr marL="514350" indent="-514350">
              <a:buFont typeface="+mj-lt"/>
              <a:buAutoNum type="arabicPeriod"/>
            </a:pPr>
            <a:r>
              <a:rPr lang="en-US" dirty="0"/>
              <a:t>After reading, poor readers </a:t>
            </a:r>
            <a:r>
              <a:rPr lang="en-US" b="1" dirty="0"/>
              <a:t>do not reflect </a:t>
            </a:r>
            <a:r>
              <a:rPr lang="en-US" dirty="0"/>
              <a:t>on what they have just read. </a:t>
            </a:r>
          </a:p>
        </p:txBody>
      </p:sp>
    </p:spTree>
    <p:extLst>
      <p:ext uri="{BB962C8B-B14F-4D97-AF65-F5344CB8AC3E}">
        <p14:creationId xmlns:p14="http://schemas.microsoft.com/office/powerpoint/2010/main" val="434913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 and Answer Text Structure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Why are birthday cakes different?  Well, sometimes they are store bought and sometimes they are homemade.  That usually depends on whether the person responsible for the cake has time to bake a cake.  Another big difference is the type of cake it is.  Some people like chocolate cake and some like vanilla.  I have even heard of marble cakes which mix chocolate and vanilla.  Finally, the frosting can be many different flavors with or without decorations.  This also depends on whether the person with the birthday likes chocolate, vanilla, buttercream, or chocolate chip icing.  So, there are many types of cakes to suit many different likes and dislikes.  </a:t>
            </a:r>
          </a:p>
          <a:p>
            <a:pPr marL="0" indent="0">
              <a:buNone/>
            </a:pPr>
            <a:r>
              <a:rPr lang="en-US" dirty="0"/>
              <a:t>YUM!</a:t>
            </a:r>
          </a:p>
          <a:p>
            <a:pPr marL="0" indent="0">
              <a:buNone/>
            </a:pPr>
            <a:endParaRPr lang="en-US" dirty="0"/>
          </a:p>
        </p:txBody>
      </p:sp>
    </p:spTree>
    <p:extLst>
      <p:ext uri="{BB962C8B-B14F-4D97-AF65-F5344CB8AC3E}">
        <p14:creationId xmlns:p14="http://schemas.microsoft.com/office/powerpoint/2010/main" val="2932103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 and Answer text structure signal words and graphic organizers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•how</a:t>
            </a:r>
            <a:br>
              <a:rPr lang="en-US" dirty="0"/>
            </a:br>
            <a:r>
              <a:rPr lang="en-US" dirty="0"/>
              <a:t>• one may conclude</a:t>
            </a:r>
          </a:p>
          <a:p>
            <a:pPr marL="0" indent="0">
              <a:buNone/>
            </a:pPr>
            <a:r>
              <a:rPr lang="en-US" dirty="0"/>
              <a:t>• when</a:t>
            </a:r>
            <a:br>
              <a:rPr lang="en-US" dirty="0"/>
            </a:br>
            <a:r>
              <a:rPr lang="en-US" dirty="0"/>
              <a:t>• why </a:t>
            </a:r>
          </a:p>
          <a:p>
            <a:pPr marL="0" indent="0">
              <a:buNone/>
            </a:pPr>
            <a:r>
              <a:rPr lang="en-US" dirty="0"/>
              <a:t>• how many</a:t>
            </a:r>
            <a:br>
              <a:rPr lang="en-US" dirty="0"/>
            </a:br>
            <a:r>
              <a:rPr lang="en-US" dirty="0"/>
              <a:t>• the best estimate</a:t>
            </a:r>
          </a:p>
          <a:p>
            <a:pPr marL="0" indent="0">
              <a:buNone/>
            </a:pPr>
            <a:r>
              <a:rPr lang="en-US" dirty="0"/>
              <a:t>• where </a:t>
            </a:r>
          </a:p>
          <a:p>
            <a:pPr marL="0" indent="0">
              <a:buNone/>
            </a:pPr>
            <a:r>
              <a:rPr lang="en-US" dirty="0"/>
              <a:t>• it could be that </a:t>
            </a:r>
          </a:p>
          <a:p>
            <a:pPr marL="0" indent="0">
              <a:buNone/>
            </a:pPr>
            <a:r>
              <a:rPr lang="en-US" dirty="0"/>
              <a:t>• what</a:t>
            </a:r>
            <a:br>
              <a:rPr lang="en-US" dirty="0"/>
            </a:br>
            <a:r>
              <a:rPr lang="en-US" dirty="0"/>
              <a:t>• who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676400"/>
            <a:ext cx="1714500" cy="2286635"/>
          </a:xfrm>
          <a:prstGeom prst="rect">
            <a:avLst/>
          </a:prstGeom>
          <a:noFill/>
          <a:ln>
            <a:noFill/>
          </a:ln>
        </p:spPr>
      </p:pic>
    </p:spTree>
    <p:extLst>
      <p:ext uri="{BB962C8B-B14F-4D97-AF65-F5344CB8AC3E}">
        <p14:creationId xmlns:p14="http://schemas.microsoft.com/office/powerpoint/2010/main" val="2135246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in Text </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Lightening is an </a:t>
            </a:r>
            <a:r>
              <a:rPr lang="en-US" b="1" dirty="0"/>
              <a:t>electrical discharge</a:t>
            </a:r>
            <a:r>
              <a:rPr lang="en-US" dirty="0"/>
              <a:t>. As a thunderstorm develops, the cloud becomes charged with electricity. Scientist are still not clear on what causes this to happen. But they do know that as much as 100 million  </a:t>
            </a:r>
            <a:r>
              <a:rPr lang="en-US" b="1" dirty="0"/>
              <a:t>volts</a:t>
            </a:r>
            <a:r>
              <a:rPr lang="en-US" dirty="0"/>
              <a:t> build up in the lower part of a </a:t>
            </a:r>
            <a:r>
              <a:rPr lang="en-US" b="1" dirty="0"/>
              <a:t>thunderhead,</a:t>
            </a:r>
            <a:r>
              <a:rPr lang="en-US" dirty="0"/>
              <a:t> and the temperature of a single </a:t>
            </a:r>
            <a:r>
              <a:rPr lang="en-US" b="1" dirty="0"/>
              <a:t>bolt</a:t>
            </a:r>
            <a:r>
              <a:rPr lang="en-US" dirty="0"/>
              <a:t> of lightening reaches, 50, 000 degrees F. within a few millionth of a second. That’s almost five times greater than the temperature at the sun’s surface (</a:t>
            </a:r>
            <a:r>
              <a:rPr lang="en-US" sz="2600" b="1" dirty="0"/>
              <a:t>Simon, 1989</a:t>
            </a:r>
            <a:r>
              <a:rPr lang="en-US" dirty="0"/>
              <a:t>).</a:t>
            </a:r>
          </a:p>
        </p:txBody>
      </p:sp>
    </p:spTree>
    <p:extLst>
      <p:ext uri="{BB962C8B-B14F-4D97-AF65-F5344CB8AC3E}">
        <p14:creationId xmlns:p14="http://schemas.microsoft.com/office/powerpoint/2010/main" val="3259813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Pictures &amp; illustrations: Text Helpers</a:t>
            </a: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000" dirty="0"/>
              <a:t>Lightening is an </a:t>
            </a:r>
            <a:r>
              <a:rPr lang="en-US" sz="2000" b="1" dirty="0"/>
              <a:t>electrical discharge</a:t>
            </a:r>
            <a:r>
              <a:rPr lang="en-US" sz="2000" dirty="0"/>
              <a:t>. As a thunderstorm develops, the cloud becomes charged with electricity. Scientist are still not clear on what causes this to happen. But they do know that as much as 100 million  </a:t>
            </a:r>
            <a:r>
              <a:rPr lang="en-US" sz="2000" b="1" dirty="0"/>
              <a:t>volts</a:t>
            </a:r>
            <a:r>
              <a:rPr lang="en-US" sz="2000" dirty="0"/>
              <a:t> build up in the lower part of a </a:t>
            </a:r>
            <a:r>
              <a:rPr lang="en-US" sz="2000" b="1" dirty="0"/>
              <a:t>thunderhead,</a:t>
            </a:r>
            <a:r>
              <a:rPr lang="en-US" sz="2000" dirty="0"/>
              <a:t> and the temperature of a single </a:t>
            </a:r>
            <a:r>
              <a:rPr lang="en-US" sz="2000" b="1" dirty="0"/>
              <a:t>bolt</a:t>
            </a:r>
            <a:r>
              <a:rPr lang="en-US" sz="2000" dirty="0"/>
              <a:t> of lightening reaches, 50, 000 degrees F. within a few millionth of a second. That’s almost five times greater than the temperature at the sun’s surface (</a:t>
            </a:r>
            <a:r>
              <a:rPr lang="en-US" sz="2000" b="1" dirty="0"/>
              <a:t>Simon, 1989</a:t>
            </a:r>
            <a:r>
              <a:rPr lang="en-US" sz="2000" dirty="0"/>
              <a:t>).</a:t>
            </a:r>
          </a:p>
          <a:p>
            <a:endParaRPr lang="en-US" dirty="0"/>
          </a:p>
        </p:txBody>
      </p:sp>
      <p:pic>
        <p:nvPicPr>
          <p:cNvPr id="4" name="Picture 3" descr="http://www.make4fun.com/apm-picture/908698/medium/thunderhead-hurricane-ridge-washington.make4fun.com.17ad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86200"/>
            <a:ext cx="3352800" cy="2819400"/>
          </a:xfrm>
          <a:prstGeom prst="rect">
            <a:avLst/>
          </a:prstGeom>
          <a:noFill/>
          <a:ln>
            <a:noFill/>
          </a:ln>
        </p:spPr>
      </p:pic>
      <p:pic>
        <p:nvPicPr>
          <p:cNvPr id="5" name="Picture 4" descr="http://indianapublicmedia.org/amomentofscience/files/2010/01/lightning-bolt-shape-2061-940x626.jpg"/>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86200"/>
            <a:ext cx="3657600" cy="2819400"/>
          </a:xfrm>
          <a:prstGeom prst="rect">
            <a:avLst/>
          </a:prstGeom>
          <a:noFill/>
          <a:ln>
            <a:noFill/>
          </a:ln>
        </p:spPr>
      </p:pic>
    </p:spTree>
    <p:extLst>
      <p:ext uri="{BB962C8B-B14F-4D97-AF65-F5344CB8AC3E}">
        <p14:creationId xmlns:p14="http://schemas.microsoft.com/office/powerpoint/2010/main" val="1000146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288416" y="1112520"/>
            <a:ext cx="8398384" cy="5013644"/>
          </a:xfrm>
        </p:spPr>
        <p:txBody>
          <a:bodyPr/>
          <a:lstStyle/>
          <a:p>
            <a:endParaRPr lang="en-US" dirty="0"/>
          </a:p>
          <a:p>
            <a:pPr marL="0" indent="0">
              <a:buNone/>
            </a:pPr>
            <a:endParaRPr lang="en-US" dirty="0"/>
          </a:p>
          <a:p>
            <a:pPr marL="0" indent="0">
              <a:buNone/>
            </a:pPr>
            <a:endParaRPr lang="en-US" dirty="0"/>
          </a:p>
          <a:p>
            <a:pPr marL="0" indent="0" algn="ctr">
              <a:buNone/>
            </a:pPr>
            <a:r>
              <a:rPr lang="en-US" dirty="0"/>
              <a:t>Identifying Expository Text Structures</a:t>
            </a:r>
          </a:p>
          <a:p>
            <a:endParaRPr lang="en-US" dirty="0"/>
          </a:p>
        </p:txBody>
      </p:sp>
      <p:sp>
        <p:nvSpPr>
          <p:cNvPr id="4" name="Rectangle 3"/>
          <p:cNvSpPr/>
          <p:nvPr/>
        </p:nvSpPr>
        <p:spPr>
          <a:xfrm rot="20529779">
            <a:off x="400641" y="729753"/>
            <a:ext cx="2949668" cy="1115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Cause and Effect</a:t>
            </a:r>
          </a:p>
        </p:txBody>
      </p:sp>
      <p:sp>
        <p:nvSpPr>
          <p:cNvPr id="5" name="Oval 4"/>
          <p:cNvSpPr/>
          <p:nvPr/>
        </p:nvSpPr>
        <p:spPr>
          <a:xfrm rot="1170372">
            <a:off x="6553200" y="4411585"/>
            <a:ext cx="2286000" cy="1782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Description</a:t>
            </a:r>
          </a:p>
        </p:txBody>
      </p:sp>
      <p:sp>
        <p:nvSpPr>
          <p:cNvPr id="6" name="Isosceles Triangle 5"/>
          <p:cNvSpPr/>
          <p:nvPr/>
        </p:nvSpPr>
        <p:spPr>
          <a:xfrm rot="1386006">
            <a:off x="313033" y="3619499"/>
            <a:ext cx="3124885" cy="2171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Sequence</a:t>
            </a:r>
          </a:p>
        </p:txBody>
      </p:sp>
      <p:sp>
        <p:nvSpPr>
          <p:cNvPr id="7" name="Rectangle 6"/>
          <p:cNvSpPr/>
          <p:nvPr/>
        </p:nvSpPr>
        <p:spPr>
          <a:xfrm rot="10800000" flipH="1" flipV="1">
            <a:off x="3200400" y="3798566"/>
            <a:ext cx="2590802" cy="177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Problem </a:t>
            </a:r>
          </a:p>
          <a:p>
            <a:pPr algn="ctr"/>
            <a:r>
              <a:rPr lang="en-US" sz="3200" dirty="0"/>
              <a:t>And</a:t>
            </a:r>
          </a:p>
          <a:p>
            <a:pPr algn="ctr"/>
            <a:r>
              <a:rPr lang="en-US" sz="3200" dirty="0"/>
              <a:t> Solution</a:t>
            </a:r>
          </a:p>
        </p:txBody>
      </p:sp>
      <p:sp>
        <p:nvSpPr>
          <p:cNvPr id="8" name="Rounded Rectangle 7"/>
          <p:cNvSpPr/>
          <p:nvPr/>
        </p:nvSpPr>
        <p:spPr>
          <a:xfrm>
            <a:off x="6488430" y="372395"/>
            <a:ext cx="2415540" cy="1897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Compare</a:t>
            </a:r>
          </a:p>
          <a:p>
            <a:pPr algn="ctr"/>
            <a:r>
              <a:rPr lang="en-US" sz="2800" dirty="0"/>
              <a:t>And Contrast</a:t>
            </a:r>
          </a:p>
        </p:txBody>
      </p:sp>
      <p:sp>
        <p:nvSpPr>
          <p:cNvPr id="9" name="Minus 8"/>
          <p:cNvSpPr/>
          <p:nvPr/>
        </p:nvSpPr>
        <p:spPr>
          <a:xfrm>
            <a:off x="2057400" y="1828800"/>
            <a:ext cx="4800600" cy="126475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Question and Answer</a:t>
            </a:r>
          </a:p>
        </p:txBody>
      </p:sp>
    </p:spTree>
    <p:extLst>
      <p:ext uri="{BB962C8B-B14F-4D97-AF65-F5344CB8AC3E}">
        <p14:creationId xmlns:p14="http://schemas.microsoft.com/office/powerpoint/2010/main" val="1334302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text structure is this?</a:t>
            </a:r>
          </a:p>
        </p:txBody>
      </p:sp>
      <p:sp>
        <p:nvSpPr>
          <p:cNvPr id="3" name="Content Placeholder 2"/>
          <p:cNvSpPr>
            <a:spLocks noGrp="1"/>
          </p:cNvSpPr>
          <p:nvPr>
            <p:ph idx="1"/>
          </p:nvPr>
        </p:nvSpPr>
        <p:spPr/>
        <p:txBody>
          <a:bodyPr/>
          <a:lstStyle/>
          <a:p>
            <a:pPr marL="0" indent="0">
              <a:buNone/>
            </a:pPr>
            <a:r>
              <a:rPr lang="en-US" dirty="0"/>
              <a:t>How would you cross rivers where there are no bridges? Large flat boats called scows take the wagons across the Mississippi River…  The covered wagon had blocks of wood placed in front and in back of its wheels so that it wouldn’t roll off the scow</a:t>
            </a:r>
            <a:r>
              <a:rPr lang="en-US" sz="2000" dirty="0"/>
              <a:t>…(</a:t>
            </a:r>
            <a:r>
              <a:rPr lang="en-US" sz="2000" b="1" dirty="0"/>
              <a:t>Levine, 1986)</a:t>
            </a:r>
          </a:p>
        </p:txBody>
      </p:sp>
    </p:spTree>
    <p:extLst>
      <p:ext uri="{BB962C8B-B14F-4D97-AF65-F5344CB8AC3E}">
        <p14:creationId xmlns:p14="http://schemas.microsoft.com/office/powerpoint/2010/main" val="3463282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text structure is this?</a:t>
            </a:r>
          </a:p>
        </p:txBody>
      </p:sp>
      <p:sp>
        <p:nvSpPr>
          <p:cNvPr id="3" name="Content Placeholder 2"/>
          <p:cNvSpPr>
            <a:spLocks noGrp="1"/>
          </p:cNvSpPr>
          <p:nvPr>
            <p:ph idx="1"/>
          </p:nvPr>
        </p:nvSpPr>
        <p:spPr/>
        <p:txBody>
          <a:bodyPr>
            <a:normAutofit lnSpcReduction="10000"/>
          </a:bodyPr>
          <a:lstStyle/>
          <a:p>
            <a:pPr marL="0" indent="0">
              <a:buNone/>
            </a:pPr>
            <a:r>
              <a:rPr lang="en-US" dirty="0"/>
              <a:t>One problem the early pioneers had was that they needed help to find their way from the Eastern cities to the West. So, the pioneers hired trail guides to help them find their way. Trail guides were people who had made the trip before and knew their way. Usually they had been fur traders and trappers out West for many years. When they came back to the East, they had special knowledge that was helpful to the pioneers” </a:t>
            </a:r>
            <a:r>
              <a:rPr lang="en-US" sz="2200" b="1" dirty="0"/>
              <a:t>(Levine, 1986, p. 16)</a:t>
            </a:r>
          </a:p>
        </p:txBody>
      </p:sp>
    </p:spTree>
    <p:extLst>
      <p:ext uri="{BB962C8B-B14F-4D97-AF65-F5344CB8AC3E}">
        <p14:creationId xmlns:p14="http://schemas.microsoft.com/office/powerpoint/2010/main" val="382077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the text structure ?</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n-US" dirty="0"/>
              <a:t>Before the eruption, Mt. St. Helens was like a giant pressure cooker. The rock inside it held superheated water. The water stayed liquid because it was under great pressure , sealed in the mountain. When the mountain was torn open, the pressure was suddenly relieved. The super heated water flashed to steam. Expanding violently, it shattered rock inside the mountain and exploded out of the opening, traveling at speeds of up to 200 miles per hour. ….</a:t>
            </a:r>
            <a:br>
              <a:rPr lang="en-US" dirty="0"/>
            </a:br>
            <a:br>
              <a:rPr lang="en-US" dirty="0"/>
            </a:br>
            <a:r>
              <a:rPr lang="en-US" dirty="0"/>
              <a:t>The result was what one geologist called a ‘stone wind.’ It was a wind of steam and rocks traveling at high speed. The rocks gave the blast its great force.  Before it, trees snapped and fell. The stumps looked as if they had been sandblasted</a:t>
            </a:r>
          </a:p>
          <a:p>
            <a:pPr marL="3657600" lvl="8" indent="0">
              <a:buNone/>
            </a:pPr>
            <a:r>
              <a:rPr lang="en-US" b="1" dirty="0"/>
              <a:t>                                            (</a:t>
            </a:r>
            <a:r>
              <a:rPr lang="en-US" b="1" dirty="0" err="1"/>
              <a:t>Lauber</a:t>
            </a:r>
            <a:r>
              <a:rPr lang="en-US" b="1" dirty="0"/>
              <a:t>, 1986, pp.9-10)</a:t>
            </a:r>
          </a:p>
        </p:txBody>
      </p:sp>
    </p:spTree>
    <p:extLst>
      <p:ext uri="{BB962C8B-B14F-4D97-AF65-F5344CB8AC3E}">
        <p14:creationId xmlns:p14="http://schemas.microsoft.com/office/powerpoint/2010/main" val="3405142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What is the text structure?</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 A popular proposal (for the safe disposal of nuclear waste) involves the “four barrier” approach. The first step of this approach is to embed the waste in a the non-radio active material….The ceramic material can hold waste securely within it, so that they cannot easily leak out. The waste containing ceramic material is then sealed into a ceramic or metal container. Next, an absorbent mineral filling is packed around the container. Finally, everything is securely buried underground in area that is free from the danger of earthquakes or some other natural disaster…..</a:t>
            </a:r>
          </a:p>
          <a:p>
            <a:pPr marL="1371600" lvl="3" indent="0">
              <a:buNone/>
            </a:pPr>
            <a:r>
              <a:rPr lang="en-US" dirty="0"/>
              <a:t>			</a:t>
            </a:r>
            <a:r>
              <a:rPr lang="en-US" sz="1900" b="1" dirty="0"/>
              <a:t>(Brockway, Gardner, &amp; Howe, 1985, pp. 257-58.</a:t>
            </a:r>
          </a:p>
        </p:txBody>
      </p:sp>
    </p:spTree>
    <p:extLst>
      <p:ext uri="{BB962C8B-B14F-4D97-AF65-F5344CB8AC3E}">
        <p14:creationId xmlns:p14="http://schemas.microsoft.com/office/powerpoint/2010/main" val="1107257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text structure is this?</a:t>
            </a:r>
          </a:p>
        </p:txBody>
      </p:sp>
      <p:sp>
        <p:nvSpPr>
          <p:cNvPr id="3" name="Content Placeholder 2"/>
          <p:cNvSpPr>
            <a:spLocks noGrp="1"/>
          </p:cNvSpPr>
          <p:nvPr>
            <p:ph idx="1"/>
          </p:nvPr>
        </p:nvSpPr>
        <p:spPr/>
        <p:txBody>
          <a:bodyPr>
            <a:normAutofit lnSpcReduction="10000"/>
          </a:bodyPr>
          <a:lstStyle/>
          <a:p>
            <a:pPr marL="0" indent="0">
              <a:buNone/>
            </a:pPr>
            <a:r>
              <a:rPr lang="en-US" dirty="0"/>
              <a:t>“If you study baboons and chimpanzees you will see similarities and differences. Both can be found on African savannahs (grasslands), where they spend most of their time on the ground, but sleep in trees…chimps and baboons need their group for protection whereas the chimp can defend itself…Baboons eat only plants; chimpanzees eat meat as well as plants.”</a:t>
            </a:r>
          </a:p>
          <a:p>
            <a:pPr marL="0" indent="0">
              <a:buNone/>
            </a:pPr>
            <a:r>
              <a:rPr lang="en-US" dirty="0"/>
              <a:t>					</a:t>
            </a:r>
            <a:r>
              <a:rPr lang="en-US" sz="2000" b="1" dirty="0"/>
              <a:t>(Alley &amp; </a:t>
            </a:r>
            <a:r>
              <a:rPr lang="en-US" sz="2000" b="1" dirty="0" err="1"/>
              <a:t>Dokan</a:t>
            </a:r>
            <a:r>
              <a:rPr lang="en-US" sz="2000" b="1" dirty="0"/>
              <a:t>, 1979, p73)</a:t>
            </a:r>
            <a:endParaRPr lang="en-US" b="1" dirty="0"/>
          </a:p>
        </p:txBody>
      </p:sp>
    </p:spTree>
    <p:extLst>
      <p:ext uri="{BB962C8B-B14F-4D97-AF65-F5344CB8AC3E}">
        <p14:creationId xmlns:p14="http://schemas.microsoft.com/office/powerpoint/2010/main" val="385340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Essential components of Reading</a:t>
            </a:r>
          </a:p>
        </p:txBody>
      </p:sp>
      <p:sp>
        <p:nvSpPr>
          <p:cNvPr id="3" name="Content Placeholder 2"/>
          <p:cNvSpPr>
            <a:spLocks noGrp="1"/>
          </p:cNvSpPr>
          <p:nvPr>
            <p:ph idx="1"/>
          </p:nvPr>
        </p:nvSpPr>
        <p:spPr/>
        <p:txBody>
          <a:bodyPr/>
          <a:lstStyle/>
          <a:p>
            <a:endParaRPr lang="en-US" dirty="0"/>
          </a:p>
          <a:p>
            <a:endParaRPr lang="en-US" dirty="0"/>
          </a:p>
          <a:p>
            <a:pPr algn="ctr"/>
            <a:endParaRPr lang="en-US" dirty="0"/>
          </a:p>
        </p:txBody>
      </p:sp>
      <p:pic>
        <p:nvPicPr>
          <p:cNvPr id="6" name="Picture 5" descr="5 Essential Components of Reading"/>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4876800" cy="4267200"/>
          </a:xfrm>
          <a:prstGeom prst="rect">
            <a:avLst/>
          </a:prstGeom>
          <a:noFill/>
          <a:ln>
            <a:noFill/>
          </a:ln>
        </p:spPr>
      </p:pic>
    </p:spTree>
    <p:extLst>
      <p:ext uri="{BB962C8B-B14F-4D97-AF65-F5344CB8AC3E}">
        <p14:creationId xmlns:p14="http://schemas.microsoft.com/office/powerpoint/2010/main" val="3755242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the text structure?</a:t>
            </a:r>
          </a:p>
        </p:txBody>
      </p:sp>
      <p:sp>
        <p:nvSpPr>
          <p:cNvPr id="3" name="Content Placeholder 2"/>
          <p:cNvSpPr>
            <a:spLocks noGrp="1"/>
          </p:cNvSpPr>
          <p:nvPr>
            <p:ph idx="1"/>
          </p:nvPr>
        </p:nvSpPr>
        <p:spPr/>
        <p:txBody>
          <a:bodyPr>
            <a:normAutofit/>
          </a:bodyPr>
          <a:lstStyle/>
          <a:p>
            <a:pPr marL="0" indent="0">
              <a:buNone/>
            </a:pPr>
            <a:r>
              <a:rPr lang="en-US" sz="2800" dirty="0"/>
              <a:t>The castle was laid out in a series of smaller yet stronger defensive rings, one inside the other. The space in the center of the castle was called the inner ward. It was enclosed by a high wall called an inner curtain. The area around the outside of the of the inner curtain was called the outer ward, and it was enclosed by a lower wall called an outer curtain. Rounded towers were located along both walls, making it possible for soldiers to observe the entire perimeter of the structure </a:t>
            </a:r>
            <a:r>
              <a:rPr lang="en-US" sz="2400" b="1" dirty="0"/>
              <a:t>(</a:t>
            </a:r>
            <a:r>
              <a:rPr lang="en-US" sz="2400" b="1" dirty="0" err="1"/>
              <a:t>MacCauley</a:t>
            </a:r>
            <a:r>
              <a:rPr lang="en-US" sz="2400" b="1" dirty="0"/>
              <a:t>, 1977, p11).</a:t>
            </a:r>
          </a:p>
        </p:txBody>
      </p:sp>
    </p:spTree>
    <p:extLst>
      <p:ext uri="{BB962C8B-B14F-4D97-AF65-F5344CB8AC3E}">
        <p14:creationId xmlns:p14="http://schemas.microsoft.com/office/powerpoint/2010/main" val="3140465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15962"/>
          </a:xfrm>
        </p:spPr>
        <p:txBody>
          <a:bodyPr>
            <a:normAutofit fontScale="90000"/>
          </a:bodyPr>
          <a:lstStyle/>
          <a:p>
            <a:r>
              <a:rPr lang="en-US" dirty="0"/>
              <a:t>Different structures within text</a:t>
            </a:r>
          </a:p>
        </p:txBody>
      </p:sp>
      <p:sp>
        <p:nvSpPr>
          <p:cNvPr id="3" name="Content Placeholder 2"/>
          <p:cNvSpPr>
            <a:spLocks noGrp="1"/>
          </p:cNvSpPr>
          <p:nvPr>
            <p:ph idx="1"/>
          </p:nvPr>
        </p:nvSpPr>
        <p:spPr>
          <a:xfrm>
            <a:off x="228600" y="1295400"/>
            <a:ext cx="8458200" cy="5486400"/>
          </a:xfrm>
        </p:spPr>
        <p:txBody>
          <a:bodyPr>
            <a:normAutofit/>
          </a:bodyPr>
          <a:lstStyle/>
          <a:p>
            <a:pPr marL="0" indent="0">
              <a:buNone/>
            </a:pPr>
            <a:r>
              <a:rPr lang="en-US" sz="2400" dirty="0"/>
              <a:t>Hailstones begin to form when the tiny particles of dust and ice collide with cold water droplets that freeze them. The powerful winds of a thunderstorm toss these ice pellets up and down, and they grow larger as they come into contact with more water droplets. When the chunks of ice grow too heavy for the winds to carry them aloft, they plunge to earth as hailstones”</a:t>
            </a:r>
            <a:br>
              <a:rPr lang="en-US" sz="2400" dirty="0"/>
            </a:br>
            <a:r>
              <a:rPr lang="en-US" sz="2400" dirty="0"/>
              <a:t>							 </a:t>
            </a:r>
            <a:endParaRPr lang="en-US" sz="1200" dirty="0"/>
          </a:p>
          <a:p>
            <a:pPr marL="0" indent="0">
              <a:buNone/>
            </a:pPr>
            <a:r>
              <a:rPr lang="en-US" sz="2400" dirty="0"/>
              <a:t>Hailstones sometimes cause great damage. Grasses and small plants are beaten into the ground by the speed and impact of stones. Crops are broken and destroyed. Hailstones can knock down and even kill small animals such as chickens, rabbits, and squirrels, and they have injured animals as large as cows and horses. Hailstones also damage roofs and windows, as well as cars and farm machinery left outdoors” </a:t>
            </a:r>
            <a:r>
              <a:rPr lang="en-US" sz="1800" b="1" dirty="0"/>
              <a:t>(Simon, 1989, </a:t>
            </a:r>
            <a:r>
              <a:rPr lang="en-US" sz="1800" b="1" dirty="0" err="1"/>
              <a:t>n.p</a:t>
            </a:r>
            <a:r>
              <a:rPr lang="en-US" sz="1800" b="1" dirty="0"/>
              <a:t>.)</a:t>
            </a:r>
          </a:p>
        </p:txBody>
      </p:sp>
    </p:spTree>
    <p:extLst>
      <p:ext uri="{BB962C8B-B14F-4D97-AF65-F5344CB8AC3E}">
        <p14:creationId xmlns:p14="http://schemas.microsoft.com/office/powerpoint/2010/main" val="3644751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structures within text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Hailstones begin to form when the tiny particles of dust and ice collide with cold water droplets that freeze them. The powerful winds of a thunderstorm toss these ice pellets up and down, and they grow larger as they come into contact with more water droplets.  (</a:t>
            </a:r>
            <a:r>
              <a:rPr lang="en-US" dirty="0">
                <a:solidFill>
                  <a:srgbClr val="C00000"/>
                </a:solidFill>
              </a:rPr>
              <a:t>cause &amp; effect)    </a:t>
            </a:r>
            <a:r>
              <a:rPr lang="en-US" dirty="0"/>
              <a:t>When the chunks of ice grow too heavy for the winds to carry them aloft, they plunge to earth as hailstones” </a:t>
            </a:r>
            <a:r>
              <a:rPr lang="en-US" dirty="0">
                <a:solidFill>
                  <a:srgbClr val="FF0000"/>
                </a:solidFill>
              </a:rPr>
              <a:t>(cause &amp; effect)(</a:t>
            </a:r>
            <a:r>
              <a:rPr lang="en-US" dirty="0">
                <a:solidFill>
                  <a:srgbClr val="C00000"/>
                </a:solidFill>
              </a:rPr>
              <a:t>sequence).</a:t>
            </a:r>
            <a:br>
              <a:rPr lang="en-US" dirty="0">
                <a:solidFill>
                  <a:srgbClr val="C00000"/>
                </a:solidFill>
              </a:rPr>
            </a:br>
            <a:r>
              <a:rPr lang="en-US" dirty="0"/>
              <a:t>							 </a:t>
            </a:r>
            <a:endParaRPr lang="en-US" sz="1600" dirty="0"/>
          </a:p>
          <a:p>
            <a:pPr marL="0" indent="0">
              <a:buNone/>
            </a:pPr>
            <a:r>
              <a:rPr lang="en-US" dirty="0"/>
              <a:t>Hailstones sometimes cause great damage. Grasses and small plants are beaten into the ground by the speed and impact of stones. Crops are broken and destroyed. Hailstones can knock down and even kill small animals such as chickens, rabbits, and squirrels, and they have injured animals as large as cows and horses. Hailstones also damage roofs and windows, as well as cars and farm machinery left outdoors” </a:t>
            </a:r>
            <a:r>
              <a:rPr lang="en-US" sz="2400" b="1" dirty="0"/>
              <a:t>(Simon, 1989, </a:t>
            </a:r>
            <a:r>
              <a:rPr lang="en-US" sz="2400" b="1" dirty="0" err="1"/>
              <a:t>n.p</a:t>
            </a:r>
            <a:r>
              <a:rPr lang="en-US" sz="2400" b="1" dirty="0"/>
              <a:t>.)    </a:t>
            </a:r>
            <a:r>
              <a:rPr lang="en-US" sz="3400" dirty="0">
                <a:solidFill>
                  <a:srgbClr val="C00000"/>
                </a:solidFill>
              </a:rPr>
              <a:t>(descriptive)</a:t>
            </a:r>
            <a:endParaRPr lang="en-US" sz="3400" b="1" dirty="0">
              <a:solidFill>
                <a:srgbClr val="C00000"/>
              </a:solidFill>
            </a:endParaRPr>
          </a:p>
          <a:p>
            <a:endParaRPr lang="en-US" dirty="0"/>
          </a:p>
        </p:txBody>
      </p:sp>
    </p:spTree>
    <p:extLst>
      <p:ext uri="{BB962C8B-B14F-4D97-AF65-F5344CB8AC3E}">
        <p14:creationId xmlns:p14="http://schemas.microsoft.com/office/powerpoint/2010/main" val="3625518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Structures within Text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One problem the early pioneers had was that they needed help to find their way from the Eastern cities to the West. So, the pioneers hired trail guides to help them find their way. </a:t>
            </a:r>
          </a:p>
          <a:p>
            <a:pPr marL="0" indent="0">
              <a:buNone/>
            </a:pPr>
            <a:br>
              <a:rPr lang="en-US" sz="1200" dirty="0"/>
            </a:br>
            <a:r>
              <a:rPr lang="en-US" dirty="0"/>
              <a:t>Trail guides were people who had made the trip before and knew their way. Usually they had been fur traders and trappers out West for many years. When they came back to the East, they had special knowledge that was helpful to the pioneers” </a:t>
            </a:r>
            <a:br>
              <a:rPr lang="en-US" dirty="0"/>
            </a:br>
            <a:r>
              <a:rPr lang="en-US" sz="2200" b="1" dirty="0"/>
              <a:t>(Levine, 1986, p. 16)</a:t>
            </a:r>
          </a:p>
          <a:p>
            <a:endParaRPr lang="en-US" dirty="0"/>
          </a:p>
        </p:txBody>
      </p:sp>
    </p:spTree>
    <p:extLst>
      <p:ext uri="{BB962C8B-B14F-4D97-AF65-F5344CB8AC3E}">
        <p14:creationId xmlns:p14="http://schemas.microsoft.com/office/powerpoint/2010/main" val="930337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What different Text Structures are in this text?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One problem the early pioneers had was that they needed help to find their way from the Eastern cities to the West. So, the pioneers hired trail guides to help them find their way. </a:t>
            </a:r>
            <a:r>
              <a:rPr lang="en-US" dirty="0">
                <a:solidFill>
                  <a:srgbClr val="FF0000"/>
                </a:solidFill>
              </a:rPr>
              <a:t>(</a:t>
            </a:r>
            <a:r>
              <a:rPr lang="en-US" sz="2400" dirty="0">
                <a:solidFill>
                  <a:srgbClr val="FF0000"/>
                </a:solidFill>
              </a:rPr>
              <a:t>Problem and Solution)</a:t>
            </a:r>
            <a:endParaRPr lang="en-US" dirty="0">
              <a:solidFill>
                <a:srgbClr val="FF0000"/>
              </a:solidFill>
            </a:endParaRPr>
          </a:p>
          <a:p>
            <a:pPr marL="0" indent="0">
              <a:buNone/>
            </a:pPr>
            <a:r>
              <a:rPr lang="en-US" dirty="0"/>
              <a:t>Trail guides were people who had made the trip before and knew their way. Usually they had been fur traders and trappers out West for many years. When they came back to the East, they had special knowledge that was helpful to the pioneers” </a:t>
            </a:r>
            <a:r>
              <a:rPr lang="en-US" sz="2200" b="1" dirty="0"/>
              <a:t>(Levine, 1986, p. 16).   </a:t>
            </a:r>
            <a:r>
              <a:rPr lang="en-US" sz="2400" dirty="0">
                <a:solidFill>
                  <a:srgbClr val="FF0000"/>
                </a:solidFill>
              </a:rPr>
              <a:t>(Description)</a:t>
            </a:r>
            <a:endParaRPr lang="en-US" sz="2200" dirty="0">
              <a:solidFill>
                <a:srgbClr val="FF0000"/>
              </a:solidFill>
            </a:endParaRPr>
          </a:p>
          <a:p>
            <a:endParaRPr lang="en-US" dirty="0"/>
          </a:p>
        </p:txBody>
      </p:sp>
    </p:spTree>
    <p:extLst>
      <p:ext uri="{BB962C8B-B14F-4D97-AF65-F5344CB8AC3E}">
        <p14:creationId xmlns:p14="http://schemas.microsoft.com/office/powerpoint/2010/main" val="971862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288416" y="1112520"/>
            <a:ext cx="8398384" cy="5013644"/>
          </a:xfrm>
        </p:spPr>
        <p:txBody>
          <a:bodyPr/>
          <a:lstStyle/>
          <a:p>
            <a:pPr marL="2286000" lvl="5" indent="0">
              <a:buNone/>
            </a:pPr>
            <a:endParaRPr lang="en-US" dirty="0"/>
          </a:p>
          <a:p>
            <a:pPr marL="2286000" lvl="5" indent="0">
              <a:buNone/>
            </a:pPr>
            <a:r>
              <a:rPr lang="en-US" sz="3200" dirty="0"/>
              <a:t>          Read Text</a:t>
            </a:r>
          </a:p>
          <a:p>
            <a:pPr marL="0" indent="0">
              <a:buNone/>
            </a:pPr>
            <a:endParaRPr lang="en-US" dirty="0"/>
          </a:p>
          <a:p>
            <a:pPr marL="0" indent="0">
              <a:buNone/>
            </a:pPr>
            <a:endParaRPr lang="en-US" dirty="0"/>
          </a:p>
          <a:p>
            <a:pPr marL="0" indent="0" algn="ctr">
              <a:buNone/>
            </a:pPr>
            <a:r>
              <a:rPr lang="en-US" dirty="0"/>
              <a:t>Identify Text Structures and Signal Words</a:t>
            </a:r>
          </a:p>
          <a:p>
            <a:pPr marL="3200400" lvl="7" indent="0">
              <a:buNone/>
            </a:pPr>
            <a:endParaRPr lang="en-US" dirty="0"/>
          </a:p>
          <a:p>
            <a:pPr marL="3200400" lvl="7" indent="0">
              <a:buNone/>
            </a:pPr>
            <a:r>
              <a:rPr lang="en-US" dirty="0"/>
              <a:t>	</a:t>
            </a:r>
            <a:r>
              <a:rPr lang="en-US" sz="3200" dirty="0"/>
              <a:t>Graph Text</a:t>
            </a:r>
          </a:p>
        </p:txBody>
      </p:sp>
      <p:sp>
        <p:nvSpPr>
          <p:cNvPr id="4" name="Rectangle 3"/>
          <p:cNvSpPr/>
          <p:nvPr/>
        </p:nvSpPr>
        <p:spPr>
          <a:xfrm rot="20529779">
            <a:off x="539089" y="4521276"/>
            <a:ext cx="2949668" cy="1115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Cause and Effect</a:t>
            </a:r>
          </a:p>
        </p:txBody>
      </p:sp>
      <p:sp>
        <p:nvSpPr>
          <p:cNvPr id="5" name="Oval 4"/>
          <p:cNvSpPr/>
          <p:nvPr/>
        </p:nvSpPr>
        <p:spPr>
          <a:xfrm rot="1170372">
            <a:off x="6686165" y="3948310"/>
            <a:ext cx="2286000" cy="1782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Description</a:t>
            </a:r>
          </a:p>
        </p:txBody>
      </p:sp>
      <p:sp>
        <p:nvSpPr>
          <p:cNvPr id="6" name="Isosceles Triangle 5"/>
          <p:cNvSpPr/>
          <p:nvPr/>
        </p:nvSpPr>
        <p:spPr>
          <a:xfrm rot="1386006">
            <a:off x="451481" y="525944"/>
            <a:ext cx="3124885" cy="2171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Sequence</a:t>
            </a:r>
          </a:p>
        </p:txBody>
      </p:sp>
      <p:sp>
        <p:nvSpPr>
          <p:cNvPr id="7" name="Rectangle 6"/>
          <p:cNvSpPr/>
          <p:nvPr/>
        </p:nvSpPr>
        <p:spPr>
          <a:xfrm rot="10800000" flipH="1" flipV="1">
            <a:off x="6203063" y="533400"/>
            <a:ext cx="2590802" cy="177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Problem </a:t>
            </a:r>
          </a:p>
          <a:p>
            <a:pPr algn="ctr"/>
            <a:r>
              <a:rPr lang="en-US" sz="3200" dirty="0"/>
              <a:t>And</a:t>
            </a:r>
          </a:p>
          <a:p>
            <a:pPr algn="ctr"/>
            <a:r>
              <a:rPr lang="en-US" sz="3200" dirty="0"/>
              <a:t> Solution</a:t>
            </a:r>
          </a:p>
        </p:txBody>
      </p:sp>
      <p:sp>
        <p:nvSpPr>
          <p:cNvPr id="8" name="Rounded Rectangle 7"/>
          <p:cNvSpPr/>
          <p:nvPr/>
        </p:nvSpPr>
        <p:spPr>
          <a:xfrm>
            <a:off x="4038599" y="4803407"/>
            <a:ext cx="2415540" cy="1897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Compare</a:t>
            </a:r>
          </a:p>
          <a:p>
            <a:pPr algn="ctr"/>
            <a:r>
              <a:rPr lang="en-US" sz="2800" dirty="0"/>
              <a:t>And Contrast</a:t>
            </a:r>
          </a:p>
        </p:txBody>
      </p:sp>
      <p:sp>
        <p:nvSpPr>
          <p:cNvPr id="9" name="Minus 8"/>
          <p:cNvSpPr/>
          <p:nvPr/>
        </p:nvSpPr>
        <p:spPr>
          <a:xfrm>
            <a:off x="2713104" y="2133600"/>
            <a:ext cx="4800600" cy="126475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Question and Answer</a:t>
            </a:r>
          </a:p>
        </p:txBody>
      </p:sp>
    </p:spTree>
    <p:extLst>
      <p:ext uri="{BB962C8B-B14F-4D97-AF65-F5344CB8AC3E}">
        <p14:creationId xmlns:p14="http://schemas.microsoft.com/office/powerpoint/2010/main" val="849005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Activity: Identify text structure and graph story</a:t>
            </a:r>
          </a:p>
        </p:txBody>
      </p:sp>
      <p:sp>
        <p:nvSpPr>
          <p:cNvPr id="3" name="Content Placeholder 2"/>
          <p:cNvSpPr>
            <a:spLocks noGrp="1"/>
          </p:cNvSpPr>
          <p:nvPr>
            <p:ph idx="1"/>
          </p:nvPr>
        </p:nvSpPr>
        <p:spPr>
          <a:xfrm>
            <a:off x="304800" y="1752600"/>
            <a:ext cx="8382000" cy="4953000"/>
          </a:xfrm>
        </p:spPr>
        <p:txBody>
          <a:bodyPr>
            <a:normAutofit/>
          </a:bodyPr>
          <a:lstStyle/>
          <a:p>
            <a:pPr marL="0" indent="0">
              <a:buNone/>
            </a:pPr>
            <a:r>
              <a:rPr lang="en-US" dirty="0"/>
              <a:t>It was my tenth birthday and I had waited all day for my birthday cake.  First my dad brought the amazing cake out to the dining room table.  Then, he lit the colorful candles.  I made a wish, but that is my secret.  After that, I took a big breath and blew out the candles.  Mom said I could cut the cake so I cut a nice big piece for myself.  This was going to be a cake to remember!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2517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fontScale="90000"/>
          </a:bodyPr>
          <a:lstStyle/>
          <a:p>
            <a:br>
              <a:rPr lang="en-US" dirty="0"/>
            </a:br>
            <a:r>
              <a:rPr lang="en-US" sz="3600" b="1" dirty="0"/>
              <a:t>Activity: Identify text structure and graph story</a:t>
            </a:r>
            <a:br>
              <a:rPr lang="en-US" sz="3600" dirty="0"/>
            </a:br>
            <a:endParaRPr lang="en-US" sz="3600" dirty="0"/>
          </a:p>
        </p:txBody>
      </p:sp>
      <p:sp>
        <p:nvSpPr>
          <p:cNvPr id="3" name="Content Placeholder 2"/>
          <p:cNvSpPr>
            <a:spLocks noGrp="1"/>
          </p:cNvSpPr>
          <p:nvPr>
            <p:ph idx="1"/>
          </p:nvPr>
        </p:nvSpPr>
        <p:spPr>
          <a:xfrm>
            <a:off x="228600" y="1143000"/>
            <a:ext cx="8534400" cy="5791200"/>
          </a:xfrm>
        </p:spPr>
        <p:txBody>
          <a:bodyPr>
            <a:normAutofit fontScale="85000" lnSpcReduction="10000"/>
          </a:bodyPr>
          <a:lstStyle/>
          <a:p>
            <a:pPr marL="0" indent="0">
              <a:buNone/>
            </a:pPr>
            <a:r>
              <a:rPr lang="en-US" sz="2800" dirty="0"/>
              <a:t>I had a terrible experience the last time I tried to bake a birthday cake.  I put the cake mix into the bowl and went to the refrigerator to get the eggs. That’s when I discovered that I didn’t have enough eggs so I had to make a quick run to the grocery store.  When I finally got home it was almost dinner time.  I cracked the first egg but it missed the bowl and spilled all over the counter and even dripped onto the floor.  So I had to stop and clean up the mess.  I added the rest of the eggs and mixed the batter.  I had a pan all ready sitting on the counter.  </a:t>
            </a:r>
          </a:p>
          <a:p>
            <a:pPr marL="0" indent="0">
              <a:buNone/>
            </a:pPr>
            <a:r>
              <a:rPr lang="en-US" sz="2800" dirty="0"/>
              <a:t>Now I thought what else can go wrong?  Well, I shouldn’t have asked that question because the next thing I knew my cat, Bumbles, came running into the room and I tripped over her as I was carrying the cake batter over to pour it into the pan.  Some of the batter poured out onto the floor and onto my shoes!  What a mess!  Finally I poured the rest of the batter into the pan and put the cake in the oven.  I ended up with a very small cake, which was slightly burned because I forgot to set the timer.  What a disaster!</a:t>
            </a:r>
            <a:endParaRPr lang="en-US" sz="2600" dirty="0"/>
          </a:p>
          <a:p>
            <a:pPr marL="0" indent="0">
              <a:buNone/>
            </a:pPr>
            <a:endParaRPr lang="en-US" sz="28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35683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792162"/>
          </a:xfrm>
        </p:spPr>
        <p:txBody>
          <a:bodyPr>
            <a:normAutofit fontScale="90000"/>
          </a:bodyPr>
          <a:lstStyle/>
          <a:p>
            <a:r>
              <a:rPr lang="en-US" sz="3200" b="1" dirty="0"/>
              <a:t>Activity: Identify text structure and graph story</a:t>
            </a:r>
            <a:br>
              <a:rPr lang="en-US" sz="3200" b="1" dirty="0"/>
            </a:br>
            <a:endParaRPr lang="en-US" sz="3200" b="1" dirty="0"/>
          </a:p>
        </p:txBody>
      </p:sp>
      <p:sp>
        <p:nvSpPr>
          <p:cNvPr id="3" name="Content Placeholder 2"/>
          <p:cNvSpPr>
            <a:spLocks noGrp="1"/>
          </p:cNvSpPr>
          <p:nvPr>
            <p:ph idx="1"/>
          </p:nvPr>
        </p:nvSpPr>
        <p:spPr>
          <a:xfrm>
            <a:off x="304800" y="914400"/>
            <a:ext cx="8382000" cy="5516563"/>
          </a:xfrm>
        </p:spPr>
        <p:txBody>
          <a:bodyPr>
            <a:noAutofit/>
          </a:bodyPr>
          <a:lstStyle/>
          <a:p>
            <a:pPr marL="0" indent="0">
              <a:buNone/>
            </a:pPr>
            <a:endParaRPr lang="en-US" sz="2400" dirty="0"/>
          </a:p>
          <a:p>
            <a:pPr marL="0" indent="0">
              <a:buNone/>
            </a:pPr>
            <a:r>
              <a:rPr lang="en-US" sz="2400" dirty="0"/>
              <a:t>Why are birthday cakes different?  Well, sometimes they are store bought and sometimes they are homemade.  That usually depends on whether the person responsible for the cake has time to bake a cake.  Another big difference is the type of cake it is.  Some people like chocolate cake and some like vanilla.  I have even heard of marble cakes which mix chocolate and vanilla.  Finally, the frosting can be many different flavors with or without decorations.  This also depends on whether the person with the birthday likes chocolate, vanilla, buttercream, or chocolate chip icing.  So, there are many types of cakes to suit many different likes and dislikes.  YUM!</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557601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a:t>Activity: Identify text structure and graph story</a:t>
            </a:r>
          </a:p>
        </p:txBody>
      </p:sp>
      <p:sp>
        <p:nvSpPr>
          <p:cNvPr id="3" name="Content Placeholder 2"/>
          <p:cNvSpPr>
            <a:spLocks noGrp="1"/>
          </p:cNvSpPr>
          <p:nvPr>
            <p:ph idx="1"/>
          </p:nvPr>
        </p:nvSpPr>
        <p:spPr>
          <a:xfrm>
            <a:off x="228600" y="1066800"/>
            <a:ext cx="8763000" cy="6172200"/>
          </a:xfrm>
        </p:spPr>
        <p:txBody>
          <a:bodyPr>
            <a:noAutofit/>
          </a:bodyPr>
          <a:lstStyle/>
          <a:p>
            <a:pPr marL="0" indent="0">
              <a:buNone/>
            </a:pPr>
            <a:r>
              <a:rPr lang="en-US" sz="2400" dirty="0"/>
              <a:t>There are some things that happen that are so special that you always remember them.  On my tenth birthday there was a terrible blizzard.  We were snowed in with almost two feet of snow!  Since we could not even get out of the driveway there was no chance for my mom to go to the store.  I saw my mom and dad talking quietly in the morning.  They seemed upset.  I was worried that I would not get a birthday cake or presents.  When it was almost lunch time I was just sitting all alone in my room feeling sorry for myself.  Suddenly, mom and dad walked in my room with a fantastic birthday cake decorated with chocolate sprinkles. Dad was carrying an armload of wrapped presents.  I could hardly believe it! Mom said, “Sorry Matt, we don’t have any candles.”  Now I know why they were worried, but  suddenly I didn’t mind at all that we were snowed in.  That was a birthday I will always remember.</a:t>
            </a:r>
          </a:p>
          <a:p>
            <a:pPr marL="0" indent="0">
              <a:buNone/>
            </a:pPr>
            <a:endParaRPr lang="en-US" sz="2400" dirty="0"/>
          </a:p>
        </p:txBody>
      </p:sp>
    </p:spTree>
    <p:extLst>
      <p:ext uri="{BB962C8B-B14F-4D97-AF65-F5344CB8AC3E}">
        <p14:creationId xmlns:p14="http://schemas.microsoft.com/office/powerpoint/2010/main" val="126645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2800" b="1" dirty="0"/>
              <a:t>Activity: The five components of reading</a:t>
            </a:r>
            <a:br>
              <a:rPr lang="en-US" sz="2800" b="1" dirty="0"/>
            </a:br>
            <a:r>
              <a:rPr lang="en-US" sz="2800" b="1" dirty="0"/>
              <a:t>What is_____________?</a:t>
            </a:r>
          </a:p>
        </p:txBody>
      </p:sp>
      <p:sp>
        <p:nvSpPr>
          <p:cNvPr id="3" name="Content Placeholder 2"/>
          <p:cNvSpPr>
            <a:spLocks noGrp="1"/>
          </p:cNvSpPr>
          <p:nvPr>
            <p:ph idx="1"/>
          </p:nvPr>
        </p:nvSpPr>
        <p:spPr>
          <a:xfrm>
            <a:off x="304800" y="1752600"/>
            <a:ext cx="8305800" cy="5562600"/>
          </a:xfrm>
        </p:spPr>
        <p:txBody>
          <a:bodyPr>
            <a:normAutofit/>
          </a:bodyPr>
          <a:lstStyle/>
          <a:p>
            <a:pPr marL="457200" indent="-457200">
              <a:buFont typeface="+mj-lt"/>
              <a:buAutoNum type="arabicPeriod"/>
            </a:pPr>
            <a:r>
              <a:rPr lang="en-US" sz="2000" b="1" dirty="0"/>
              <a:t>Phonological awareness </a:t>
            </a:r>
            <a:r>
              <a:rPr lang="en-US" sz="2000" dirty="0"/>
              <a:t>: A broad skill that includes identifying and manipulating units of oral language – parts such as words, syllables, and onsets and rimes.</a:t>
            </a:r>
          </a:p>
          <a:p>
            <a:pPr marL="457200" indent="-457200">
              <a:buFont typeface="+mj-lt"/>
              <a:buAutoNum type="arabicPeriod"/>
            </a:pPr>
            <a:endParaRPr lang="en-US" sz="2000" dirty="0"/>
          </a:p>
          <a:p>
            <a:pPr marL="457200" indent="-457200">
              <a:buFont typeface="+mj-lt"/>
              <a:buAutoNum type="arabicPeriod"/>
            </a:pPr>
            <a:r>
              <a:rPr lang="en-US" sz="2000" b="1" dirty="0"/>
              <a:t>Phonics</a:t>
            </a:r>
            <a:r>
              <a:rPr lang="en-US" sz="2000" dirty="0"/>
              <a:t>: A method of teaching people to read by correlating sounds with letters or groups of letters in an alphabetic writing system.</a:t>
            </a:r>
          </a:p>
          <a:p>
            <a:pPr marL="457200" indent="-457200">
              <a:buFont typeface="+mj-lt"/>
              <a:buAutoNum type="arabicPeriod"/>
            </a:pPr>
            <a:endParaRPr lang="en-US" sz="2000" dirty="0"/>
          </a:p>
          <a:p>
            <a:pPr marL="457200" indent="-457200">
              <a:buFont typeface="+mj-lt"/>
              <a:buAutoNum type="arabicPeriod"/>
            </a:pPr>
            <a:r>
              <a:rPr lang="en-US" sz="2000" b="1" dirty="0"/>
              <a:t>Vocabulary</a:t>
            </a:r>
            <a:r>
              <a:rPr lang="en-US" sz="2000" dirty="0"/>
              <a:t> : A list or collection of words or of words and phrases usually alphabetically arranged and explained or defined </a:t>
            </a:r>
          </a:p>
          <a:p>
            <a:pPr marL="457200" indent="-457200">
              <a:buFont typeface="+mj-lt"/>
              <a:buAutoNum type="arabicPeriod"/>
            </a:pPr>
            <a:endParaRPr lang="en-US" sz="2000" dirty="0"/>
          </a:p>
          <a:p>
            <a:pPr marL="457200" indent="-457200">
              <a:buFont typeface="+mj-lt"/>
              <a:buAutoNum type="arabicPeriod"/>
            </a:pPr>
            <a:r>
              <a:rPr lang="en-US" sz="2000" b="1" dirty="0"/>
              <a:t>Fluency:</a:t>
            </a:r>
            <a:r>
              <a:rPr lang="en-US" sz="2000" dirty="0"/>
              <a:t> The ability to read with speed, accuracy, and proper expression.</a:t>
            </a:r>
          </a:p>
          <a:p>
            <a:pPr marL="457200" indent="-457200">
              <a:buFont typeface="+mj-lt"/>
              <a:buAutoNum type="arabicPeriod"/>
            </a:pPr>
            <a:endParaRPr lang="en-US" sz="2000" dirty="0"/>
          </a:p>
          <a:p>
            <a:pPr marL="457200" indent="-457200">
              <a:buFont typeface="+mj-lt"/>
              <a:buAutoNum type="arabicPeriod"/>
            </a:pPr>
            <a:r>
              <a:rPr lang="en-US" sz="2000" b="1" dirty="0"/>
              <a:t>Comprehension:</a:t>
            </a:r>
            <a:r>
              <a:rPr lang="en-US" sz="2000" dirty="0"/>
              <a:t> The process of constructing meaning from written text.;  </a:t>
            </a:r>
            <a:br>
              <a:rPr lang="en-US" sz="2000" dirty="0"/>
            </a:br>
            <a:r>
              <a:rPr lang="en-US" sz="2000" dirty="0"/>
              <a:t>the level of understanding of a text/message.</a:t>
            </a:r>
          </a:p>
          <a:p>
            <a:pPr marL="457200" indent="-457200">
              <a:buFont typeface="+mj-lt"/>
              <a:buAutoNum type="arabicPeriod"/>
            </a:pPr>
            <a:endParaRPr lang="en-US" sz="2000" dirty="0"/>
          </a:p>
        </p:txBody>
      </p:sp>
    </p:spTree>
    <p:extLst>
      <p:ext uri="{BB962C8B-B14F-4D97-AF65-F5344CB8AC3E}">
        <p14:creationId xmlns:p14="http://schemas.microsoft.com/office/powerpoint/2010/main" val="25745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b="1" dirty="0"/>
              <a:t>Activity: Identify text structure and graph story</a:t>
            </a:r>
            <a:br>
              <a:rPr lang="en-US" dirty="0"/>
            </a:br>
            <a:endParaRPr lang="en-US" dirty="0"/>
          </a:p>
        </p:txBody>
      </p:sp>
      <p:sp>
        <p:nvSpPr>
          <p:cNvPr id="3" name="Content Placeholder 2"/>
          <p:cNvSpPr>
            <a:spLocks noGrp="1"/>
          </p:cNvSpPr>
          <p:nvPr>
            <p:ph idx="1"/>
          </p:nvPr>
        </p:nvSpPr>
        <p:spPr>
          <a:xfrm>
            <a:off x="304800" y="838200"/>
            <a:ext cx="8686800" cy="5791200"/>
          </a:xfrm>
        </p:spPr>
        <p:txBody>
          <a:bodyPr>
            <a:normAutofit/>
          </a:bodyPr>
          <a:lstStyle/>
          <a:p>
            <a:pPr marL="0" indent="0">
              <a:buNone/>
            </a:pPr>
            <a:r>
              <a:rPr lang="en-US" sz="2600" dirty="0"/>
              <a:t>One thing about having a twin sister is that you never really have a birthday that is all your own.  On our last birthday my parents said my sister and I should have different birthday cakes.  That sounded like a good idea!  My sister’s cake was chocolate with pink frosting but mine was marble with vanilla frosting.  Even our candles were different although we both had nine candles.  Mine were blue trick candles that kept lighting back up when I blew them out.  My sister’s red candles were really tall and skinny so she let them burn for a long time.  Along the sides of my cake there were tiny M&amp;Ms marching all around the cake.  My sister had rainbow sprinkles on her cake, not on the sides, but on the top.  It sure was fun to have our own cakes!  </a:t>
            </a:r>
          </a:p>
          <a:p>
            <a:pPr marL="0" indent="0">
              <a:buNone/>
            </a:pPr>
            <a:endParaRPr lang="en-US" dirty="0"/>
          </a:p>
        </p:txBody>
      </p:sp>
    </p:spTree>
    <p:extLst>
      <p:ext uri="{BB962C8B-B14F-4D97-AF65-F5344CB8AC3E}">
        <p14:creationId xmlns:p14="http://schemas.microsoft.com/office/powerpoint/2010/main" val="837233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Activity: Identify text structure and graph story</a:t>
            </a:r>
          </a:p>
        </p:txBody>
      </p:sp>
      <p:sp>
        <p:nvSpPr>
          <p:cNvPr id="3" name="Content Placeholder 2"/>
          <p:cNvSpPr>
            <a:spLocks noGrp="1"/>
          </p:cNvSpPr>
          <p:nvPr>
            <p:ph idx="1"/>
          </p:nvPr>
        </p:nvSpPr>
        <p:spPr>
          <a:xfrm>
            <a:off x="457200" y="1905001"/>
            <a:ext cx="8229600" cy="3429000"/>
          </a:xfrm>
        </p:spPr>
        <p:txBody>
          <a:bodyPr>
            <a:noAutofit/>
          </a:bodyPr>
          <a:lstStyle/>
          <a:p>
            <a:pPr marL="0" indent="0">
              <a:buNone/>
            </a:pPr>
            <a:r>
              <a:rPr lang="en-US" sz="2400" dirty="0"/>
              <a:t>It was the best birthday cake ever!  It was three layers high and covered with soft white icing swirling like drifting snow.  Chocolate sprinkles and miniature marshmallows dotted the cake.  There were three tall colorful candles, each with a cheerful flame.  My excitement increased as I blew out the candles.  When I cut into the cake, I could see the fluffy icing between the layers of chocolate and vanilla cake.  The room smelled like a bakery.  This was going to be a cake to remember!</a:t>
            </a:r>
          </a:p>
          <a:p>
            <a:pPr marL="0" indent="0">
              <a:buNone/>
            </a:pPr>
            <a:endParaRPr lang="en-US" sz="2400" dirty="0"/>
          </a:p>
        </p:txBody>
      </p:sp>
    </p:spTree>
    <p:extLst>
      <p:ext uri="{BB962C8B-B14F-4D97-AF65-F5344CB8AC3E}">
        <p14:creationId xmlns:p14="http://schemas.microsoft.com/office/powerpoint/2010/main" val="4019959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a:t>
            </a:r>
          </a:p>
        </p:txBody>
      </p:sp>
      <p:sp>
        <p:nvSpPr>
          <p:cNvPr id="3" name="Content Placeholder 2"/>
          <p:cNvSpPr>
            <a:spLocks noGrp="1"/>
          </p:cNvSpPr>
          <p:nvPr>
            <p:ph idx="1"/>
          </p:nvPr>
        </p:nvSpPr>
        <p:spPr/>
        <p:txBody>
          <a:bodyPr/>
          <a:lstStyle/>
          <a:p>
            <a:pPr marL="0" indent="0">
              <a:buNone/>
            </a:pPr>
            <a:r>
              <a:rPr lang="en-US" dirty="0"/>
              <a:t>Defined: Where all the information “fits together” and makes sense as a unified whole.</a:t>
            </a:r>
          </a:p>
          <a:p>
            <a:pPr marL="0" indent="0">
              <a:buNone/>
            </a:pPr>
            <a:endParaRPr lang="en-US" dirty="0"/>
          </a:p>
          <a:p>
            <a:pPr marL="0" indent="0">
              <a:buNone/>
            </a:pPr>
            <a:r>
              <a:rPr lang="en-US" dirty="0"/>
              <a:t>Local: The formation in adjoining sentences “fit’s together” in a way the reader can comprehend</a:t>
            </a:r>
          </a:p>
          <a:p>
            <a:endParaRPr lang="en-US" dirty="0"/>
          </a:p>
          <a:p>
            <a:pPr marL="0" indent="0">
              <a:buNone/>
            </a:pPr>
            <a:r>
              <a:rPr lang="en-US" dirty="0"/>
              <a:t>Global: The point or “gist” of a longer text segment.</a:t>
            </a:r>
          </a:p>
        </p:txBody>
      </p:sp>
    </p:spTree>
    <p:extLst>
      <p:ext uri="{BB962C8B-B14F-4D97-AF65-F5344CB8AC3E}">
        <p14:creationId xmlns:p14="http://schemas.microsoft.com/office/powerpoint/2010/main" val="1228620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coherent paragraph</a:t>
            </a:r>
            <a:br>
              <a:rPr lang="en-US" dirty="0"/>
            </a:br>
            <a:endParaRPr lang="en-US" dirty="0"/>
          </a:p>
        </p:txBody>
      </p:sp>
      <p:sp>
        <p:nvSpPr>
          <p:cNvPr id="3" name="Content Placeholder 2"/>
          <p:cNvSpPr>
            <a:spLocks noGrp="1"/>
          </p:cNvSpPr>
          <p:nvPr>
            <p:ph idx="1"/>
          </p:nvPr>
        </p:nvSpPr>
        <p:spPr>
          <a:xfrm>
            <a:off x="381000" y="1295400"/>
            <a:ext cx="8305800" cy="5257800"/>
          </a:xfrm>
        </p:spPr>
        <p:txBody>
          <a:bodyPr>
            <a:normAutofit fontScale="77500" lnSpcReduction="20000"/>
          </a:bodyPr>
          <a:lstStyle/>
          <a:p>
            <a:pPr marL="0" indent="0">
              <a:buNone/>
            </a:pPr>
            <a:r>
              <a:rPr lang="en-US" dirty="0"/>
              <a:t>It is commonly recognized that dogs have an extreme antagonism toward cats. This enmity between these two species can be traced back to the time of the early Egyptian dynasties. Archaeologists in recent years have discovered Egyptian texts in which there are detailed accounts of canines brutally mauling felines. </a:t>
            </a:r>
          </a:p>
          <a:p>
            <a:pPr marL="0" indent="0">
              <a:buNone/>
            </a:pPr>
            <a:endParaRPr lang="en-US" dirty="0"/>
          </a:p>
          <a:p>
            <a:pPr marL="0" indent="0">
              <a:buNone/>
            </a:pPr>
            <a:r>
              <a:rPr lang="en-US" dirty="0"/>
              <a:t>Today this type of cruelty between these two domestic pets can be witnessed in regions as close as your own neighborhood. For example, when dogs are walked by their masters (and they happen to catch sight of a stray cat), they will pull with all their strength on their leash until the master is forced to yield; the typical result is that a feline is chased up a tree. The hatred between dogs and cats has lasted for many centuries, so it is unlikely that this conflict will ever end.</a:t>
            </a:r>
          </a:p>
        </p:txBody>
      </p:sp>
    </p:spTree>
    <p:extLst>
      <p:ext uri="{BB962C8B-B14F-4D97-AF65-F5344CB8AC3E}">
        <p14:creationId xmlns:p14="http://schemas.microsoft.com/office/powerpoint/2010/main" val="4192759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Local incoherent/Coherent Text Example</a:t>
            </a:r>
          </a:p>
        </p:txBody>
      </p:sp>
      <p:sp>
        <p:nvSpPr>
          <p:cNvPr id="3" name="Content Placeholder 2"/>
          <p:cNvSpPr>
            <a:spLocks noGrp="1"/>
          </p:cNvSpPr>
          <p:nvPr>
            <p:ph idx="1"/>
          </p:nvPr>
        </p:nvSpPr>
        <p:spPr>
          <a:xfrm>
            <a:off x="152400" y="1447800"/>
            <a:ext cx="8382000" cy="5211763"/>
          </a:xfrm>
        </p:spPr>
        <p:txBody>
          <a:bodyPr>
            <a:normAutofit fontScale="77500" lnSpcReduction="20000"/>
          </a:bodyPr>
          <a:lstStyle/>
          <a:p>
            <a:pPr marL="0" indent="0">
              <a:buNone/>
            </a:pPr>
            <a:endParaRPr lang="en-US" b="1" dirty="0"/>
          </a:p>
          <a:p>
            <a:pPr marL="0" indent="0">
              <a:buNone/>
            </a:pPr>
            <a:r>
              <a:rPr lang="en-US" b="1" dirty="0"/>
              <a:t>Local Incoherent Text</a:t>
            </a:r>
          </a:p>
          <a:p>
            <a:pPr marL="0" indent="0">
              <a:buNone/>
            </a:pPr>
            <a:r>
              <a:rPr lang="en-US" dirty="0"/>
              <a:t>For me, the worst thing about waiting tables is the uniform. All the waitresses had to wear this ugly brown striped jumper. The shirts were polyester. Sometimes someone you know comes in. Now I have a job in an office.</a:t>
            </a:r>
          </a:p>
          <a:p>
            <a:pPr marL="0" indent="0">
              <a:buNone/>
            </a:pPr>
            <a:endParaRPr lang="en-US" dirty="0"/>
          </a:p>
          <a:p>
            <a:pPr marL="0" indent="0">
              <a:buNone/>
            </a:pPr>
            <a:r>
              <a:rPr lang="en-US" b="1" dirty="0"/>
              <a:t>Local Coherent Text</a:t>
            </a:r>
          </a:p>
          <a:p>
            <a:pPr marL="0" indent="0">
              <a:buNone/>
            </a:pPr>
            <a:r>
              <a:rPr lang="en-US" dirty="0"/>
              <a:t>For me, the worst thing about waiting tables was the uniform. At the last place I worked, all the waitresses had to wear an ugly brown striped jumper. Underneath it we had to wear an even uglier polyester shirt. Sometimes someone I knew would come in and I'd feel embarrassed by my outfit. Now I have a job in an office, where I can wear my own clothes.</a:t>
            </a:r>
          </a:p>
          <a:p>
            <a:pPr marL="0" indent="0">
              <a:buNone/>
            </a:pPr>
            <a:endParaRPr lang="en-US" dirty="0"/>
          </a:p>
        </p:txBody>
      </p:sp>
    </p:spTree>
    <p:extLst>
      <p:ext uri="{BB962C8B-B14F-4D97-AF65-F5344CB8AC3E}">
        <p14:creationId xmlns:p14="http://schemas.microsoft.com/office/powerpoint/2010/main" val="15524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Incoherent Text</a:t>
            </a:r>
          </a:p>
        </p:txBody>
      </p:sp>
      <p:sp>
        <p:nvSpPr>
          <p:cNvPr id="3" name="Content Placeholder 2"/>
          <p:cNvSpPr>
            <a:spLocks noGrp="1"/>
          </p:cNvSpPr>
          <p:nvPr>
            <p:ph idx="1"/>
          </p:nvPr>
        </p:nvSpPr>
        <p:spPr/>
        <p:txBody>
          <a:bodyPr/>
          <a:lstStyle/>
          <a:p>
            <a:pPr marL="0" indent="0">
              <a:buNone/>
            </a:pPr>
            <a:r>
              <a:rPr lang="en-US" dirty="0"/>
              <a:t>“Cells help organisms grow. A puppy does not grow just because its cells get bigger.  Instead, muscle cells produce more cells to make longer and stronger muscles. Also. Skin cells produce more skin to make the skin larger.  The number of cells becomes larger as the puppy grows older. The number of cells stops getting larger once the puppy becomes an adult dog.”</a:t>
            </a:r>
          </a:p>
        </p:txBody>
      </p:sp>
    </p:spTree>
    <p:extLst>
      <p:ext uri="{BB962C8B-B14F-4D97-AF65-F5344CB8AC3E}">
        <p14:creationId xmlns:p14="http://schemas.microsoft.com/office/powerpoint/2010/main" val="1450050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and Global incoherence</a:t>
            </a:r>
          </a:p>
        </p:txBody>
      </p:sp>
      <p:sp>
        <p:nvSpPr>
          <p:cNvPr id="3" name="Content Placeholder 2"/>
          <p:cNvSpPr>
            <a:spLocks noGrp="1"/>
          </p:cNvSpPr>
          <p:nvPr>
            <p:ph idx="1"/>
          </p:nvPr>
        </p:nvSpPr>
        <p:spPr/>
        <p:txBody>
          <a:bodyPr>
            <a:normAutofit/>
          </a:bodyPr>
          <a:lstStyle/>
          <a:p>
            <a:pPr marL="0" indent="0">
              <a:buNone/>
            </a:pPr>
            <a:r>
              <a:rPr lang="en-US" dirty="0"/>
              <a:t>It’s dryness that makes a desert. There are many deserts around the world. Some deserts, like the sandy Sahara, seem quite lifeless. Others, like the Sonoran Desert, have so many plants they are called “green deserts.” But they all have one thing in common. If you could catch rain as it falls on any desert for a year, you would not fill a coffee can. Deserts are places where rainfall is less than ten inches a year.” </a:t>
            </a:r>
            <a:r>
              <a:rPr lang="en-US" sz="2000" b="1" dirty="0"/>
              <a:t>(Cobb, 1989)</a:t>
            </a:r>
          </a:p>
        </p:txBody>
      </p:sp>
    </p:spTree>
    <p:extLst>
      <p:ext uri="{BB962C8B-B14F-4D97-AF65-F5344CB8AC3E}">
        <p14:creationId xmlns:p14="http://schemas.microsoft.com/office/powerpoint/2010/main" val="3264211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400" b="1" dirty="0"/>
            </a:br>
            <a:r>
              <a:rPr lang="en-US" sz="3600" b="1" dirty="0"/>
              <a:t>Global Coherence</a:t>
            </a:r>
            <a:br>
              <a:rPr lang="en-US" sz="2400" b="1" dirty="0"/>
            </a:br>
            <a:r>
              <a:rPr lang="en-US" sz="2400" b="1" dirty="0"/>
              <a:t>The Flooded City</a:t>
            </a:r>
            <a:br>
              <a:rPr lang="en-US" sz="2400" dirty="0"/>
            </a:br>
            <a:endParaRPr lang="en-US" sz="2400" dirty="0"/>
          </a:p>
        </p:txBody>
      </p:sp>
      <p:sp>
        <p:nvSpPr>
          <p:cNvPr id="3" name="Content Placeholder 2"/>
          <p:cNvSpPr>
            <a:spLocks noGrp="1"/>
          </p:cNvSpPr>
          <p:nvPr>
            <p:ph idx="1"/>
          </p:nvPr>
        </p:nvSpPr>
        <p:spPr>
          <a:xfrm>
            <a:off x="304800" y="1524000"/>
            <a:ext cx="8382000" cy="5791200"/>
          </a:xfrm>
        </p:spPr>
        <p:txBody>
          <a:bodyPr>
            <a:normAutofit lnSpcReduction="10000"/>
          </a:bodyPr>
          <a:lstStyle/>
          <a:p>
            <a:pPr marL="0" indent="0">
              <a:buNone/>
            </a:pPr>
            <a:r>
              <a:rPr lang="en-US" sz="2000" dirty="0"/>
              <a:t>Venice is a very special city in Italy. What makes it special? Venice is almost completely surrounded by water! Venice does have streets and roads like other cities. But Venice also has special waterways called canals. People use boats to move along these canals. The people of Venice have always loved their city. Many people visit Venice to see the beautiful bridges and old buildings. There are hundreds of old houses, famous churches, and lovely fountains.</a:t>
            </a:r>
            <a:br>
              <a:rPr lang="en-US" sz="2000" dirty="0"/>
            </a:br>
            <a:br>
              <a:rPr lang="en-US" sz="2000" dirty="0"/>
            </a:br>
            <a:r>
              <a:rPr lang="en-US" sz="2000" dirty="0"/>
              <a:t>But the city of Venice is facing a problem. The tides are rising. Each day, there are two high tides. Each day, the water rises and covers streets and roads. The water comes up to the windows of buildings. The problem is even worse when there are storms. Storms make tides even higher. The city of Venice could be completely flooded!</a:t>
            </a:r>
            <a:br>
              <a:rPr lang="en-US" sz="2000" dirty="0"/>
            </a:br>
            <a:br>
              <a:rPr lang="en-US" sz="2000" dirty="0"/>
            </a:br>
            <a:r>
              <a:rPr lang="en-US" sz="2000" dirty="0"/>
              <a:t>Scientists have worked to find a solution. They planned a set of 78 steel gates in the water outside of Venice. These gates will be able to open and close. When the water is calm, the gates will be open. But when there are storms, the gates will rise and protect the city. Will the gates work? No one really knows. But the people of Venice hope that these gates will save their city from the high tides.</a:t>
            </a:r>
          </a:p>
          <a:p>
            <a:pPr marL="0" indent="0">
              <a:buNone/>
            </a:pPr>
            <a:r>
              <a:rPr lang="en-US" sz="2000" b="1" dirty="0"/>
              <a:t>						(Emily </a:t>
            </a:r>
            <a:r>
              <a:rPr lang="en-US" sz="2000" b="1" dirty="0" err="1"/>
              <a:t>Kissner</a:t>
            </a:r>
            <a:r>
              <a:rPr lang="en-US" sz="2000" b="1" dirty="0"/>
              <a:t>, 2009)</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01468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1.bp.blogspot.com/-cV08MkZpGjg/TV6wDWtb_TI/AAAAAAAACyQ/W5K8eCEQJu4/s1600/question2.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645849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115" b="1115"/>
          <a:stretch>
            <a:fillRect/>
          </a:stretch>
        </p:blipFill>
        <p:spPr bwMode="auto">
          <a:xfrm>
            <a:off x="0" y="0"/>
            <a:ext cx="9144000" cy="7010400"/>
          </a:xfrm>
          <a:prstGeom prst="rect">
            <a:avLst/>
          </a:prstGeom>
          <a:noFill/>
          <a:ln>
            <a:noFill/>
          </a:ln>
        </p:spPr>
      </p:pic>
    </p:spTree>
    <p:extLst>
      <p:ext uri="{BB962C8B-B14F-4D97-AF65-F5344CB8AC3E}">
        <p14:creationId xmlns:p14="http://schemas.microsoft.com/office/powerpoint/2010/main" val="1150507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Phonological Awareness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pyramid"/>
          <p:cNvPicPr/>
          <p:nvPr/>
        </p:nvPicPr>
        <p:blipFill>
          <a:blip r:embed="rId3">
            <a:extLst>
              <a:ext uri="{28A0092B-C50C-407E-A947-70E740481C1C}">
                <a14:useLocalDpi xmlns:a14="http://schemas.microsoft.com/office/drawing/2010/main" val="0"/>
              </a:ext>
            </a:extLst>
          </a:blip>
          <a:srcRect/>
          <a:stretch>
            <a:fillRect/>
          </a:stretch>
        </p:blipFill>
        <p:spPr bwMode="auto">
          <a:xfrm>
            <a:off x="2021457" y="1752600"/>
            <a:ext cx="5105400" cy="4648200"/>
          </a:xfrm>
          <a:prstGeom prst="rect">
            <a:avLst/>
          </a:prstGeom>
          <a:noFill/>
          <a:ln>
            <a:noFill/>
          </a:ln>
        </p:spPr>
      </p:pic>
    </p:spTree>
    <p:extLst>
      <p:ext uri="{BB962C8B-B14F-4D97-AF65-F5344CB8AC3E}">
        <p14:creationId xmlns:p14="http://schemas.microsoft.com/office/powerpoint/2010/main" val="219746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990600"/>
          </a:xfrm>
        </p:spPr>
        <p:txBody>
          <a:bodyPr>
            <a:normAutofit fontScale="90000"/>
          </a:bodyPr>
          <a:lstStyle/>
          <a:p>
            <a:r>
              <a:rPr lang="en-US" dirty="0"/>
              <a:t>Phonological Awareness Activity</a:t>
            </a:r>
            <a:br>
              <a:rPr lang="en-US" dirty="0"/>
            </a:br>
            <a:endParaRPr lang="en-US" dirty="0"/>
          </a:p>
        </p:txBody>
      </p:sp>
      <p:sp>
        <p:nvSpPr>
          <p:cNvPr id="3" name="Content Placeholder 2"/>
          <p:cNvSpPr>
            <a:spLocks noGrp="1"/>
          </p:cNvSpPr>
          <p:nvPr>
            <p:ph idx="1"/>
          </p:nvPr>
        </p:nvSpPr>
        <p:spPr>
          <a:xfrm>
            <a:off x="304800" y="990600"/>
            <a:ext cx="8305800" cy="5715000"/>
          </a:xfrm>
        </p:spPr>
        <p:txBody>
          <a:bodyPr/>
          <a:lstStyle/>
          <a:p>
            <a:pPr marL="514350" indent="-514350">
              <a:buAutoNum type="arabicPeriod"/>
            </a:pPr>
            <a:r>
              <a:rPr lang="en-US" dirty="0"/>
              <a:t>How many syllables? </a:t>
            </a:r>
          </a:p>
          <a:p>
            <a:pPr marL="0" indent="0">
              <a:buNone/>
            </a:pPr>
            <a:r>
              <a:rPr lang="en-US" dirty="0"/>
              <a:t>1. salamander</a:t>
            </a:r>
          </a:p>
          <a:p>
            <a:pPr marL="0" indent="0">
              <a:buNone/>
            </a:pPr>
            <a:r>
              <a:rPr lang="en-US" dirty="0"/>
              <a:t>2.  How many speech sounds in ox?  Boil?  Straight? Though?</a:t>
            </a:r>
          </a:p>
          <a:p>
            <a:pPr marL="0" indent="0">
              <a:buNone/>
            </a:pPr>
            <a:r>
              <a:rPr lang="en-US" dirty="0"/>
              <a:t>3. How many words do you hear?</a:t>
            </a:r>
          </a:p>
          <a:p>
            <a:pPr marL="0" indent="0">
              <a:buNone/>
            </a:pPr>
            <a:r>
              <a:rPr lang="en-US" dirty="0"/>
              <a:t>4. What is the onset and rime? </a:t>
            </a:r>
          </a:p>
          <a:p>
            <a:pPr marL="0" indent="0">
              <a:buNone/>
            </a:pPr>
            <a:r>
              <a:rPr lang="en-US" dirty="0"/>
              <a:t>5. What words rhyme?</a:t>
            </a:r>
          </a:p>
          <a:p>
            <a:endParaRPr lang="en-US" dirty="0"/>
          </a:p>
        </p:txBody>
      </p:sp>
    </p:spTree>
    <p:extLst>
      <p:ext uri="{BB962C8B-B14F-4D97-AF65-F5344CB8AC3E}">
        <p14:creationId xmlns:p14="http://schemas.microsoft.com/office/powerpoint/2010/main" val="2718825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6191</TotalTime>
  <Words>9135</Words>
  <Application>Microsoft Office PowerPoint</Application>
  <PresentationFormat>On-screen Show (4:3)</PresentationFormat>
  <Paragraphs>813</Paragraphs>
  <Slides>79</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Cambria</vt:lpstr>
      <vt:lpstr>Times New Roman</vt:lpstr>
      <vt:lpstr>Office Theme</vt:lpstr>
      <vt:lpstr>Reading Comprehension for Paraprofessionals Text Structures</vt:lpstr>
      <vt:lpstr> </vt:lpstr>
      <vt:lpstr>The More Reading: The Better</vt:lpstr>
      <vt:lpstr>Good Readers</vt:lpstr>
      <vt:lpstr>Poor Readers </vt:lpstr>
      <vt:lpstr>The Essential components of Reading</vt:lpstr>
      <vt:lpstr>Activity: The five components of reading What is_____________?</vt:lpstr>
      <vt:lpstr>Phonological Awareness</vt:lpstr>
      <vt:lpstr>Phonological Awareness Activity </vt:lpstr>
      <vt:lpstr>Phonics</vt:lpstr>
      <vt:lpstr>Phonics Activities </vt:lpstr>
      <vt:lpstr>   Vocabulary    </vt:lpstr>
      <vt:lpstr>Vocabulary Research</vt:lpstr>
      <vt:lpstr>Vocabulary Activity</vt:lpstr>
      <vt:lpstr>Fluency</vt:lpstr>
      <vt:lpstr>Fluency Activity </vt:lpstr>
      <vt:lpstr>Activity:  Fluency</vt:lpstr>
      <vt:lpstr>Reading Comprehension is:</vt:lpstr>
      <vt:lpstr>Activity: Reading Comprehension </vt:lpstr>
      <vt:lpstr>Prior Knowledge: Making Connections </vt:lpstr>
      <vt:lpstr>K-W-L</vt:lpstr>
      <vt:lpstr>What is text Structure?</vt:lpstr>
      <vt:lpstr>The Research</vt:lpstr>
      <vt:lpstr>The Research </vt:lpstr>
      <vt:lpstr>Narrative vs. Expository Text Structure Differences</vt:lpstr>
      <vt:lpstr>Five Elements of Narrative Structure </vt:lpstr>
      <vt:lpstr>The Five Elements of Narrative Texts</vt:lpstr>
      <vt:lpstr>Types of Narrative Text </vt:lpstr>
      <vt:lpstr>Types of Narrative Text (2)</vt:lpstr>
      <vt:lpstr>Activity: Elements of Narrative Text Structure</vt:lpstr>
      <vt:lpstr>What is Expository Text </vt:lpstr>
      <vt:lpstr>Expository Text Structures  </vt:lpstr>
      <vt:lpstr>Different types of Expository Text</vt:lpstr>
      <vt:lpstr>Description Text Structure Example </vt:lpstr>
      <vt:lpstr>Description Signal words and graphic organizers</vt:lpstr>
      <vt:lpstr>Sequential Text Example</vt:lpstr>
      <vt:lpstr>What is the difference between chronological sequential and sequential text?</vt:lpstr>
      <vt:lpstr> Chronological  Sequence Text Example </vt:lpstr>
      <vt:lpstr>Sequencing signal words and graphic organizers</vt:lpstr>
      <vt:lpstr> Problem /Solution Text Structure Example </vt:lpstr>
      <vt:lpstr>Problem / Solution Signal Words and  Graphic Organizers</vt:lpstr>
      <vt:lpstr>Cause and Effect</vt:lpstr>
      <vt:lpstr>Types of cause and effect </vt:lpstr>
      <vt:lpstr>Cause and Effect Example</vt:lpstr>
      <vt:lpstr> Many causes, one effect (Causes leading to the effect of a sharpened pencil) </vt:lpstr>
      <vt:lpstr>One cause, many effects </vt:lpstr>
      <vt:lpstr>Cause and Effect Signal Words and Graphic Organizers </vt:lpstr>
      <vt:lpstr>Compare and Contrast Text Example</vt:lpstr>
      <vt:lpstr>Compare and Contrast </vt:lpstr>
      <vt:lpstr>Question and Answer Text Structure</vt:lpstr>
      <vt:lpstr>Question and Answer text structure signal words and graphic organizers</vt:lpstr>
      <vt:lpstr>Vocabulary in Text </vt:lpstr>
      <vt:lpstr>Pictures &amp; illustrations: Text Helpers</vt:lpstr>
      <vt:lpstr>Activity</vt:lpstr>
      <vt:lpstr>What text structure is this?</vt:lpstr>
      <vt:lpstr>What text structure is this?</vt:lpstr>
      <vt:lpstr>What is the text structure ?</vt:lpstr>
      <vt:lpstr>What is the text structure?</vt:lpstr>
      <vt:lpstr>What text structure is this?</vt:lpstr>
      <vt:lpstr>What the text structure?</vt:lpstr>
      <vt:lpstr>Different structures within text</vt:lpstr>
      <vt:lpstr>Different structures within text</vt:lpstr>
      <vt:lpstr>Different Structures within Text</vt:lpstr>
      <vt:lpstr>What different Text Structures are in this text?</vt:lpstr>
      <vt:lpstr>Activity</vt:lpstr>
      <vt:lpstr>Activity: Identify text structure and graph story</vt:lpstr>
      <vt:lpstr> Activity: Identify text structure and graph story </vt:lpstr>
      <vt:lpstr>Activity: Identify text structure and graph story </vt:lpstr>
      <vt:lpstr>Activity: Identify text structure and graph story</vt:lpstr>
      <vt:lpstr>Activity: Identify text structure and graph story </vt:lpstr>
      <vt:lpstr>Activity: Identify text structure and graph story</vt:lpstr>
      <vt:lpstr>Coherence</vt:lpstr>
      <vt:lpstr>A coherent paragraph </vt:lpstr>
      <vt:lpstr>Local incoherent/Coherent Text Example</vt:lpstr>
      <vt:lpstr>Global Incoherent Text</vt:lpstr>
      <vt:lpstr>Local and Global incoherence</vt:lpstr>
      <vt:lpstr> Global Coherence The Flooded City </vt:lpstr>
      <vt:lpstr>PowerPoint Presentation</vt:lpstr>
      <vt:lpstr>PowerPoint Presentation</vt:lpstr>
    </vt:vector>
  </TitlesOfParts>
  <Company>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Comprehensions</dc:title>
  <dc:creator>Leonard Edmonds, PSRP</dc:creator>
  <cp:lastModifiedBy>Catherine Mastronardi</cp:lastModifiedBy>
  <cp:revision>349</cp:revision>
  <dcterms:created xsi:type="dcterms:W3CDTF">2014-10-29T14:58:24Z</dcterms:created>
  <dcterms:modified xsi:type="dcterms:W3CDTF">2016-08-11T21:24:37Z</dcterms:modified>
</cp:coreProperties>
</file>