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63" r:id="rId2"/>
    <p:sldId id="301" r:id="rId3"/>
    <p:sldId id="296" r:id="rId4"/>
    <p:sldId id="294" r:id="rId5"/>
    <p:sldId id="285" r:id="rId6"/>
    <p:sldId id="313" r:id="rId7"/>
    <p:sldId id="312" r:id="rId8"/>
    <p:sldId id="314" r:id="rId9"/>
    <p:sldId id="267" r:id="rId10"/>
    <p:sldId id="307" r:id="rId11"/>
    <p:sldId id="308" r:id="rId12"/>
    <p:sldId id="305" r:id="rId13"/>
    <p:sldId id="266" r:id="rId14"/>
    <p:sldId id="318" r:id="rId15"/>
    <p:sldId id="265" r:id="rId16"/>
    <p:sldId id="319" r:id="rId17"/>
    <p:sldId id="320" r:id="rId18"/>
    <p:sldId id="295" r:id="rId19"/>
    <p:sldId id="316" r:id="rId20"/>
    <p:sldId id="325" r:id="rId21"/>
    <p:sldId id="321" r:id="rId22"/>
    <p:sldId id="327" r:id="rId23"/>
    <p:sldId id="323" r:id="rId24"/>
    <p:sldId id="326" r:id="rId25"/>
    <p:sldId id="328" r:id="rId26"/>
    <p:sldId id="30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57" autoAdjust="0"/>
  </p:normalViewPr>
  <p:slideViewPr>
    <p:cSldViewPr>
      <p:cViewPr varScale="1">
        <p:scale>
          <a:sx n="73" d="100"/>
          <a:sy n="73" d="100"/>
        </p:scale>
        <p:origin x="534" y="60"/>
      </p:cViewPr>
      <p:guideLst>
        <p:guide orient="horz" pos="2160"/>
        <p:guide pos="2880"/>
      </p:guideLst>
    </p:cSldViewPr>
  </p:slideViewPr>
  <p:notesTextViewPr>
    <p:cViewPr>
      <p:scale>
        <a:sx n="1" d="1"/>
        <a:sy n="1" d="1"/>
      </p:scale>
      <p:origin x="0" y="0"/>
    </p:cViewPr>
  </p:notesTextViewPr>
  <p:sorterViewPr>
    <p:cViewPr>
      <p:scale>
        <a:sx n="100" d="100"/>
        <a:sy n="100" d="100"/>
      </p:scale>
      <p:origin x="0" y="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FB0419-3623-49BD-BACA-556DCEF64E85}" type="datetimeFigureOut">
              <a:rPr lang="en-US" smtClean="0"/>
              <a:t>5/26/2020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BA2BB0-083C-4372-9C87-97F17D2B5DA9}" type="slidenum">
              <a:rPr lang="en-US" smtClean="0"/>
              <a:t>‹#›</a:t>
            </a:fld>
            <a:endParaRPr lang="en-US"/>
          </a:p>
        </p:txBody>
      </p:sp>
    </p:spTree>
    <p:extLst>
      <p:ext uri="{BB962C8B-B14F-4D97-AF65-F5344CB8AC3E}">
        <p14:creationId xmlns:p14="http://schemas.microsoft.com/office/powerpoint/2010/main" val="2916788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B7D31D-B581-414A-81B6-8B1C7537CBB8}" type="datetimeFigureOut">
              <a:rPr lang="en-US" smtClean="0"/>
              <a:t>5/26/2020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E893B0-F9FB-4FA3-B7FC-C792EFF02619}" type="slidenum">
              <a:rPr lang="en-US" smtClean="0"/>
              <a:t>‹#›</a:t>
            </a:fld>
            <a:endParaRPr lang="en-US"/>
          </a:p>
        </p:txBody>
      </p:sp>
    </p:spTree>
    <p:extLst>
      <p:ext uri="{BB962C8B-B14F-4D97-AF65-F5344CB8AC3E}">
        <p14:creationId xmlns:p14="http://schemas.microsoft.com/office/powerpoint/2010/main" val="189131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Professionalism</a:t>
            </a:r>
            <a:r>
              <a:rPr lang="en-US" baseline="0" dirty="0"/>
              <a:t> and professional are two words we hear a let about in our schools. As we know, professionalism is part of our job evaluations.  Some people say that professionalism is hard to measure, but you know it when you see it. So let’s delve into professionalism what professionalism is all about.</a:t>
            </a:r>
            <a:endParaRPr lang="en-US" dirty="0"/>
          </a:p>
        </p:txBody>
      </p:sp>
      <p:sp>
        <p:nvSpPr>
          <p:cNvPr id="4" name="Slide Number Placeholder 3"/>
          <p:cNvSpPr>
            <a:spLocks noGrp="1"/>
          </p:cNvSpPr>
          <p:nvPr>
            <p:ph type="sldNum" sz="quarter" idx="10"/>
          </p:nvPr>
        </p:nvSpPr>
        <p:spPr/>
        <p:txBody>
          <a:bodyPr/>
          <a:lstStyle/>
          <a:p>
            <a:fld id="{AF90E4FA-4E10-446B-9895-FE2FE0D6953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25553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lvl="0" indent="0" eaLnBrk="1" fontAlgn="auto" hangingPunct="1">
              <a:spcAft>
                <a:spcPts val="0"/>
              </a:spcAft>
              <a:buClr>
                <a:srgbClr val="4F81BD"/>
              </a:buClr>
              <a:buNone/>
            </a:pPr>
            <a:r>
              <a:rPr lang="en-US" sz="2000" kern="1200" spc="150" dirty="0">
                <a:solidFill>
                  <a:srgbClr val="1F497D"/>
                </a:solidFill>
                <a:latin typeface="Franklin Gothic Medium"/>
              </a:rPr>
              <a:t>Morals</a:t>
            </a:r>
            <a:r>
              <a:rPr lang="en-US" sz="2000" kern="1200" spc="150" baseline="0" dirty="0">
                <a:solidFill>
                  <a:srgbClr val="1F497D"/>
                </a:solidFill>
                <a:latin typeface="Franklin Gothic Medium"/>
              </a:rPr>
              <a:t> are </a:t>
            </a:r>
            <a:r>
              <a:rPr lang="en-US" sz="1200" kern="1200" spc="0" baseline="0" dirty="0">
                <a:solidFill>
                  <a:schemeClr val="tx1"/>
                </a:solidFill>
                <a:latin typeface="+mn-lt"/>
                <a:ea typeface="ＭＳ Ｐゴシック" pitchFamily="34" charset="-128"/>
              </a:rPr>
              <a:t>r</a:t>
            </a:r>
            <a:r>
              <a:rPr lang="en-US" dirty="0">
                <a:ea typeface="ＭＳ Ｐゴシック" pitchFamily="34" charset="-128"/>
              </a:rPr>
              <a:t>elating to, dealing with, or capable of making the distinction between right or wrong conduct.  </a:t>
            </a:r>
          </a:p>
          <a:p>
            <a:pPr lvl="1"/>
            <a:r>
              <a:rPr lang="en-US" dirty="0">
                <a:ea typeface="ＭＳ Ｐゴシック" pitchFamily="34" charset="-128"/>
              </a:rPr>
              <a:t>principles</a:t>
            </a:r>
          </a:p>
          <a:p>
            <a:pPr lvl="1"/>
            <a:r>
              <a:rPr lang="en-US" dirty="0">
                <a:ea typeface="ＭＳ Ｐゴシック" pitchFamily="34" charset="-128"/>
              </a:rPr>
              <a:t>standards</a:t>
            </a:r>
          </a:p>
          <a:p>
            <a:pPr lvl="1"/>
            <a:r>
              <a:rPr lang="en-US" dirty="0">
                <a:ea typeface="ＭＳ Ｐゴシック" pitchFamily="34" charset="-128"/>
              </a:rPr>
              <a:t>beliefs with respect to right or wrong behavior</a:t>
            </a:r>
          </a:p>
          <a:p>
            <a:pPr lvl="1"/>
            <a:endParaRPr lang="en-US" dirty="0">
              <a:ea typeface="ＭＳ Ｐゴシック" pitchFamily="34" charset="-128"/>
            </a:endParaRPr>
          </a:p>
          <a:p>
            <a:pPr lvl="1"/>
            <a:endParaRPr lang="en-US" dirty="0">
              <a:ea typeface="ＭＳ Ｐゴシック" pitchFamily="34" charset="-128"/>
            </a:endParaRPr>
          </a:p>
          <a:p>
            <a:pPr lvl="1"/>
            <a:endParaRPr lang="en-US" dirty="0">
              <a:ea typeface="ＭＳ Ｐゴシック" pitchFamily="34" charset="-128"/>
            </a:endParaRPr>
          </a:p>
          <a:p>
            <a:pPr lvl="1"/>
            <a:r>
              <a:rPr lang="en-US" dirty="0">
                <a:ea typeface="ＭＳ Ｐゴシック" pitchFamily="34" charset="-128"/>
              </a:rPr>
              <a:t>Professional ethics are the standards of behavior in the workplace.</a:t>
            </a:r>
          </a:p>
          <a:p>
            <a:pPr lvl="1"/>
            <a:endParaRPr lang="en-US" dirty="0">
              <a:ea typeface="ＭＳ Ｐゴシック" pitchFamily="34" charset="-128"/>
            </a:endParaRPr>
          </a:p>
          <a:p>
            <a:pPr lvl="1"/>
            <a:endParaRPr lang="en-US" dirty="0">
              <a:ea typeface="ＭＳ Ｐゴシック" pitchFamily="34" charset="-128"/>
            </a:endParaRPr>
          </a:p>
          <a:p>
            <a:pPr lvl="1"/>
            <a:endParaRPr lang="en-US" dirty="0">
              <a:ea typeface="ＭＳ Ｐゴシック" pitchFamily="34" charset="-128"/>
            </a:endParaRPr>
          </a:p>
          <a:p>
            <a:pPr lvl="1"/>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0E893B0-F9FB-4FA3-B7FC-C792EFF02619}" type="slidenum">
              <a:rPr lang="en-US" smtClean="0"/>
              <a:t>10</a:t>
            </a:fld>
            <a:endParaRPr lang="en-US"/>
          </a:p>
        </p:txBody>
      </p:sp>
    </p:spTree>
    <p:extLst>
      <p:ext uri="{BB962C8B-B14F-4D97-AF65-F5344CB8AC3E}">
        <p14:creationId xmlns:p14="http://schemas.microsoft.com/office/powerpoint/2010/main" val="353226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professionals we have to make choices</a:t>
            </a:r>
            <a:r>
              <a:rPr lang="en-US" baseline="0" dirty="0"/>
              <a:t> in the workplace.</a:t>
            </a:r>
          </a:p>
          <a:p>
            <a:r>
              <a:rPr lang="en-US" baseline="0" dirty="0"/>
              <a:t>Sometimes they are hard choices.  These are some things</a:t>
            </a:r>
          </a:p>
          <a:p>
            <a:r>
              <a:rPr lang="en-US" baseline="0" dirty="0"/>
              <a:t>to consider when having to make ethical choices at work.</a:t>
            </a:r>
            <a:endParaRPr lang="en-US" dirty="0"/>
          </a:p>
        </p:txBody>
      </p:sp>
      <p:sp>
        <p:nvSpPr>
          <p:cNvPr id="4" name="Slide Number Placeholder 3"/>
          <p:cNvSpPr>
            <a:spLocks noGrp="1"/>
          </p:cNvSpPr>
          <p:nvPr>
            <p:ph type="sldNum" sz="quarter" idx="10"/>
          </p:nvPr>
        </p:nvSpPr>
        <p:spPr/>
        <p:txBody>
          <a:bodyPr/>
          <a:lstStyle/>
          <a:p>
            <a:fld id="{A0E893B0-F9FB-4FA3-B7FC-C792EFF02619}" type="slidenum">
              <a:rPr lang="en-US" smtClean="0"/>
              <a:t>11</a:t>
            </a:fld>
            <a:endParaRPr lang="en-US"/>
          </a:p>
        </p:txBody>
      </p:sp>
    </p:spTree>
    <p:extLst>
      <p:ext uri="{BB962C8B-B14F-4D97-AF65-F5344CB8AC3E}">
        <p14:creationId xmlns:p14="http://schemas.microsoft.com/office/powerpoint/2010/main" val="2441527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0" algn="l" defTabSz="914400" rtl="0" eaLnBrk="1" fontAlgn="auto" latinLnBrk="0" hangingPunct="1">
              <a:lnSpc>
                <a:spcPct val="100000"/>
              </a:lnSpc>
              <a:spcBef>
                <a:spcPct val="20000"/>
              </a:spcBef>
              <a:spcAft>
                <a:spcPts val="0"/>
              </a:spcAft>
              <a:buClr>
                <a:srgbClr val="4F81BD"/>
              </a:buClr>
              <a:buSzTx/>
              <a:buFont typeface="Arial" panose="020B0604020202020204" pitchFamily="34" charset="0"/>
              <a:buNone/>
              <a:tabLst/>
              <a:defRPr/>
            </a:pPr>
            <a:r>
              <a:rPr kumimoji="0" lang="en-US" sz="2000" b="0" i="0" u="none" strike="noStrike" kern="1200" cap="none" spc="150" normalizeH="0" baseline="0" noProof="0" dirty="0">
                <a:ln>
                  <a:noFill/>
                </a:ln>
                <a:solidFill>
                  <a:prstClr val="black"/>
                </a:solidFill>
                <a:effectLst/>
                <a:uLnTx/>
                <a:uFillTx/>
                <a:latin typeface="Franklin Gothic Medium"/>
                <a:ea typeface="+mn-ea"/>
                <a:cs typeface="+mn-cs"/>
              </a:rPr>
              <a:t>Everyone’s work ethic is different, but here are five factors of a strong work ethic that undermine a person’s professionalism</a:t>
            </a:r>
          </a:p>
          <a:p>
            <a:pPr marL="45720" marR="0" lvl="0" indent="0" algn="l" defTabSz="914400" rtl="0" eaLnBrk="1" fontAlgn="auto" latinLnBrk="0" hangingPunct="1">
              <a:lnSpc>
                <a:spcPct val="100000"/>
              </a:lnSpc>
              <a:spcBef>
                <a:spcPct val="20000"/>
              </a:spcBef>
              <a:spcAft>
                <a:spcPts val="0"/>
              </a:spcAft>
              <a:buClr>
                <a:srgbClr val="4F81BD"/>
              </a:buClr>
              <a:buSzTx/>
              <a:buFont typeface="Arial" panose="020B0604020202020204" pitchFamily="34" charset="0"/>
              <a:buNone/>
              <a:tabLst/>
              <a:defRPr/>
            </a:pPr>
            <a:endParaRPr kumimoji="0" lang="en-US" sz="2000" b="0" i="0" u="none" strike="noStrike" kern="1200" cap="none" spc="150" normalizeH="0" baseline="0" noProof="0" dirty="0">
              <a:ln>
                <a:noFill/>
              </a:ln>
              <a:solidFill>
                <a:prstClr val="black"/>
              </a:solidFill>
              <a:effectLst/>
              <a:uLnTx/>
              <a:uFillTx/>
              <a:latin typeface="Franklin Gothic Medium"/>
              <a:ea typeface="+mn-ea"/>
              <a:cs typeface="+mn-cs"/>
            </a:endParaRPr>
          </a:p>
          <a:p>
            <a:pPr marL="45720" marR="0" lvl="0" indent="0" algn="l" defTabSz="914400" rtl="0" eaLnBrk="1" fontAlgn="auto" latinLnBrk="0" hangingPunct="1">
              <a:lnSpc>
                <a:spcPct val="100000"/>
              </a:lnSpc>
              <a:spcBef>
                <a:spcPct val="20000"/>
              </a:spcBef>
              <a:spcAft>
                <a:spcPts val="0"/>
              </a:spcAft>
              <a:buClr>
                <a:srgbClr val="4F81BD"/>
              </a:buClr>
              <a:buSzTx/>
              <a:buFont typeface="Arial" panose="020B0604020202020204" pitchFamily="34" charset="0"/>
              <a:buNone/>
              <a:tabLst/>
              <a:defRPr/>
            </a:pPr>
            <a:r>
              <a:rPr kumimoji="0" lang="en-US" sz="2000" b="0" i="0" u="none" strike="noStrike" kern="1200" cap="none" spc="150" normalizeH="0" baseline="0" noProof="0" dirty="0">
                <a:ln>
                  <a:noFill/>
                </a:ln>
                <a:solidFill>
                  <a:prstClr val="black"/>
                </a:solidFill>
                <a:effectLst/>
                <a:uLnTx/>
                <a:uFillTx/>
                <a:latin typeface="Franklin Gothic Medium"/>
                <a:ea typeface="+mn-ea"/>
                <a:cs typeface="+mn-cs"/>
              </a:rPr>
              <a:t>5 Factors That Demonstrate a Strong Work Ethic </a:t>
            </a:r>
          </a:p>
          <a:p>
            <a:pPr marL="274320" marR="0" lvl="0" indent="-228600" algn="l" defTabSz="914400" rtl="0" eaLnBrk="1" fontAlgn="auto" latinLnBrk="0" hangingPunct="1">
              <a:lnSpc>
                <a:spcPct val="100000"/>
              </a:lnSpc>
              <a:spcBef>
                <a:spcPct val="20000"/>
              </a:spcBef>
              <a:spcAft>
                <a:spcPts val="0"/>
              </a:spcAft>
              <a:buClr>
                <a:srgbClr val="4F81BD"/>
              </a:buClr>
              <a:buSzTx/>
              <a:buFont typeface="Wingdings 2" pitchFamily="18" charset="2"/>
              <a:buChar char=""/>
              <a:tabLst/>
              <a:defRPr/>
            </a:pPr>
            <a:endParaRPr kumimoji="0" lang="en-US" sz="2000" b="0" i="0" u="none" strike="noStrike" kern="1200" cap="none" spc="150" normalizeH="0" baseline="0" noProof="0" dirty="0">
              <a:ln>
                <a:noFill/>
              </a:ln>
              <a:solidFill>
                <a:srgbClr val="1F497D"/>
              </a:solidFill>
              <a:effectLst/>
              <a:uLnTx/>
              <a:uFillTx/>
              <a:latin typeface="Franklin Gothic Medium"/>
              <a:ea typeface="+mn-ea"/>
              <a:cs typeface="+mn-cs"/>
            </a:endParaRPr>
          </a:p>
          <a:p>
            <a:pPr marL="777240"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Integrity</a:t>
            </a:r>
            <a:r>
              <a:rPr kumimoji="0" lang="en-US" sz="20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the quality of being honest and having strong moral principles)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2000" b="0" i="0" u="none" strike="noStrike" kern="1200" cap="none" spc="0" normalizeH="0" baseline="0" noProof="0" dirty="0">
                <a:ln>
                  <a:noFill/>
                </a:ln>
                <a:solidFill>
                  <a:prstClr val="black"/>
                </a:solidFill>
                <a:effectLst/>
                <a:uLnTx/>
                <a:uFillTx/>
                <a:latin typeface="+mn-lt"/>
                <a:ea typeface="+mn-ea"/>
                <a:cs typeface="+mn-cs"/>
              </a:rPr>
              <a:t> An employee with integrity fosters trusting relationships with everyone. Coworkers value the employee's ability to give honest feedback. Supervisors rely on the employee's high moral standards, trusting him not create problems.</a:t>
            </a:r>
          </a:p>
          <a:p>
            <a:pPr marL="777240"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777240"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Sense of Responsibility</a:t>
            </a:r>
            <a:r>
              <a:rPr kumimoji="0" lang="en-US" sz="2000" b="0" i="0" u="none" strike="noStrike" kern="1200" cap="none" spc="0" normalizeH="0" baseline="0" noProof="0" dirty="0">
                <a:ln>
                  <a:noFill/>
                </a:ln>
                <a:solidFill>
                  <a:prstClr val="black"/>
                </a:solidFill>
                <a:effectLst/>
                <a:uLnTx/>
                <a:uFillTx/>
                <a:latin typeface="+mn-lt"/>
                <a:ea typeface="+mn-ea"/>
                <a:cs typeface="+mn-cs"/>
              </a:rPr>
              <a:t> – Feels personally responsible for job performance always putting in their best effort. </a:t>
            </a:r>
          </a:p>
          <a:p>
            <a:pPr marL="777240"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777240"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Emphasis on Quality</a:t>
            </a:r>
            <a:r>
              <a:rPr kumimoji="0" lang="en-US" sz="2000" b="0" i="0" u="none" strike="noStrike" kern="1200" cap="none" spc="0" normalizeH="0" baseline="0" noProof="0" dirty="0">
                <a:ln>
                  <a:noFill/>
                </a:ln>
                <a:solidFill>
                  <a:prstClr val="black"/>
                </a:solidFill>
                <a:effectLst/>
                <a:uLnTx/>
                <a:uFillTx/>
                <a:latin typeface="+mn-lt"/>
                <a:ea typeface="+mn-ea"/>
                <a:cs typeface="+mn-cs"/>
              </a:rPr>
              <a:t> – cares about the quality of their work, not just churning out the bare minimum</a:t>
            </a:r>
          </a:p>
          <a:p>
            <a:pPr marL="777240"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777240"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Discipline</a:t>
            </a:r>
            <a:r>
              <a:rPr kumimoji="0" lang="en-US" sz="2000" b="0" i="0" u="none" strike="noStrike" kern="1200" cap="none" spc="0" normalizeH="0" baseline="0" noProof="0" dirty="0">
                <a:ln>
                  <a:noFill/>
                </a:ln>
                <a:solidFill>
                  <a:prstClr val="black"/>
                </a:solidFill>
                <a:effectLst/>
                <a:uLnTx/>
                <a:uFillTx/>
                <a:latin typeface="+mn-lt"/>
                <a:ea typeface="+mn-ea"/>
                <a:cs typeface="+mn-cs"/>
              </a:rPr>
              <a:t> – completes  tasks/assignments, stays focused on goals and objectives.</a:t>
            </a:r>
          </a:p>
          <a:p>
            <a:pPr marL="777240"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777240"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Sense of Teamwork</a:t>
            </a:r>
            <a:r>
              <a:rPr kumimoji="0" lang="en-US" sz="2000" b="0" i="0" u="none" strike="noStrike" kern="1200" cap="none" spc="0" normalizeH="0" baseline="0" noProof="0" dirty="0">
                <a:ln>
                  <a:noFill/>
                </a:ln>
                <a:solidFill>
                  <a:prstClr val="black"/>
                </a:solidFill>
                <a:effectLst/>
                <a:uLnTx/>
                <a:uFillTx/>
                <a:latin typeface="+mn-lt"/>
                <a:ea typeface="+mn-ea"/>
                <a:cs typeface="+mn-cs"/>
              </a:rPr>
              <a:t> – respect peers and contributes to classroom/school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E893B0-F9FB-4FA3-B7FC-C792EFF02619}" type="slidenum">
              <a:rPr lang="en-US" smtClean="0"/>
              <a:t>12</a:t>
            </a:fld>
            <a:endParaRPr lang="en-US"/>
          </a:p>
        </p:txBody>
      </p:sp>
    </p:spTree>
    <p:extLst>
      <p:ext uri="{BB962C8B-B14F-4D97-AF65-F5344CB8AC3E}">
        <p14:creationId xmlns:p14="http://schemas.microsoft.com/office/powerpoint/2010/main" val="1868303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 communication: </a:t>
            </a:r>
            <a:br>
              <a:rPr lang="en-US" dirty="0"/>
            </a:br>
            <a:r>
              <a:rPr lang="en-US" dirty="0"/>
              <a:t>Speak</a:t>
            </a:r>
            <a:r>
              <a:rPr lang="en-US" baseline="0" dirty="0"/>
              <a:t> confidently = Speak up for yourself keeping your needs and feelings in mind as well as the person that you are talking with.</a:t>
            </a:r>
          </a:p>
          <a:p>
            <a:endParaRPr lang="en-US" baseline="0" dirty="0"/>
          </a:p>
          <a:p>
            <a:r>
              <a:rPr lang="en-US" baseline="0" dirty="0"/>
              <a:t>Speak politely = Speak courteously and politely </a:t>
            </a:r>
          </a:p>
          <a:p>
            <a:endParaRPr lang="en-US" baseline="0" dirty="0"/>
          </a:p>
          <a:p>
            <a:r>
              <a:rPr lang="en-US" baseline="0" dirty="0"/>
              <a:t>Speak concisely = keep the conversation relevant to the topic.</a:t>
            </a:r>
          </a:p>
          <a:p>
            <a:endParaRPr lang="en-US" baseline="0" dirty="0"/>
          </a:p>
          <a:p>
            <a:r>
              <a:rPr lang="en-US" baseline="0" dirty="0"/>
              <a:t>Smile = </a:t>
            </a:r>
            <a:r>
              <a:rPr lang="en-US" sz="1200" b="0" i="0" kern="1200" dirty="0">
                <a:solidFill>
                  <a:schemeClr val="tx1"/>
                </a:solidFill>
                <a:effectLst/>
                <a:latin typeface="+mn-lt"/>
                <a:ea typeface="+mn-ea"/>
                <a:cs typeface="+mn-cs"/>
              </a:rPr>
              <a:t>puts an instant facelift to your voice and tone.  Not like a Cheshire Cat</a:t>
            </a:r>
            <a:endParaRPr lang="en-US" baseline="0" dirty="0"/>
          </a:p>
          <a:p>
            <a:endParaRPr lang="en-US" baseline="0" dirty="0"/>
          </a:p>
          <a:p>
            <a:r>
              <a:rPr lang="en-US" baseline="0" dirty="0"/>
              <a:t>Listen Actively: Use active listening technique to ensure that you understand the </a:t>
            </a:r>
            <a:br>
              <a:rPr lang="en-US" baseline="0" dirty="0"/>
            </a:br>
            <a:r>
              <a:rPr lang="en-US" baseline="0" dirty="0"/>
              <a:t>person that you are communicating with and they understand you.</a:t>
            </a:r>
            <a:endParaRPr lang="en-US" dirty="0"/>
          </a:p>
        </p:txBody>
      </p:sp>
      <p:sp>
        <p:nvSpPr>
          <p:cNvPr id="4" name="Slide Number Placeholder 3"/>
          <p:cNvSpPr>
            <a:spLocks noGrp="1"/>
          </p:cNvSpPr>
          <p:nvPr>
            <p:ph type="sldNum" sz="quarter" idx="10"/>
          </p:nvPr>
        </p:nvSpPr>
        <p:spPr/>
        <p:txBody>
          <a:bodyPr/>
          <a:lstStyle/>
          <a:p>
            <a:fld id="{A0E893B0-F9FB-4FA3-B7FC-C792EFF02619}" type="slidenum">
              <a:rPr lang="en-US" smtClean="0"/>
              <a:t>13</a:t>
            </a:fld>
            <a:endParaRPr lang="en-US"/>
          </a:p>
        </p:txBody>
      </p:sp>
    </p:spTree>
    <p:extLst>
      <p:ext uri="{BB962C8B-B14F-4D97-AF65-F5344CB8AC3E}">
        <p14:creationId xmlns:p14="http://schemas.microsoft.com/office/powerpoint/2010/main" val="16958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893B0-F9FB-4FA3-B7FC-C792EFF02619}" type="slidenum">
              <a:rPr lang="en-US" smtClean="0"/>
              <a:t>14</a:t>
            </a:fld>
            <a:endParaRPr lang="en-US"/>
          </a:p>
        </p:txBody>
      </p:sp>
    </p:spTree>
    <p:extLst>
      <p:ext uri="{BB962C8B-B14F-4D97-AF65-F5344CB8AC3E}">
        <p14:creationId xmlns:p14="http://schemas.microsoft.com/office/powerpoint/2010/main" val="138503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have the skill or expertise</a:t>
            </a:r>
            <a:r>
              <a:rPr lang="en-US" baseline="0" dirty="0"/>
              <a:t> to do what the job requires.   Competence is obviously a key component of professionalism. You have to know what you and how to do it well.  A novice paraprofessional is not as competent as a veteran paraprofessional who has been working for 10 or 15 years.  If we need surgery, we want the most experienced surgeon even though the novice surgeon is qualified.   </a:t>
            </a:r>
            <a:endParaRPr lang="en-US" dirty="0"/>
          </a:p>
        </p:txBody>
      </p:sp>
      <p:sp>
        <p:nvSpPr>
          <p:cNvPr id="4" name="Slide Number Placeholder 3"/>
          <p:cNvSpPr>
            <a:spLocks noGrp="1"/>
          </p:cNvSpPr>
          <p:nvPr>
            <p:ph type="sldNum" sz="quarter" idx="10"/>
          </p:nvPr>
        </p:nvSpPr>
        <p:spPr/>
        <p:txBody>
          <a:bodyPr/>
          <a:lstStyle/>
          <a:p>
            <a:fld id="{A0E893B0-F9FB-4FA3-B7FC-C792EFF02619}" type="slidenum">
              <a:rPr lang="en-US" smtClean="0"/>
              <a:t>15</a:t>
            </a:fld>
            <a:endParaRPr lang="en-US"/>
          </a:p>
        </p:txBody>
      </p:sp>
    </p:spTree>
    <p:extLst>
      <p:ext uri="{BB962C8B-B14F-4D97-AF65-F5344CB8AC3E}">
        <p14:creationId xmlns:p14="http://schemas.microsoft.com/office/powerpoint/2010/main" val="302704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893B0-F9FB-4FA3-B7FC-C792EFF02619}" type="slidenum">
              <a:rPr lang="en-US" smtClean="0"/>
              <a:t>16</a:t>
            </a:fld>
            <a:endParaRPr lang="en-US"/>
          </a:p>
        </p:txBody>
      </p:sp>
    </p:spTree>
    <p:extLst>
      <p:ext uri="{BB962C8B-B14F-4D97-AF65-F5344CB8AC3E}">
        <p14:creationId xmlns:p14="http://schemas.microsoft.com/office/powerpoint/2010/main" val="3016992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893B0-F9FB-4FA3-B7FC-C792EFF02619}" type="slidenum">
              <a:rPr lang="en-US" smtClean="0"/>
              <a:t>17</a:t>
            </a:fld>
            <a:endParaRPr lang="en-US"/>
          </a:p>
        </p:txBody>
      </p:sp>
    </p:spTree>
    <p:extLst>
      <p:ext uri="{BB962C8B-B14F-4D97-AF65-F5344CB8AC3E}">
        <p14:creationId xmlns:p14="http://schemas.microsoft.com/office/powerpoint/2010/main" val="3707314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code of conduct for our students</a:t>
            </a:r>
            <a:r>
              <a:rPr lang="en-US" baseline="0" dirty="0"/>
              <a:t> that establishes acceptable and appropriate behavior.  A professional code of conduct does the same thing for professionals.   It establishes the standard of behavior and </a:t>
            </a:r>
            <a:endParaRPr lang="en-US" dirty="0"/>
          </a:p>
        </p:txBody>
      </p:sp>
      <p:sp>
        <p:nvSpPr>
          <p:cNvPr id="4" name="Slide Number Placeholder 3"/>
          <p:cNvSpPr>
            <a:spLocks noGrp="1"/>
          </p:cNvSpPr>
          <p:nvPr>
            <p:ph type="sldNum" sz="quarter" idx="10"/>
          </p:nvPr>
        </p:nvSpPr>
        <p:spPr/>
        <p:txBody>
          <a:bodyPr/>
          <a:lstStyle/>
          <a:p>
            <a:fld id="{A0E893B0-F9FB-4FA3-B7FC-C792EFF02619}" type="slidenum">
              <a:rPr lang="en-US" smtClean="0"/>
              <a:t>18</a:t>
            </a:fld>
            <a:endParaRPr lang="en-US"/>
          </a:p>
        </p:txBody>
      </p:sp>
    </p:spTree>
    <p:extLst>
      <p:ext uri="{BB962C8B-B14F-4D97-AF65-F5344CB8AC3E}">
        <p14:creationId xmlns:p14="http://schemas.microsoft.com/office/powerpoint/2010/main" val="3487200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893B0-F9FB-4FA3-B7FC-C792EFF02619}" type="slidenum">
              <a:rPr lang="en-US" smtClean="0"/>
              <a:t>19</a:t>
            </a:fld>
            <a:endParaRPr lang="en-US"/>
          </a:p>
        </p:txBody>
      </p:sp>
    </p:spTree>
    <p:extLst>
      <p:ext uri="{BB962C8B-B14F-4D97-AF65-F5344CB8AC3E}">
        <p14:creationId xmlns:p14="http://schemas.microsoft.com/office/powerpoint/2010/main" val="280786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893B0-F9FB-4FA3-B7FC-C792EFF02619}" type="slidenum">
              <a:rPr lang="en-US" smtClean="0"/>
              <a:t>2</a:t>
            </a:fld>
            <a:endParaRPr lang="en-US"/>
          </a:p>
        </p:txBody>
      </p:sp>
    </p:spTree>
    <p:extLst>
      <p:ext uri="{BB962C8B-B14F-4D97-AF65-F5344CB8AC3E}">
        <p14:creationId xmlns:p14="http://schemas.microsoft.com/office/powerpoint/2010/main" val="1629675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893B0-F9FB-4FA3-B7FC-C792EFF02619}" type="slidenum">
              <a:rPr lang="en-US" smtClean="0"/>
              <a:t>26</a:t>
            </a:fld>
            <a:endParaRPr lang="en-US"/>
          </a:p>
        </p:txBody>
      </p:sp>
    </p:spTree>
    <p:extLst>
      <p:ext uri="{BB962C8B-B14F-4D97-AF65-F5344CB8AC3E}">
        <p14:creationId xmlns:p14="http://schemas.microsoft.com/office/powerpoint/2010/main" val="123626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go</a:t>
            </a:r>
            <a:r>
              <a:rPr lang="en-US" baseline="0" dirty="0"/>
              <a:t> about our job is professionalism.  Professionalism is acting like a professional.</a:t>
            </a:r>
            <a:endParaRPr lang="en-US" dirty="0"/>
          </a:p>
        </p:txBody>
      </p:sp>
      <p:sp>
        <p:nvSpPr>
          <p:cNvPr id="4" name="Slide Number Placeholder 3"/>
          <p:cNvSpPr>
            <a:spLocks noGrp="1"/>
          </p:cNvSpPr>
          <p:nvPr>
            <p:ph type="sldNum" sz="quarter" idx="10"/>
          </p:nvPr>
        </p:nvSpPr>
        <p:spPr/>
        <p:txBody>
          <a:bodyPr/>
          <a:lstStyle/>
          <a:p>
            <a:fld id="{A0E893B0-F9FB-4FA3-B7FC-C792EFF02619}" type="slidenum">
              <a:rPr lang="en-US" smtClean="0"/>
              <a:t>3</a:t>
            </a:fld>
            <a:endParaRPr lang="en-US"/>
          </a:p>
        </p:txBody>
      </p:sp>
    </p:spTree>
    <p:extLst>
      <p:ext uri="{BB962C8B-B14F-4D97-AF65-F5344CB8AC3E}">
        <p14:creationId xmlns:p14="http://schemas.microsoft.com/office/powerpoint/2010/main" val="201911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893B0-F9FB-4FA3-B7FC-C792EFF02619}" type="slidenum">
              <a:rPr lang="en-US" smtClean="0"/>
              <a:t>4</a:t>
            </a:fld>
            <a:endParaRPr lang="en-US"/>
          </a:p>
        </p:txBody>
      </p:sp>
    </p:spTree>
    <p:extLst>
      <p:ext uri="{BB962C8B-B14F-4D97-AF65-F5344CB8AC3E}">
        <p14:creationId xmlns:p14="http://schemas.microsoft.com/office/powerpoint/2010/main" val="3734647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Professionalism is acting like a professional.</a:t>
            </a:r>
          </a:p>
        </p:txBody>
      </p:sp>
      <p:sp>
        <p:nvSpPr>
          <p:cNvPr id="4" name="Slide Number Placeholder 3"/>
          <p:cNvSpPr>
            <a:spLocks noGrp="1"/>
          </p:cNvSpPr>
          <p:nvPr>
            <p:ph type="sldNum" sz="quarter" idx="10"/>
          </p:nvPr>
        </p:nvSpPr>
        <p:spPr/>
        <p:txBody>
          <a:bodyPr/>
          <a:lstStyle/>
          <a:p>
            <a:fld id="{A0E893B0-F9FB-4FA3-B7FC-C792EFF02619}" type="slidenum">
              <a:rPr lang="en-US" smtClean="0"/>
              <a:t>5</a:t>
            </a:fld>
            <a:endParaRPr lang="en-US"/>
          </a:p>
        </p:txBody>
      </p:sp>
    </p:spTree>
    <p:extLst>
      <p:ext uri="{BB962C8B-B14F-4D97-AF65-F5344CB8AC3E}">
        <p14:creationId xmlns:p14="http://schemas.microsoft.com/office/powerpoint/2010/main" val="591331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Unprofessional</a:t>
            </a:r>
            <a:r>
              <a:rPr lang="en-US" baseline="0" dirty="0"/>
              <a:t> behavior is inappropriate behavior</a:t>
            </a:r>
            <a:endParaRPr lang="en-US" dirty="0"/>
          </a:p>
          <a:p>
            <a:endParaRPr lang="en-US" dirty="0"/>
          </a:p>
          <a:p>
            <a:r>
              <a:rPr lang="en-US" dirty="0"/>
              <a:t>Have three</a:t>
            </a:r>
            <a:r>
              <a:rPr lang="en-US" baseline="0" dirty="0"/>
              <a:t> groups of participants read their lists.</a:t>
            </a:r>
            <a:endParaRPr lang="en-US" dirty="0"/>
          </a:p>
        </p:txBody>
      </p:sp>
      <p:sp>
        <p:nvSpPr>
          <p:cNvPr id="4" name="Slide Number Placeholder 3"/>
          <p:cNvSpPr>
            <a:spLocks noGrp="1"/>
          </p:cNvSpPr>
          <p:nvPr>
            <p:ph type="sldNum" sz="quarter" idx="10"/>
          </p:nvPr>
        </p:nvSpPr>
        <p:spPr/>
        <p:txBody>
          <a:bodyPr/>
          <a:lstStyle/>
          <a:p>
            <a:fld id="{A0E893B0-F9FB-4FA3-B7FC-C792EFF02619}" type="slidenum">
              <a:rPr lang="en-US" smtClean="0"/>
              <a:t>6</a:t>
            </a:fld>
            <a:endParaRPr lang="en-US"/>
          </a:p>
        </p:txBody>
      </p:sp>
    </p:spTree>
    <p:extLst>
      <p:ext uri="{BB962C8B-B14F-4D97-AF65-F5344CB8AC3E}">
        <p14:creationId xmlns:p14="http://schemas.microsoft.com/office/powerpoint/2010/main" val="76048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 is not exhaustive.</a:t>
            </a:r>
          </a:p>
          <a:p>
            <a:r>
              <a:rPr lang="en-US" dirty="0"/>
              <a:t>Let’s look at the three</a:t>
            </a:r>
            <a:r>
              <a:rPr lang="en-US" baseline="0" dirty="0"/>
              <a:t> Cs of Professionalism  next slide</a:t>
            </a:r>
            <a:endParaRPr lang="en-US" dirty="0"/>
          </a:p>
        </p:txBody>
      </p:sp>
      <p:sp>
        <p:nvSpPr>
          <p:cNvPr id="4" name="Slide Number Placeholder 3"/>
          <p:cNvSpPr>
            <a:spLocks noGrp="1"/>
          </p:cNvSpPr>
          <p:nvPr>
            <p:ph type="sldNum" sz="quarter" idx="10"/>
          </p:nvPr>
        </p:nvSpPr>
        <p:spPr/>
        <p:txBody>
          <a:bodyPr/>
          <a:lstStyle/>
          <a:p>
            <a:fld id="{A0E893B0-F9FB-4FA3-B7FC-C792EFF02619}" type="slidenum">
              <a:rPr lang="en-US" smtClean="0"/>
              <a:t>7</a:t>
            </a:fld>
            <a:endParaRPr lang="en-US"/>
          </a:p>
        </p:txBody>
      </p:sp>
    </p:spTree>
    <p:extLst>
      <p:ext uri="{BB962C8B-B14F-4D97-AF65-F5344CB8AC3E}">
        <p14:creationId xmlns:p14="http://schemas.microsoft.com/office/powerpoint/2010/main" val="2829483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you are judged</a:t>
            </a:r>
            <a:r>
              <a:rPr lang="en-US" baseline="0" dirty="0"/>
              <a:t> as a professional—by your professionalism or behavior and conduct in the workplace.</a:t>
            </a:r>
          </a:p>
          <a:p>
            <a:endParaRPr lang="en-US" baseline="0" dirty="0"/>
          </a:p>
          <a:p>
            <a:r>
              <a:rPr lang="en-US" baseline="0" dirty="0"/>
              <a:t>Unwritten rules: how you adhere to these unwritten rules: You don’t take other people’s food from the fridge in the staff lounge.</a:t>
            </a:r>
          </a:p>
          <a:p>
            <a:endParaRPr lang="en-US" baseline="0" dirty="0"/>
          </a:p>
          <a:p>
            <a:r>
              <a:rPr lang="en-US" baseline="0" dirty="0"/>
              <a:t>Code of Conduct: How you follow the code of conduct</a:t>
            </a:r>
          </a:p>
          <a:p>
            <a:endParaRPr lang="en-US" baseline="0" dirty="0"/>
          </a:p>
          <a:p>
            <a:r>
              <a:rPr lang="en-US" baseline="0" dirty="0"/>
              <a:t>Culture: How much you follow the school’s culture, which is different from school to school</a:t>
            </a:r>
          </a:p>
          <a:p>
            <a:endParaRPr lang="en-US" baseline="0" dirty="0"/>
          </a:p>
          <a:p>
            <a:r>
              <a:rPr lang="en-US" baseline="0" dirty="0"/>
              <a:t>Expectation and standards: How well you meet the expectations and standards set by the school culture, code of conduct, etc.</a:t>
            </a:r>
          </a:p>
          <a:p>
            <a:endParaRPr lang="en-US" baseline="0" dirty="0"/>
          </a:p>
          <a:p>
            <a:r>
              <a:rPr lang="en-US" baseline="0" dirty="0"/>
              <a:t>One’s personal values: your personal values and ethics and standards that you set for yourself in doing your job</a:t>
            </a:r>
          </a:p>
          <a:p>
            <a:endParaRPr lang="en-US" baseline="0" dirty="0"/>
          </a:p>
          <a:p>
            <a:r>
              <a:rPr lang="en-US" baseline="0" dirty="0"/>
              <a:t>Communication: You communicate appropriately in different situation and don’t gossip.</a:t>
            </a:r>
          </a:p>
          <a:p>
            <a:endParaRPr lang="en-US" baseline="0" dirty="0"/>
          </a:p>
          <a:p>
            <a:r>
              <a:rPr lang="en-US" baseline="0" dirty="0"/>
              <a:t>Image: This is how you portray your self in the work environment: Professional or unprofessional.</a:t>
            </a:r>
          </a:p>
          <a:p>
            <a:endParaRPr lang="en-US" baseline="0" dirty="0"/>
          </a:p>
          <a:p>
            <a:r>
              <a:rPr lang="en-US" baseline="0" dirty="0"/>
              <a:t>Competence: How well you do your job.</a:t>
            </a:r>
          </a:p>
          <a:p>
            <a:endParaRPr lang="en-US" baseline="0" dirty="0"/>
          </a:p>
          <a:p>
            <a:r>
              <a:rPr lang="en-US" baseline="0" dirty="0"/>
              <a:t>Demeanor: You have a pleasant and approachable persona</a:t>
            </a:r>
          </a:p>
          <a:p>
            <a:endParaRPr lang="en-US" baseline="0" dirty="0"/>
          </a:p>
          <a:p>
            <a:r>
              <a:rPr lang="en-US" baseline="0" dirty="0"/>
              <a:t>Appearance: you have the right dress for the right work environment; You are groomed and practice good hygiene</a:t>
            </a:r>
          </a:p>
          <a:p>
            <a:endParaRPr lang="en-US" baseline="0" dirty="0"/>
          </a:p>
          <a:p>
            <a:r>
              <a:rPr lang="en-US" baseline="0" dirty="0"/>
              <a:t>Behavior: your behavior is appropriate and marks you as a professional or unprofessional</a:t>
            </a:r>
          </a:p>
          <a:p>
            <a:endParaRPr lang="en-US" baseline="0" dirty="0"/>
          </a:p>
          <a:p>
            <a:r>
              <a:rPr lang="en-US" baseline="0" dirty="0"/>
              <a:t>Attitude: you have a positive attitude and a problem solving attitude, not a bad unproductive attitude.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0E893B0-F9FB-4FA3-B7FC-C792EFF0261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15011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Personal responsibility </a:t>
            </a:r>
            <a:r>
              <a:rPr lang="en-US" sz="1200" b="0" i="0" kern="1200" dirty="0">
                <a:solidFill>
                  <a:schemeClr val="tx1"/>
                </a:solidFill>
                <a:effectLst/>
                <a:latin typeface="+mn-lt"/>
                <a:ea typeface="+mn-ea"/>
                <a:cs typeface="+mn-cs"/>
              </a:rPr>
              <a:t>is the level of commitment you are willing to make in setting and achieving your goals. In other words, personal responsibility means being responsible for your actions, words and, ultimately, your performance at work.</a:t>
            </a:r>
            <a:endParaRPr lang="en-US" dirty="0"/>
          </a:p>
        </p:txBody>
      </p:sp>
      <p:sp>
        <p:nvSpPr>
          <p:cNvPr id="4" name="Slide Number Placeholder 3"/>
          <p:cNvSpPr>
            <a:spLocks noGrp="1"/>
          </p:cNvSpPr>
          <p:nvPr>
            <p:ph type="sldNum" sz="quarter" idx="10"/>
          </p:nvPr>
        </p:nvSpPr>
        <p:spPr/>
        <p:txBody>
          <a:bodyPr/>
          <a:lstStyle/>
          <a:p>
            <a:fld id="{A0E893B0-F9FB-4FA3-B7FC-C792EFF02619}" type="slidenum">
              <a:rPr lang="en-US" smtClean="0"/>
              <a:t>9</a:t>
            </a:fld>
            <a:endParaRPr lang="en-US"/>
          </a:p>
        </p:txBody>
      </p:sp>
    </p:spTree>
    <p:extLst>
      <p:ext uri="{BB962C8B-B14F-4D97-AF65-F5344CB8AC3E}">
        <p14:creationId xmlns:p14="http://schemas.microsoft.com/office/powerpoint/2010/main" val="1079528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AFT_29A_Natl.png                                               0014D214home                           BC877B2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81000" y="1524000"/>
            <a:ext cx="8382000" cy="1828800"/>
          </a:xfrm>
        </p:spPr>
        <p:txBody>
          <a:bodyPr anchor="ctr"/>
          <a:lstStyle>
            <a:lvl1pPr algn="ctr">
              <a:defRPr sz="4400"/>
            </a:lvl1pPr>
          </a:lstStyle>
          <a:p>
            <a:r>
              <a:rPr lang="en-US"/>
              <a:t>Click to edit Master title style</a:t>
            </a:r>
          </a:p>
        </p:txBody>
      </p:sp>
      <p:sp>
        <p:nvSpPr>
          <p:cNvPr id="4100" name="Rectangle 4"/>
          <p:cNvSpPr>
            <a:spLocks noGrp="1" noChangeArrowheads="1"/>
          </p:cNvSpPr>
          <p:nvPr>
            <p:ph type="subTitle" idx="1"/>
          </p:nvPr>
        </p:nvSpPr>
        <p:spPr>
          <a:xfrm>
            <a:off x="1371600" y="3733800"/>
            <a:ext cx="6400800" cy="14478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3268000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5B3C565-D1FE-470C-B493-CF2E2DB6CF31}" type="datetime1">
              <a:rPr lang="en-US"/>
              <a:pPr>
                <a:defRPr/>
              </a:pPr>
              <a:t>5/26/2020</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89680FC1-6B34-49D6-9CCB-ADE4F4053F3B}" type="slidenum">
              <a:rPr lang="en-US"/>
              <a:pPr>
                <a:defRPr/>
              </a:pPr>
              <a:t>‹#›</a:t>
            </a:fld>
            <a:endParaRPr lang="en-US" dirty="0"/>
          </a:p>
        </p:txBody>
      </p:sp>
    </p:spTree>
    <p:extLst>
      <p:ext uri="{BB962C8B-B14F-4D97-AF65-F5344CB8AC3E}">
        <p14:creationId xmlns:p14="http://schemas.microsoft.com/office/powerpoint/2010/main" val="237315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15265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04800"/>
            <a:ext cx="63055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DAAC60D-E9BD-43F4-B9C8-592E0680165C}" type="datetime1">
              <a:rPr lang="en-US"/>
              <a:pPr>
                <a:defRPr/>
              </a:pPr>
              <a:t>5/26/2020</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792CCC02-DFB7-41B9-B96F-4D3E2E6D647E}" type="slidenum">
              <a:rPr lang="en-US"/>
              <a:pPr>
                <a:defRPr/>
              </a:pPr>
              <a:t>‹#›</a:t>
            </a:fld>
            <a:endParaRPr lang="en-US" dirty="0"/>
          </a:p>
        </p:txBody>
      </p:sp>
    </p:spTree>
    <p:extLst>
      <p:ext uri="{BB962C8B-B14F-4D97-AF65-F5344CB8AC3E}">
        <p14:creationId xmlns:p14="http://schemas.microsoft.com/office/powerpoint/2010/main" val="3394919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371600"/>
          </a:xfrm>
        </p:spPr>
        <p:txBody>
          <a:bodyPr/>
          <a:lstStyle/>
          <a:p>
            <a:r>
              <a:rPr lang="en-US"/>
              <a:t>Click to edit Master title style</a:t>
            </a:r>
          </a:p>
        </p:txBody>
      </p:sp>
      <p:sp>
        <p:nvSpPr>
          <p:cNvPr id="3" name="Text Placeholder 2"/>
          <p:cNvSpPr>
            <a:spLocks noGrp="1"/>
          </p:cNvSpPr>
          <p:nvPr>
            <p:ph type="body" sz="half" idx="1"/>
          </p:nvPr>
        </p:nvSpPr>
        <p:spPr>
          <a:xfrm>
            <a:off x="228600" y="1828800"/>
            <a:ext cx="4229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4229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0AD22B2-1944-441A-A095-36F8E373E225}" type="datetime1">
              <a:rPr lang="en-US"/>
              <a:pPr>
                <a:defRPr/>
              </a:pPr>
              <a:t>5/26/2020</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036A36B-28F4-41B3-8B3E-FCEA616357CD}" type="slidenum">
              <a:rPr lang="en-US"/>
              <a:pPr>
                <a:defRPr/>
              </a:pPr>
              <a:t>‹#›</a:t>
            </a:fld>
            <a:endParaRPr lang="en-US" dirty="0"/>
          </a:p>
        </p:txBody>
      </p:sp>
    </p:spTree>
    <p:extLst>
      <p:ext uri="{BB962C8B-B14F-4D97-AF65-F5344CB8AC3E}">
        <p14:creationId xmlns:p14="http://schemas.microsoft.com/office/powerpoint/2010/main" val="4218100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371600"/>
          </a:xfrm>
        </p:spPr>
        <p:txBody>
          <a:bodyPr/>
          <a:lstStyle/>
          <a:p>
            <a:r>
              <a:rPr lang="en-US"/>
              <a:t>Click to edit Master title style</a:t>
            </a:r>
          </a:p>
        </p:txBody>
      </p:sp>
      <p:sp>
        <p:nvSpPr>
          <p:cNvPr id="3" name="Table Placeholder 2"/>
          <p:cNvSpPr>
            <a:spLocks noGrp="1"/>
          </p:cNvSpPr>
          <p:nvPr>
            <p:ph type="tbl" idx="1"/>
          </p:nvPr>
        </p:nvSpPr>
        <p:spPr>
          <a:xfrm>
            <a:off x="228600" y="1828800"/>
            <a:ext cx="86106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E2B14453-F8E7-4702-9EB8-8EB97FF976A0}" type="datetime1">
              <a:rPr lang="en-US"/>
              <a:pPr>
                <a:defRPr/>
              </a:pPr>
              <a:t>5/26/2020</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6748535-0D05-4FDD-8430-55A036373716}" type="slidenum">
              <a:rPr lang="en-US"/>
              <a:pPr>
                <a:defRPr/>
              </a:pPr>
              <a:t>‹#›</a:t>
            </a:fld>
            <a:endParaRPr lang="en-US" dirty="0"/>
          </a:p>
        </p:txBody>
      </p:sp>
    </p:spTree>
    <p:extLst>
      <p:ext uri="{BB962C8B-B14F-4D97-AF65-F5344CB8AC3E}">
        <p14:creationId xmlns:p14="http://schemas.microsoft.com/office/powerpoint/2010/main" val="3790675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0F07924B-12E1-426A-AEB2-9593A28ECB6C}" type="datetime1">
              <a:rPr lang="en-US"/>
              <a:pPr>
                <a:defRPr/>
              </a:pPr>
              <a:t>5/26/2020</a:t>
            </a:fld>
            <a:endParaRPr lang="en-US" dirty="0"/>
          </a:p>
        </p:txBody>
      </p:sp>
      <p:sp>
        <p:nvSpPr>
          <p:cNvPr id="6" name="Footer Placeholder 5"/>
          <p:cNvSpPr>
            <a:spLocks noGrp="1" noChangeArrowheads="1"/>
          </p:cNvSpPr>
          <p:nvPr>
            <p:ph type="ftr" sz="quarter" idx="11"/>
          </p:nvPr>
        </p:nvSpPr>
        <p:spPr>
          <a:xfrm>
            <a:off x="2667000" y="6356350"/>
            <a:ext cx="3352800" cy="365125"/>
          </a:xfrm>
          <a:prstGeom prst="rect">
            <a:avLst/>
          </a:prstGeom>
        </p:spPr>
        <p:txBody>
          <a:bodyPr/>
          <a:lstStyle>
            <a:lvl1pPr eaLnBrk="1" hangingPunct="1">
              <a:defRPr>
                <a:solidFill>
                  <a:srgbClr val="000000"/>
                </a:solidFill>
                <a:latin typeface="Times" charset="0"/>
                <a:cs typeface="Arial" pitchFamily="34" charset="0"/>
              </a:defRPr>
            </a:lvl1pPr>
          </a:lstStyle>
          <a:p>
            <a:pPr fontAlgn="base">
              <a:spcBef>
                <a:spcPct val="0"/>
              </a:spcBef>
              <a:spcAft>
                <a:spcPct val="0"/>
              </a:spcAft>
              <a:defRPr/>
            </a:pPr>
            <a:r>
              <a:rPr lang="en-US" sz="2400"/>
              <a:t>American Federation of Teachers -- ESAL </a:t>
            </a:r>
          </a:p>
        </p:txBody>
      </p:sp>
      <p:sp>
        <p:nvSpPr>
          <p:cNvPr id="7" name="Rectangle 6"/>
          <p:cNvSpPr>
            <a:spLocks noGrp="1" noChangeArrowheads="1"/>
          </p:cNvSpPr>
          <p:nvPr>
            <p:ph type="sldNum" sz="quarter" idx="12"/>
          </p:nvPr>
        </p:nvSpPr>
        <p:spPr/>
        <p:txBody>
          <a:bodyPr/>
          <a:lstStyle>
            <a:lvl1pPr>
              <a:defRPr/>
            </a:lvl1pPr>
          </a:lstStyle>
          <a:p>
            <a:pPr>
              <a:defRPr/>
            </a:pPr>
            <a:fld id="{E496C674-C02F-482E-943C-047F0548B003}" type="slidenum">
              <a:rPr lang="en-US"/>
              <a:pPr>
                <a:defRPr/>
              </a:pPr>
              <a:t>‹#›</a:t>
            </a:fld>
            <a:endParaRPr lang="en-US" dirty="0"/>
          </a:p>
        </p:txBody>
      </p:sp>
    </p:spTree>
    <p:extLst>
      <p:ext uri="{BB962C8B-B14F-4D97-AF65-F5344CB8AC3E}">
        <p14:creationId xmlns:p14="http://schemas.microsoft.com/office/powerpoint/2010/main" val="44601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754D181-6D37-46D8-8408-D28B4B5DA99A}" type="datetime1">
              <a:rPr lang="en-US"/>
              <a:pPr>
                <a:defRPr/>
              </a:pPr>
              <a:t>5/26/2020</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C683DD77-4698-4C4B-B86B-27A3A7792493}" type="slidenum">
              <a:rPr lang="en-US"/>
              <a:pPr>
                <a:defRPr/>
              </a:pPr>
              <a:t>‹#›</a:t>
            </a:fld>
            <a:endParaRPr lang="en-US" dirty="0"/>
          </a:p>
        </p:txBody>
      </p:sp>
    </p:spTree>
    <p:extLst>
      <p:ext uri="{BB962C8B-B14F-4D97-AF65-F5344CB8AC3E}">
        <p14:creationId xmlns:p14="http://schemas.microsoft.com/office/powerpoint/2010/main" val="422731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61306A2-1B90-4B0D-A25E-698D209F3843}" type="datetime1">
              <a:rPr lang="en-US"/>
              <a:pPr>
                <a:defRPr/>
              </a:pPr>
              <a:t>5/26/2020</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98EA74B-823F-4D2B-9DCA-BA0460614CC1}" type="slidenum">
              <a:rPr lang="en-US"/>
              <a:pPr>
                <a:defRPr/>
              </a:pPr>
              <a:t>‹#›</a:t>
            </a:fld>
            <a:endParaRPr lang="en-US" dirty="0"/>
          </a:p>
        </p:txBody>
      </p:sp>
    </p:spTree>
    <p:extLst>
      <p:ext uri="{BB962C8B-B14F-4D97-AF65-F5344CB8AC3E}">
        <p14:creationId xmlns:p14="http://schemas.microsoft.com/office/powerpoint/2010/main" val="2070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828800"/>
            <a:ext cx="4229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4229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0A6066F-BEEE-48D8-813C-42144BC8599D}" type="datetime1">
              <a:rPr lang="en-US"/>
              <a:pPr>
                <a:defRPr/>
              </a:pPr>
              <a:t>5/26/2020</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EAAC81CF-E025-47E7-B575-FCF94C93F810}" type="slidenum">
              <a:rPr lang="en-US"/>
              <a:pPr>
                <a:defRPr/>
              </a:pPr>
              <a:t>‹#›</a:t>
            </a:fld>
            <a:endParaRPr lang="en-US" dirty="0"/>
          </a:p>
        </p:txBody>
      </p:sp>
    </p:spTree>
    <p:extLst>
      <p:ext uri="{BB962C8B-B14F-4D97-AF65-F5344CB8AC3E}">
        <p14:creationId xmlns:p14="http://schemas.microsoft.com/office/powerpoint/2010/main" val="419738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04FB142-C02A-4A01-BF14-66FDB1B6C33D}" type="datetime1">
              <a:rPr lang="en-US"/>
              <a:pPr>
                <a:defRPr/>
              </a:pPr>
              <a:t>5/26/2020</a:t>
            </a:fld>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7F75F5A9-D263-4774-98E7-6ACEABA447AF}" type="slidenum">
              <a:rPr lang="en-US"/>
              <a:pPr>
                <a:defRPr/>
              </a:pPr>
              <a:t>‹#›</a:t>
            </a:fld>
            <a:endParaRPr lang="en-US" dirty="0"/>
          </a:p>
        </p:txBody>
      </p:sp>
    </p:spTree>
    <p:extLst>
      <p:ext uri="{BB962C8B-B14F-4D97-AF65-F5344CB8AC3E}">
        <p14:creationId xmlns:p14="http://schemas.microsoft.com/office/powerpoint/2010/main" val="344854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5D4C355-5D5E-4400-BAFB-EB7CCF78B632}" type="datetime1">
              <a:rPr lang="en-US"/>
              <a:pPr>
                <a:defRPr/>
              </a:pPr>
              <a:t>5/26/2020</a:t>
            </a:fld>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E2CAD599-C3A8-4576-8D11-47D8FC1DCD24}" type="slidenum">
              <a:rPr lang="en-US"/>
              <a:pPr>
                <a:defRPr/>
              </a:pPr>
              <a:t>‹#›</a:t>
            </a:fld>
            <a:endParaRPr lang="en-US" dirty="0"/>
          </a:p>
        </p:txBody>
      </p:sp>
    </p:spTree>
    <p:extLst>
      <p:ext uri="{BB962C8B-B14F-4D97-AF65-F5344CB8AC3E}">
        <p14:creationId xmlns:p14="http://schemas.microsoft.com/office/powerpoint/2010/main" val="223877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2B639A6-1AA7-4409-B3AE-8AAE1BF45FD3}" type="datetime1">
              <a:rPr lang="en-US"/>
              <a:pPr>
                <a:defRPr/>
              </a:pPr>
              <a:t>5/26/2020</a:t>
            </a:fld>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6131D167-9215-4924-8065-365FC3D7DE7E}" type="slidenum">
              <a:rPr lang="en-US"/>
              <a:pPr>
                <a:defRPr/>
              </a:pPr>
              <a:t>‹#›</a:t>
            </a:fld>
            <a:endParaRPr lang="en-US" dirty="0"/>
          </a:p>
        </p:txBody>
      </p:sp>
    </p:spTree>
    <p:extLst>
      <p:ext uri="{BB962C8B-B14F-4D97-AF65-F5344CB8AC3E}">
        <p14:creationId xmlns:p14="http://schemas.microsoft.com/office/powerpoint/2010/main" val="13689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AAA982B-284F-494C-A5B4-BF62CA4BCCE4}" type="datetime1">
              <a:rPr lang="en-US"/>
              <a:pPr>
                <a:defRPr/>
              </a:pPr>
              <a:t>5/26/2020</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2B54139-5CFC-400F-8F9A-AD7FD884B0C6}" type="slidenum">
              <a:rPr lang="en-US"/>
              <a:pPr>
                <a:defRPr/>
              </a:pPr>
              <a:t>‹#›</a:t>
            </a:fld>
            <a:endParaRPr lang="en-US" dirty="0"/>
          </a:p>
        </p:txBody>
      </p:sp>
    </p:spTree>
    <p:extLst>
      <p:ext uri="{BB962C8B-B14F-4D97-AF65-F5344CB8AC3E}">
        <p14:creationId xmlns:p14="http://schemas.microsoft.com/office/powerpoint/2010/main" val="418676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BDD8BF-C2D3-4A93-B2E6-B56107DC2D99}" type="datetime1">
              <a:rPr lang="en-US"/>
              <a:pPr>
                <a:defRPr/>
              </a:pPr>
              <a:t>5/26/2020</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77DD4B6F-2F39-49B2-81BF-533084C3C126}" type="slidenum">
              <a:rPr lang="en-US"/>
              <a:pPr>
                <a:defRPr/>
              </a:pPr>
              <a:t>‹#›</a:t>
            </a:fld>
            <a:endParaRPr lang="en-US" dirty="0"/>
          </a:p>
        </p:txBody>
      </p:sp>
    </p:spTree>
    <p:extLst>
      <p:ext uri="{BB962C8B-B14F-4D97-AF65-F5344CB8AC3E}">
        <p14:creationId xmlns:p14="http://schemas.microsoft.com/office/powerpoint/2010/main" val="392714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7" descr="AFT_29B_Natl.png                                               0014D214home                           BC877B2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228600" y="304800"/>
            <a:ext cx="8610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2" name="Rectangle 3"/>
          <p:cNvSpPr>
            <a:spLocks noGrp="1" noChangeArrowheads="1"/>
          </p:cNvSpPr>
          <p:nvPr>
            <p:ph type="body" idx="1"/>
          </p:nvPr>
        </p:nvSpPr>
        <p:spPr bwMode="auto">
          <a:xfrm>
            <a:off x="228600" y="1828800"/>
            <a:ext cx="8610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6934200" y="60198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mn-lt"/>
                <a:cs typeface="+mn-cs"/>
              </a:defRPr>
            </a:lvl1pPr>
          </a:lstStyle>
          <a:p>
            <a:pPr fontAlgn="base">
              <a:spcBef>
                <a:spcPct val="0"/>
              </a:spcBef>
              <a:spcAft>
                <a:spcPct val="0"/>
              </a:spcAft>
              <a:defRPr/>
            </a:pPr>
            <a:fld id="{C4F28FB5-AAE2-4CE2-AA80-7DB680F1D8B5}" type="datetime1">
              <a:rPr lang="en-US"/>
              <a:pPr fontAlgn="base">
                <a:spcBef>
                  <a:spcPct val="0"/>
                </a:spcBef>
                <a:spcAft>
                  <a:spcPct val="0"/>
                </a:spcAft>
                <a:defRPr/>
              </a:pPr>
              <a:t>5/26/2020</a:t>
            </a:fld>
            <a:endParaRPr lang="en-US" dirty="0"/>
          </a:p>
        </p:txBody>
      </p:sp>
      <p:sp>
        <p:nvSpPr>
          <p:cNvPr id="1030" name="Rectangle 6"/>
          <p:cNvSpPr>
            <a:spLocks noGrp="1" noChangeArrowheads="1"/>
          </p:cNvSpPr>
          <p:nvPr>
            <p:ph type="sldNum" sz="quarter" idx="4"/>
          </p:nvPr>
        </p:nvSpPr>
        <p:spPr bwMode="auto">
          <a:xfrm>
            <a:off x="6934200"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000000"/>
                </a:solidFill>
                <a:latin typeface="+mn-lt"/>
                <a:cs typeface="+mn-cs"/>
              </a:defRPr>
            </a:lvl1pPr>
          </a:lstStyle>
          <a:p>
            <a:pPr fontAlgn="base">
              <a:spcBef>
                <a:spcPct val="0"/>
              </a:spcBef>
              <a:spcAft>
                <a:spcPct val="0"/>
              </a:spcAft>
              <a:defRPr/>
            </a:pPr>
            <a:fld id="{9BCA4B0C-21D8-4497-B906-65959A273250}"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980322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Verdana" charset="0"/>
        </a:defRPr>
      </a:lvl2pPr>
      <a:lvl3pPr algn="l" rtl="0" eaLnBrk="0" fontAlgn="base" hangingPunct="0">
        <a:spcBef>
          <a:spcPct val="0"/>
        </a:spcBef>
        <a:spcAft>
          <a:spcPct val="0"/>
        </a:spcAft>
        <a:defRPr sz="4000">
          <a:solidFill>
            <a:schemeClr val="tx2"/>
          </a:solidFill>
          <a:latin typeface="Verdana" charset="0"/>
        </a:defRPr>
      </a:lvl3pPr>
      <a:lvl4pPr algn="l" rtl="0" eaLnBrk="0" fontAlgn="base" hangingPunct="0">
        <a:spcBef>
          <a:spcPct val="0"/>
        </a:spcBef>
        <a:spcAft>
          <a:spcPct val="0"/>
        </a:spcAft>
        <a:defRPr sz="4000">
          <a:solidFill>
            <a:schemeClr val="tx2"/>
          </a:solidFill>
          <a:latin typeface="Verdana" charset="0"/>
        </a:defRPr>
      </a:lvl4pPr>
      <a:lvl5pPr algn="l" rtl="0" eaLnBrk="0" fontAlgn="base" hangingPunct="0">
        <a:spcBef>
          <a:spcPct val="0"/>
        </a:spcBef>
        <a:spcAft>
          <a:spcPct val="0"/>
        </a:spcAft>
        <a:defRPr sz="4000">
          <a:solidFill>
            <a:schemeClr val="tx2"/>
          </a:solidFill>
          <a:latin typeface="Verdana" charset="0"/>
        </a:defRPr>
      </a:lvl5pPr>
      <a:lvl6pPr marL="457200" algn="l" rtl="0" eaLnBrk="1" fontAlgn="base" hangingPunct="1">
        <a:spcBef>
          <a:spcPct val="0"/>
        </a:spcBef>
        <a:spcAft>
          <a:spcPct val="0"/>
        </a:spcAft>
        <a:defRPr sz="4000">
          <a:solidFill>
            <a:schemeClr val="tx2"/>
          </a:solidFill>
          <a:latin typeface="Verdana" charset="0"/>
        </a:defRPr>
      </a:lvl6pPr>
      <a:lvl7pPr marL="914400" algn="l" rtl="0" eaLnBrk="1" fontAlgn="base" hangingPunct="1">
        <a:spcBef>
          <a:spcPct val="0"/>
        </a:spcBef>
        <a:spcAft>
          <a:spcPct val="0"/>
        </a:spcAft>
        <a:defRPr sz="4000">
          <a:solidFill>
            <a:schemeClr val="tx2"/>
          </a:solidFill>
          <a:latin typeface="Verdana" charset="0"/>
        </a:defRPr>
      </a:lvl7pPr>
      <a:lvl8pPr marL="1371600" algn="l" rtl="0" eaLnBrk="1" fontAlgn="base" hangingPunct="1">
        <a:spcBef>
          <a:spcPct val="0"/>
        </a:spcBef>
        <a:spcAft>
          <a:spcPct val="0"/>
        </a:spcAft>
        <a:defRPr sz="4000">
          <a:solidFill>
            <a:schemeClr val="tx2"/>
          </a:solidFill>
          <a:latin typeface="Verdana" charset="0"/>
        </a:defRPr>
      </a:lvl8pPr>
      <a:lvl9pPr marL="1828800" algn="l" rtl="0" eaLnBrk="1" fontAlgn="base" hangingPunct="1">
        <a:spcBef>
          <a:spcPct val="0"/>
        </a:spcBef>
        <a:spcAft>
          <a:spcPct val="0"/>
        </a:spcAft>
        <a:defRPr sz="4000">
          <a:solidFill>
            <a:schemeClr val="tx2"/>
          </a:solidFill>
          <a:latin typeface="Verdana" charset="0"/>
        </a:defRPr>
      </a:lvl9pPr>
    </p:titleStyle>
    <p:bodyStyle>
      <a:lvl1pPr marL="342900" indent="-342900" algn="l" rtl="0" eaLnBrk="0" fontAlgn="base" hangingPunct="0">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Char char="»"/>
        <a:defRPr>
          <a:solidFill>
            <a:schemeClr val="tx1"/>
          </a:solidFill>
          <a:latin typeface="+mn-lt"/>
        </a:defRPr>
      </a:lvl5pPr>
      <a:lvl6pPr marL="2514600" indent="-228600" algn="l" rtl="0" eaLnBrk="1" fontAlgn="base" hangingPunct="1">
        <a:spcBef>
          <a:spcPct val="20000"/>
        </a:spcBef>
        <a:spcAft>
          <a:spcPct val="0"/>
        </a:spcAft>
        <a:buClr>
          <a:schemeClr val="accent2"/>
        </a:buClr>
        <a:buChar char="»"/>
        <a:defRPr>
          <a:solidFill>
            <a:schemeClr val="tx1"/>
          </a:solidFill>
          <a:latin typeface="+mn-lt"/>
        </a:defRPr>
      </a:lvl6pPr>
      <a:lvl7pPr marL="2971800" indent="-228600" algn="l" rtl="0" eaLnBrk="1" fontAlgn="base" hangingPunct="1">
        <a:spcBef>
          <a:spcPct val="20000"/>
        </a:spcBef>
        <a:spcAft>
          <a:spcPct val="0"/>
        </a:spcAft>
        <a:buClr>
          <a:schemeClr val="accent2"/>
        </a:buClr>
        <a:buChar char="»"/>
        <a:defRPr>
          <a:solidFill>
            <a:schemeClr val="tx1"/>
          </a:solidFill>
          <a:latin typeface="+mn-lt"/>
        </a:defRPr>
      </a:lvl7pPr>
      <a:lvl8pPr marL="3429000" indent="-228600" algn="l" rtl="0" eaLnBrk="1" fontAlgn="base" hangingPunct="1">
        <a:spcBef>
          <a:spcPct val="20000"/>
        </a:spcBef>
        <a:spcAft>
          <a:spcPct val="0"/>
        </a:spcAft>
        <a:buClr>
          <a:schemeClr val="accent2"/>
        </a:buClr>
        <a:buChar char="»"/>
        <a:defRPr>
          <a:solidFill>
            <a:schemeClr val="tx1"/>
          </a:solidFill>
          <a:latin typeface="+mn-lt"/>
        </a:defRPr>
      </a:lvl8pPr>
      <a:lvl9pPr marL="3886200" indent="-228600" algn="l" rtl="0" eaLnBrk="1" fontAlgn="base" hangingPunct="1">
        <a:spcBef>
          <a:spcPct val="20000"/>
        </a:spcBef>
        <a:spcAft>
          <a:spcPct val="0"/>
        </a:spcAft>
        <a:buClr>
          <a:schemeClr val="accent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252460" cy="457200"/>
          </a:xfrm>
        </p:spPr>
        <p:txBody>
          <a:bodyPr/>
          <a:lstStyle/>
          <a:p>
            <a:r>
              <a:rPr lang="en-US" sz="2400" b="1" dirty="0"/>
              <a:t>The 3C’s of Professionalism</a:t>
            </a:r>
            <a:endParaRPr lang="en-US" sz="2400" b="1" dirty="0">
              <a:solidFill>
                <a:schemeClr val="tx1"/>
              </a:solidFill>
            </a:endParaRPr>
          </a:p>
        </p:txBody>
      </p:sp>
      <p:sp>
        <p:nvSpPr>
          <p:cNvPr id="3" name="Subtitle 2"/>
          <p:cNvSpPr>
            <a:spLocks noGrp="1"/>
          </p:cNvSpPr>
          <p:nvPr>
            <p:ph type="subTitle" idx="1"/>
          </p:nvPr>
        </p:nvSpPr>
        <p:spPr>
          <a:xfrm>
            <a:off x="1143000" y="4572000"/>
            <a:ext cx="6477000" cy="1981200"/>
          </a:xfrm>
        </p:spPr>
        <p:txBody>
          <a:bodyPr/>
          <a:lstStyle/>
          <a:p>
            <a:r>
              <a:rPr lang="en-US" sz="1800" b="1" dirty="0">
                <a:solidFill>
                  <a:schemeClr val="tx1"/>
                </a:solidFill>
              </a:rPr>
              <a:t> </a:t>
            </a:r>
          </a:p>
          <a:p>
            <a:br>
              <a:rPr lang="en-US" dirty="0">
                <a:solidFill>
                  <a:schemeClr val="tx1"/>
                </a:solidFill>
              </a:rPr>
            </a:b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66800" y="1447800"/>
            <a:ext cx="2517866" cy="246909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5070"/>
          <a:stretch/>
        </p:blipFill>
        <p:spPr>
          <a:xfrm>
            <a:off x="4114800" y="1905000"/>
            <a:ext cx="4495800" cy="3258408"/>
          </a:xfrm>
          <a:prstGeom prst="rect">
            <a:avLst/>
          </a:prstGeom>
        </p:spPr>
      </p:pic>
    </p:spTree>
    <p:extLst>
      <p:ext uri="{BB962C8B-B14F-4D97-AF65-F5344CB8AC3E}">
        <p14:creationId xmlns:p14="http://schemas.microsoft.com/office/powerpoint/2010/main" val="2086882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685800"/>
          </a:xfrm>
        </p:spPr>
        <p:txBody>
          <a:bodyPr/>
          <a:lstStyle/>
          <a:p>
            <a:pPr algn="ctr"/>
            <a:r>
              <a:rPr lang="en-US" dirty="0"/>
              <a:t>Ethics</a:t>
            </a:r>
          </a:p>
        </p:txBody>
      </p:sp>
      <p:sp>
        <p:nvSpPr>
          <p:cNvPr id="3" name="Content Placeholder 2"/>
          <p:cNvSpPr>
            <a:spLocks noGrp="1"/>
          </p:cNvSpPr>
          <p:nvPr>
            <p:ph idx="1"/>
          </p:nvPr>
        </p:nvSpPr>
        <p:spPr>
          <a:xfrm>
            <a:off x="304800" y="1066800"/>
            <a:ext cx="8534400" cy="4876800"/>
          </a:xfrm>
        </p:spPr>
        <p:txBody>
          <a:bodyPr/>
          <a:lstStyle/>
          <a:p>
            <a:pPr lvl="0" eaLnBrk="1" fontAlgn="auto" hangingPunct="1">
              <a:spcAft>
                <a:spcPts val="0"/>
              </a:spcAft>
              <a:buClrTx/>
              <a:buFont typeface="Arial" panose="020B0604020202020204" pitchFamily="34" charset="0"/>
              <a:buChar char="•"/>
            </a:pPr>
            <a:r>
              <a:rPr lang="en-US" sz="2400" kern="1200" dirty="0">
                <a:solidFill>
                  <a:prstClr val="black"/>
                </a:solidFill>
                <a:latin typeface="Verdana" panose="020B0604030504040204" pitchFamily="34" charset="0"/>
                <a:ea typeface="Verdana" panose="020B0604030504040204" pitchFamily="34" charset="0"/>
                <a:cs typeface="Verdana" panose="020B0604030504040204" pitchFamily="34" charset="0"/>
              </a:rPr>
              <a:t>Moral principles that govern a person's behavior or the conducting of an activity.</a:t>
            </a:r>
          </a:p>
          <a:p>
            <a:pPr marL="0" lvl="0" indent="0" eaLnBrk="1" fontAlgn="auto" hangingPunct="1">
              <a:spcAft>
                <a:spcPts val="0"/>
              </a:spcAft>
              <a:buClrTx/>
              <a:buNone/>
            </a:pPr>
            <a:endParaRPr lang="en-US" sz="24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eaLnBrk="1" fontAlgn="auto" hangingPunct="1">
              <a:spcAft>
                <a:spcPts val="0"/>
              </a:spcAft>
              <a:buClrTx/>
              <a:buFont typeface="Arial" panose="020B0604020202020204" pitchFamily="34" charset="0"/>
              <a:buChar char="•"/>
            </a:pPr>
            <a:r>
              <a:rPr lang="en-US" sz="2400" b="1" kern="1200" dirty="0">
                <a:solidFill>
                  <a:srgbClr val="333333"/>
                </a:solidFill>
                <a:latin typeface="Verdana" panose="020B0604030504040204" pitchFamily="34" charset="0"/>
                <a:ea typeface="Verdana" panose="020B0604030504040204" pitchFamily="34" charset="0"/>
                <a:cs typeface="Verdana" panose="020B0604030504040204" pitchFamily="34" charset="0"/>
              </a:rPr>
              <a:t>Personal ethics:</a:t>
            </a:r>
            <a:br>
              <a:rPr lang="en-US" sz="2400" b="1" kern="1200" dirty="0">
                <a:solidFill>
                  <a:srgbClr val="333333"/>
                </a:solidFill>
                <a:latin typeface="Verdana" panose="020B0604030504040204" pitchFamily="34" charset="0"/>
                <a:ea typeface="Verdana" panose="020B0604030504040204" pitchFamily="34" charset="0"/>
                <a:cs typeface="Verdana" panose="020B0604030504040204" pitchFamily="34" charset="0"/>
              </a:rPr>
            </a:br>
            <a:r>
              <a:rPr lang="en-US" sz="2400" kern="1200" dirty="0">
                <a:solidFill>
                  <a:srgbClr val="333333"/>
                </a:solidFill>
                <a:latin typeface="Verdana" panose="020B0604030504040204" pitchFamily="34" charset="0"/>
                <a:ea typeface="Verdana" panose="020B0604030504040204" pitchFamily="34" charset="0"/>
                <a:cs typeface="Verdana" panose="020B0604030504040204" pitchFamily="34" charset="0"/>
              </a:rPr>
              <a:t>refers to the moral principles that a person identifies with in respect to people and situations that they deal with in everyday life.</a:t>
            </a:r>
          </a:p>
          <a:p>
            <a:pPr lvl="0" eaLnBrk="1" fontAlgn="auto" hangingPunct="1">
              <a:spcAft>
                <a:spcPts val="0"/>
              </a:spcAft>
              <a:buClrTx/>
              <a:buFont typeface="Arial" panose="020B0604020202020204" pitchFamily="34" charset="0"/>
              <a:buChar char="•"/>
            </a:pPr>
            <a:endParaRPr lang="en-US" sz="2400" kern="120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lvl="0" eaLnBrk="1" fontAlgn="auto" hangingPunct="1">
              <a:spcAft>
                <a:spcPts val="0"/>
              </a:spcAft>
              <a:buClrTx/>
              <a:buFont typeface="Arial" panose="020B0604020202020204" pitchFamily="34" charset="0"/>
              <a:buChar char="•"/>
            </a:pPr>
            <a:r>
              <a:rPr lang="en-US" sz="2400" b="1" kern="1200" dirty="0">
                <a:solidFill>
                  <a:srgbClr val="333333"/>
                </a:solidFill>
                <a:latin typeface="Verdana" panose="020B0604030504040204" pitchFamily="34" charset="0"/>
                <a:ea typeface="Verdana" panose="020B0604030504040204" pitchFamily="34" charset="0"/>
                <a:cs typeface="Verdana" panose="020B0604030504040204" pitchFamily="34" charset="0"/>
              </a:rPr>
              <a:t>Professional ethics:</a:t>
            </a:r>
            <a:br>
              <a:rPr lang="en-US" sz="2400" b="1" kern="1200" dirty="0">
                <a:solidFill>
                  <a:srgbClr val="333333"/>
                </a:solidFill>
                <a:latin typeface="Verdana" panose="020B0604030504040204" pitchFamily="34" charset="0"/>
                <a:ea typeface="Verdana" panose="020B0604030504040204" pitchFamily="34" charset="0"/>
                <a:cs typeface="Verdana" panose="020B0604030504040204" pitchFamily="34" charset="0"/>
              </a:rPr>
            </a:br>
            <a:r>
              <a:rPr lang="en-US" sz="2400" kern="1200" dirty="0">
                <a:solidFill>
                  <a:srgbClr val="333333"/>
                </a:solidFill>
                <a:latin typeface="Verdana" panose="020B0604030504040204" pitchFamily="34" charset="0"/>
                <a:ea typeface="Verdana" panose="020B0604030504040204" pitchFamily="34" charset="0"/>
                <a:cs typeface="Verdana" panose="020B0604030504040204" pitchFamily="34" charset="0"/>
              </a:rPr>
              <a:t>refers to the moral principles that a person must adhere to in respect of their interactions and dealings in their professional life.</a:t>
            </a: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10</a:t>
            </a:fld>
            <a:endParaRPr lang="en-US" dirty="0"/>
          </a:p>
        </p:txBody>
      </p:sp>
    </p:spTree>
    <p:extLst>
      <p:ext uri="{BB962C8B-B14F-4D97-AF65-F5344CB8AC3E}">
        <p14:creationId xmlns:p14="http://schemas.microsoft.com/office/powerpoint/2010/main" val="367034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685800"/>
          </a:xfrm>
        </p:spPr>
        <p:txBody>
          <a:bodyPr/>
          <a:lstStyle/>
          <a:p>
            <a:pPr algn="ctr"/>
            <a:r>
              <a:rPr lang="en-US" sz="3600" b="1" kern="1200" dirty="0">
                <a:solidFill>
                  <a:prstClr val="black"/>
                </a:solidFill>
                <a:latin typeface="Calibri"/>
              </a:rPr>
              <a:t>Making Ethical Choices</a:t>
            </a:r>
            <a:endParaRPr lang="en-US" dirty="0"/>
          </a:p>
        </p:txBody>
      </p:sp>
      <p:sp>
        <p:nvSpPr>
          <p:cNvPr id="3" name="Content Placeholder 2"/>
          <p:cNvSpPr>
            <a:spLocks noGrp="1"/>
          </p:cNvSpPr>
          <p:nvPr>
            <p:ph idx="1"/>
          </p:nvPr>
        </p:nvSpPr>
        <p:spPr>
          <a:xfrm>
            <a:off x="228600" y="1219200"/>
            <a:ext cx="8610600" cy="4343400"/>
          </a:xfrm>
        </p:spPr>
        <p:txBody>
          <a:bodyPr/>
          <a:lstStyle/>
          <a:p>
            <a:pPr lvl="0" eaLnBrk="1" hangingPunct="1">
              <a:lnSpc>
                <a:spcPct val="90000"/>
              </a:lnSpc>
              <a:buClr>
                <a:srgbClr val="FFCC66"/>
              </a:buClr>
              <a:buSzPct val="65000"/>
              <a:buFont typeface="Arial" panose="020B0604020202020204" pitchFamily="34" charset="0"/>
              <a:buChar char="•"/>
              <a:defRPr/>
            </a:pPr>
            <a:r>
              <a:rPr lang="en-US" altLang="en-US" sz="2600" b="1" dirty="0">
                <a:solidFill>
                  <a:prstClr val="black"/>
                </a:solidFill>
                <a:latin typeface="Tahoma"/>
              </a:rPr>
              <a:t>Is the action you have arrived at one that lives up to your sense of moral integrity?</a:t>
            </a:r>
          </a:p>
          <a:p>
            <a:pPr lvl="0" algn="ctr" eaLnBrk="1" hangingPunct="1">
              <a:lnSpc>
                <a:spcPct val="250000"/>
              </a:lnSpc>
              <a:buClr>
                <a:srgbClr val="FFCC66"/>
              </a:buClr>
              <a:buSzPct val="65000"/>
              <a:buFont typeface="Arial" panose="020B0604020202020204" pitchFamily="34" charset="0"/>
              <a:buChar char="•"/>
              <a:defRPr/>
            </a:pPr>
            <a:r>
              <a:rPr lang="en-US" altLang="en-US" sz="1900" b="1" dirty="0">
                <a:solidFill>
                  <a:srgbClr val="FF0000"/>
                </a:solidFill>
                <a:latin typeface="Tahoma"/>
              </a:rPr>
              <a:t>(Could I do this and look at myself in the mirror?)</a:t>
            </a:r>
            <a:endParaRPr lang="en-US" altLang="en-US" sz="3200" dirty="0">
              <a:solidFill>
                <a:prstClr val="black"/>
              </a:solidFill>
              <a:effectLst>
                <a:outerShdw blurRad="38100" dist="38100" dir="2700000" algn="tl">
                  <a:srgbClr val="000000"/>
                </a:outerShdw>
              </a:effectLst>
              <a:latin typeface="Tahoma"/>
            </a:endParaRPr>
          </a:p>
          <a:p>
            <a:pPr lvl="0" algn="ctr" eaLnBrk="1" hangingPunct="1">
              <a:lnSpc>
                <a:spcPct val="90000"/>
              </a:lnSpc>
              <a:buClr>
                <a:srgbClr val="FFCC66"/>
              </a:buClr>
              <a:buSzPct val="65000"/>
              <a:buFont typeface="Arial" panose="020B0604020202020204" pitchFamily="34" charset="0"/>
              <a:buChar char="•"/>
              <a:defRPr/>
            </a:pPr>
            <a:r>
              <a:rPr lang="en-US" altLang="en-US" sz="2600" b="1" dirty="0">
                <a:solidFill>
                  <a:prstClr val="black"/>
                </a:solidFill>
                <a:latin typeface="Tahoma"/>
              </a:rPr>
              <a:t>Would it be an action chosen by someone you consider a moral model?</a:t>
            </a:r>
            <a:br>
              <a:rPr lang="en-US" altLang="en-US" sz="2600" b="1" dirty="0">
                <a:solidFill>
                  <a:prstClr val="black"/>
                </a:solidFill>
                <a:latin typeface="Tahoma"/>
              </a:rPr>
            </a:br>
            <a:r>
              <a:rPr lang="en-US" altLang="en-US" sz="1900" b="1" dirty="0">
                <a:solidFill>
                  <a:srgbClr val="FF0000"/>
                </a:solidFill>
                <a:latin typeface="Tahoma"/>
              </a:rPr>
              <a:t>(Could I feel good about telling mother/father/minister/significant other I took this action?)  </a:t>
            </a:r>
            <a:r>
              <a:rPr lang="en-US" altLang="en-US" sz="1900" b="1" dirty="0">
                <a:solidFill>
                  <a:prstClr val="black"/>
                </a:solidFill>
                <a:latin typeface="Tahoma"/>
              </a:rPr>
              <a:t>    </a:t>
            </a:r>
            <a:endParaRPr lang="en-US" altLang="en-US" sz="1900" b="1" dirty="0">
              <a:solidFill>
                <a:srgbClr val="FF0000"/>
              </a:solidFill>
              <a:latin typeface="Tahoma"/>
            </a:endParaRPr>
          </a:p>
          <a:p>
            <a:pPr marL="0" lvl="0" indent="0" eaLnBrk="1" hangingPunct="1">
              <a:lnSpc>
                <a:spcPct val="90000"/>
              </a:lnSpc>
              <a:buClr>
                <a:srgbClr val="FFCC66"/>
              </a:buClr>
              <a:buSzPct val="65000"/>
              <a:buNone/>
              <a:defRPr/>
            </a:pPr>
            <a:endParaRPr lang="en-US" altLang="en-US" sz="1900" dirty="0">
              <a:solidFill>
                <a:prstClr val="black"/>
              </a:solidFill>
              <a:latin typeface="Tahoma"/>
            </a:endParaRPr>
          </a:p>
          <a:p>
            <a:pPr lvl="0" eaLnBrk="1" hangingPunct="1">
              <a:lnSpc>
                <a:spcPct val="90000"/>
              </a:lnSpc>
              <a:buClr>
                <a:srgbClr val="FFCC66"/>
              </a:buClr>
              <a:buSzPct val="65000"/>
              <a:buFont typeface="Arial" panose="020B0604020202020204" pitchFamily="34" charset="0"/>
              <a:buChar char="•"/>
              <a:defRPr/>
            </a:pPr>
            <a:r>
              <a:rPr lang="en-US" altLang="en-US" sz="2400" b="1" dirty="0">
                <a:solidFill>
                  <a:prstClr val="black"/>
                </a:solidFill>
                <a:latin typeface="Tahoma"/>
              </a:rPr>
              <a:t>Would you be comfortable if the action or its results were made public?</a:t>
            </a:r>
          </a:p>
          <a:p>
            <a:pPr lvl="0" algn="ctr">
              <a:lnSpc>
                <a:spcPct val="90000"/>
              </a:lnSpc>
              <a:spcBef>
                <a:spcPct val="0"/>
              </a:spcBef>
              <a:buClr>
                <a:srgbClr val="FFCC66"/>
              </a:buClr>
              <a:buSzPct val="65000"/>
              <a:buFont typeface="Arial" panose="020B0604020202020204" pitchFamily="34" charset="0"/>
              <a:buChar char="•"/>
              <a:defRPr/>
            </a:pPr>
            <a:r>
              <a:rPr lang="en-US" altLang="en-US" sz="2000" dirty="0">
                <a:solidFill>
                  <a:prstClr val="black"/>
                </a:solidFill>
                <a:effectLst>
                  <a:outerShdw blurRad="38100" dist="38100" dir="2700000" algn="tl">
                    <a:srgbClr val="000000"/>
                  </a:outerShdw>
                </a:effectLst>
                <a:latin typeface="Tahoma"/>
              </a:rPr>
              <a:t>	</a:t>
            </a:r>
            <a:r>
              <a:rPr lang="en-US" altLang="en-US" sz="1800" b="1" dirty="0">
                <a:solidFill>
                  <a:srgbClr val="FF0000"/>
                </a:solidFill>
                <a:latin typeface="Tahoma"/>
              </a:rPr>
              <a:t>(What if this became headline news?)</a:t>
            </a: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11</a:t>
            </a:fld>
            <a:endParaRPr lang="en-US" dirty="0"/>
          </a:p>
        </p:txBody>
      </p:sp>
    </p:spTree>
    <p:extLst>
      <p:ext uri="{BB962C8B-B14F-4D97-AF65-F5344CB8AC3E}">
        <p14:creationId xmlns:p14="http://schemas.microsoft.com/office/powerpoint/2010/main" val="49264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5562600"/>
          </a:xfrm>
        </p:spPr>
        <p:txBody>
          <a:bodyPr/>
          <a:lstStyle/>
          <a:p>
            <a:pPr marL="45720" lvl="0" indent="0" algn="ctr" eaLnBrk="1" fontAlgn="auto" hangingPunct="1">
              <a:spcAft>
                <a:spcPts val="0"/>
              </a:spcAft>
              <a:buClr>
                <a:srgbClr val="4F81BD"/>
              </a:buClr>
              <a:buNone/>
            </a:pPr>
            <a:r>
              <a:rPr lang="en-US" kern="1200" spc="150" dirty="0">
                <a:solidFill>
                  <a:prstClr val="black"/>
                </a:solidFill>
                <a:latin typeface="Franklin Gothic Medium"/>
              </a:rPr>
              <a:t> </a:t>
            </a:r>
            <a:r>
              <a:rPr lang="en-US" b="1" kern="1200" spc="150" dirty="0">
                <a:solidFill>
                  <a:prstClr val="black"/>
                </a:solidFill>
                <a:latin typeface="Verdana" panose="020B0604030504040204" pitchFamily="34" charset="0"/>
                <a:ea typeface="Verdana" panose="020B0604030504040204" pitchFamily="34" charset="0"/>
                <a:cs typeface="Verdana" panose="020B0604030504040204" pitchFamily="34" charset="0"/>
              </a:rPr>
              <a:t>5 Factors That Demonstrate a Strong Work Ethic </a:t>
            </a:r>
          </a:p>
          <a:p>
            <a:pPr marL="45720" lvl="0" indent="0" algn="ctr" eaLnBrk="1" fontAlgn="auto" hangingPunct="1">
              <a:spcAft>
                <a:spcPts val="0"/>
              </a:spcAft>
              <a:buClr>
                <a:srgbClr val="4F81BD"/>
              </a:buClr>
              <a:buNone/>
            </a:pPr>
            <a:endParaRPr lang="en-US" kern="1200" spc="150" dirty="0">
              <a:solidFill>
                <a:srgbClr val="1F497D"/>
              </a:solidFill>
              <a:latin typeface="Verdana" panose="020B0604030504040204" pitchFamily="34" charset="0"/>
              <a:ea typeface="Verdana" panose="020B0604030504040204" pitchFamily="34" charset="0"/>
              <a:cs typeface="Verdana" panose="020B0604030504040204" pitchFamily="34" charset="0"/>
            </a:endParaRPr>
          </a:p>
          <a:p>
            <a:pPr marL="777240" lvl="1" indent="-457200" eaLnBrk="1" fontAlgn="auto" hangingPunct="1">
              <a:spcAft>
                <a:spcPts val="0"/>
              </a:spcAft>
              <a:buClrTx/>
              <a:buFont typeface="+mj-lt"/>
              <a:buAutoNum type="arabicPeriod"/>
            </a:pPr>
            <a:r>
              <a:rPr lang="en-US" b="1" kern="1200" dirty="0">
                <a:solidFill>
                  <a:prstClr val="black"/>
                </a:solidFill>
                <a:latin typeface="Verdana" panose="020B0604030504040204" pitchFamily="34" charset="0"/>
                <a:ea typeface="Verdana" panose="020B0604030504040204" pitchFamily="34" charset="0"/>
                <a:cs typeface="Verdana" panose="020B0604030504040204" pitchFamily="34" charset="0"/>
              </a:rPr>
              <a:t>Integrity</a:t>
            </a:r>
          </a:p>
          <a:p>
            <a:pPr marL="777240" lvl="1" indent="-457200" eaLnBrk="1" fontAlgn="auto" hangingPunct="1">
              <a:spcAft>
                <a:spcPts val="0"/>
              </a:spcAft>
              <a:buClrTx/>
              <a:buFont typeface="+mj-lt"/>
              <a:buAutoNum type="arabicPeriod"/>
            </a:pPr>
            <a:endParaRPr lang="en-US" b="1"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777240" lvl="1" indent="-457200" eaLnBrk="1" fontAlgn="auto" hangingPunct="1">
              <a:spcAft>
                <a:spcPts val="0"/>
              </a:spcAft>
              <a:buClrTx/>
              <a:buFont typeface="+mj-lt"/>
              <a:buAutoNum type="arabicPeriod"/>
            </a:pPr>
            <a:r>
              <a:rPr lang="en-US" b="1" kern="1200" dirty="0">
                <a:solidFill>
                  <a:prstClr val="black"/>
                </a:solidFill>
                <a:latin typeface="Verdana" panose="020B0604030504040204" pitchFamily="34" charset="0"/>
                <a:ea typeface="Verdana" panose="020B0604030504040204" pitchFamily="34" charset="0"/>
                <a:cs typeface="Verdana" panose="020B0604030504040204" pitchFamily="34" charset="0"/>
              </a:rPr>
              <a:t>Sense of Responsibility</a:t>
            </a:r>
          </a:p>
          <a:p>
            <a:pPr marL="777240" lvl="1" indent="-457200" eaLnBrk="1" fontAlgn="auto" hangingPunct="1">
              <a:spcAft>
                <a:spcPts val="0"/>
              </a:spcAft>
              <a:buClrTx/>
              <a:buFont typeface="+mj-lt"/>
              <a:buAutoNum type="arabicPeriod"/>
            </a:pPr>
            <a:endParaRPr lang="en-US" b="1"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777240" lvl="1" indent="-457200" eaLnBrk="1" fontAlgn="auto" hangingPunct="1">
              <a:spcAft>
                <a:spcPts val="0"/>
              </a:spcAft>
              <a:buClrTx/>
              <a:buFont typeface="+mj-lt"/>
              <a:buAutoNum type="arabicPeriod"/>
            </a:pPr>
            <a:r>
              <a:rPr lang="en-US" b="1" kern="1200" dirty="0">
                <a:solidFill>
                  <a:prstClr val="black"/>
                </a:solidFill>
                <a:latin typeface="Verdana" panose="020B0604030504040204" pitchFamily="34" charset="0"/>
                <a:ea typeface="Verdana" panose="020B0604030504040204" pitchFamily="34" charset="0"/>
                <a:cs typeface="Verdana" panose="020B0604030504040204" pitchFamily="34" charset="0"/>
              </a:rPr>
              <a:t>Emphasis on Quality </a:t>
            </a:r>
          </a:p>
          <a:p>
            <a:pPr marL="777240" lvl="1" indent="-457200" eaLnBrk="1" fontAlgn="auto" hangingPunct="1">
              <a:spcAft>
                <a:spcPts val="0"/>
              </a:spcAft>
              <a:buClrTx/>
              <a:buFont typeface="+mj-lt"/>
              <a:buAutoNum type="arabicPeriod"/>
            </a:pPr>
            <a:endParaRPr lang="en-US" b="1"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777240" lvl="1" indent="-457200" eaLnBrk="1" fontAlgn="auto" hangingPunct="1">
              <a:spcAft>
                <a:spcPts val="0"/>
              </a:spcAft>
              <a:buClrTx/>
              <a:buFont typeface="+mj-lt"/>
              <a:buAutoNum type="arabicPeriod"/>
            </a:pPr>
            <a:r>
              <a:rPr lang="en-US" b="1" kern="1200" dirty="0">
                <a:solidFill>
                  <a:prstClr val="black"/>
                </a:solidFill>
                <a:latin typeface="Verdana" panose="020B0604030504040204" pitchFamily="34" charset="0"/>
                <a:ea typeface="Verdana" panose="020B0604030504040204" pitchFamily="34" charset="0"/>
                <a:cs typeface="Verdana" panose="020B0604030504040204" pitchFamily="34" charset="0"/>
              </a:rPr>
              <a:t>Discipline </a:t>
            </a:r>
          </a:p>
          <a:p>
            <a:pPr marL="777240" lvl="1" indent="-457200" eaLnBrk="1" fontAlgn="auto" hangingPunct="1">
              <a:spcAft>
                <a:spcPts val="0"/>
              </a:spcAft>
              <a:buClrTx/>
              <a:buFont typeface="+mj-lt"/>
              <a:buAutoNum type="arabicPeriod"/>
            </a:pPr>
            <a:endParaRPr lang="en-US" b="1"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777240" lvl="1" indent="-457200" eaLnBrk="1" fontAlgn="auto" hangingPunct="1">
              <a:spcAft>
                <a:spcPts val="0"/>
              </a:spcAft>
              <a:buClrTx/>
              <a:buFont typeface="+mj-lt"/>
              <a:buAutoNum type="arabicPeriod"/>
            </a:pPr>
            <a:r>
              <a:rPr lang="en-US" b="1" kern="1200" dirty="0">
                <a:solidFill>
                  <a:prstClr val="black"/>
                </a:solidFill>
                <a:latin typeface="Verdana" panose="020B0604030504040204" pitchFamily="34" charset="0"/>
                <a:ea typeface="Verdana" panose="020B0604030504040204" pitchFamily="34" charset="0"/>
                <a:cs typeface="Verdana" panose="020B0604030504040204" pitchFamily="34" charset="0"/>
              </a:rPr>
              <a:t>Sense of Teamwork </a:t>
            </a: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12</a:t>
            </a:fld>
            <a:endParaRPr lang="en-US" dirty="0"/>
          </a:p>
        </p:txBody>
      </p:sp>
    </p:spTree>
    <p:extLst>
      <p:ext uri="{BB962C8B-B14F-4D97-AF65-F5344CB8AC3E}">
        <p14:creationId xmlns:p14="http://schemas.microsoft.com/office/powerpoint/2010/main" val="2774110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609600"/>
          </a:xfrm>
        </p:spPr>
        <p:txBody>
          <a:bodyPr/>
          <a:lstStyle/>
          <a:p>
            <a:pPr algn="ctr"/>
            <a:r>
              <a:rPr lang="en-US" dirty="0"/>
              <a:t>Communication</a:t>
            </a:r>
          </a:p>
        </p:txBody>
      </p:sp>
      <p:sp>
        <p:nvSpPr>
          <p:cNvPr id="3" name="Content Placeholder 2"/>
          <p:cNvSpPr>
            <a:spLocks noGrp="1"/>
          </p:cNvSpPr>
          <p:nvPr>
            <p:ph idx="1"/>
          </p:nvPr>
        </p:nvSpPr>
        <p:spPr>
          <a:xfrm>
            <a:off x="152400" y="990600"/>
            <a:ext cx="8686800" cy="5105400"/>
          </a:xfrm>
        </p:spPr>
        <p:txBody>
          <a:bodyPr/>
          <a:lstStyle/>
          <a:p>
            <a:r>
              <a:rPr lang="en-US" sz="2400" dirty="0"/>
              <a:t>Speak Confidently  </a:t>
            </a:r>
          </a:p>
          <a:p>
            <a:endParaRPr lang="en-US" sz="2400" dirty="0"/>
          </a:p>
          <a:p>
            <a:r>
              <a:rPr lang="en-US" sz="2400" dirty="0"/>
              <a:t>Speak Politely</a:t>
            </a:r>
          </a:p>
          <a:p>
            <a:endParaRPr lang="en-US" sz="2400" dirty="0"/>
          </a:p>
          <a:p>
            <a:r>
              <a:rPr lang="en-US" sz="2400" dirty="0"/>
              <a:t>Speak Concisely</a:t>
            </a:r>
          </a:p>
          <a:p>
            <a:endParaRPr lang="en-US" sz="2400" dirty="0"/>
          </a:p>
          <a:p>
            <a:r>
              <a:rPr lang="en-US" sz="2400" dirty="0"/>
              <a:t>Smile</a:t>
            </a:r>
          </a:p>
          <a:p>
            <a:endParaRPr lang="en-US" sz="2400" dirty="0"/>
          </a:p>
          <a:p>
            <a:r>
              <a:rPr lang="en-US" sz="2400" dirty="0"/>
              <a:t>Listen Actively</a:t>
            </a:r>
          </a:p>
          <a:p>
            <a:pPr marL="0" indent="0">
              <a:buNone/>
            </a:pPr>
            <a:endParaRPr lang="en-US" dirty="0"/>
          </a:p>
          <a:p>
            <a:r>
              <a:rPr lang="en-US" sz="2400" dirty="0"/>
              <a:t>Write grammatically correct</a:t>
            </a:r>
          </a:p>
          <a:p>
            <a:pPr marL="0" indent="0">
              <a:buNone/>
            </a:pPr>
            <a:endParaRPr lang="en-US" dirty="0"/>
          </a:p>
          <a:p>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524000"/>
            <a:ext cx="3336175" cy="3276600"/>
          </a:xfrm>
          <a:prstGeom prst="rect">
            <a:avLst/>
          </a:prstGeom>
        </p:spPr>
      </p:pic>
    </p:spTree>
    <p:extLst>
      <p:ext uri="{BB962C8B-B14F-4D97-AF65-F5344CB8AC3E}">
        <p14:creationId xmlns:p14="http://schemas.microsoft.com/office/powerpoint/2010/main" val="2155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610600" cy="3276600"/>
          </a:xfrm>
        </p:spPr>
        <p:txBody>
          <a:bodyPr/>
          <a:lstStyle/>
          <a:p>
            <a:pPr algn="ctr"/>
            <a:r>
              <a:rPr lang="en-US" sz="2800" dirty="0">
                <a:solidFill>
                  <a:schemeClr val="tx1"/>
                </a:solidFill>
              </a:rPr>
              <a:t>Communication is like throwing a ball, once it leaves your hand, you have no control. Once they catch it, then they have control of it. They will interpret the message based on their knowledge and experience. This is where you have the risk of misunderstanding and miscommunication.</a:t>
            </a:r>
            <a:br>
              <a:rPr lang="en-US" dirty="0"/>
            </a:br>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14</a:t>
            </a:fld>
            <a:endParaRPr lang="en-US" dirty="0"/>
          </a:p>
        </p:txBody>
      </p:sp>
      <p:pic>
        <p:nvPicPr>
          <p:cNvPr id="5" name="Picture 4"/>
          <p:cNvPicPr>
            <a:picLocks noChangeAspect="1"/>
          </p:cNvPicPr>
          <p:nvPr/>
        </p:nvPicPr>
        <p:blipFill rotWithShape="1">
          <a:blip r:embed="rId3"/>
          <a:srcRect r="32198"/>
          <a:stretch/>
        </p:blipFill>
        <p:spPr>
          <a:xfrm>
            <a:off x="228600" y="228600"/>
            <a:ext cx="2013045" cy="1908213"/>
          </a:xfrm>
          <a:prstGeom prst="rect">
            <a:avLst/>
          </a:prstGeom>
        </p:spPr>
      </p:pic>
      <p:pic>
        <p:nvPicPr>
          <p:cNvPr id="6" name="Picture 5"/>
          <p:cNvPicPr>
            <a:picLocks noChangeAspect="1"/>
          </p:cNvPicPr>
          <p:nvPr/>
        </p:nvPicPr>
        <p:blipFill>
          <a:blip r:embed="rId4"/>
          <a:stretch>
            <a:fillRect/>
          </a:stretch>
        </p:blipFill>
        <p:spPr>
          <a:xfrm>
            <a:off x="2895600" y="228600"/>
            <a:ext cx="3042168" cy="1905000"/>
          </a:xfrm>
          <a:prstGeom prst="rect">
            <a:avLst/>
          </a:prstGeom>
        </p:spPr>
      </p:pic>
      <p:pic>
        <p:nvPicPr>
          <p:cNvPr id="8" name="Picture 7"/>
          <p:cNvPicPr>
            <a:picLocks noChangeAspect="1"/>
          </p:cNvPicPr>
          <p:nvPr/>
        </p:nvPicPr>
        <p:blipFill rotWithShape="1">
          <a:blip r:embed="rId5"/>
          <a:srcRect l="-846" t="-706" r="30881" b="706"/>
          <a:stretch/>
        </p:blipFill>
        <p:spPr>
          <a:xfrm>
            <a:off x="6553200" y="228600"/>
            <a:ext cx="2256430" cy="1932599"/>
          </a:xfrm>
          <a:prstGeom prst="rect">
            <a:avLst/>
          </a:prstGeom>
        </p:spPr>
      </p:pic>
    </p:spTree>
    <p:extLst>
      <p:ext uri="{BB962C8B-B14F-4D97-AF65-F5344CB8AC3E}">
        <p14:creationId xmlns:p14="http://schemas.microsoft.com/office/powerpoint/2010/main" val="2804536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197"/>
            <a:ext cx="8610600" cy="685800"/>
          </a:xfrm>
        </p:spPr>
        <p:txBody>
          <a:bodyPr/>
          <a:lstStyle/>
          <a:p>
            <a:pPr algn="ctr"/>
            <a:r>
              <a:rPr lang="en-US" dirty="0"/>
              <a:t>Competence</a:t>
            </a:r>
          </a:p>
        </p:txBody>
      </p:sp>
      <p:sp>
        <p:nvSpPr>
          <p:cNvPr id="3" name="Content Placeholder 2"/>
          <p:cNvSpPr>
            <a:spLocks noGrp="1"/>
          </p:cNvSpPr>
          <p:nvPr>
            <p:ph idx="1"/>
          </p:nvPr>
        </p:nvSpPr>
        <p:spPr>
          <a:xfrm>
            <a:off x="0" y="818866"/>
            <a:ext cx="9144000" cy="5353334"/>
          </a:xfrm>
        </p:spPr>
        <p:txBody>
          <a:bodyPr/>
          <a:lstStyle/>
          <a:p>
            <a:pPr marL="0" indent="0" algn="ctr">
              <a:buNone/>
            </a:pPr>
            <a:r>
              <a:rPr lang="en-US" sz="2700" dirty="0"/>
              <a:t>having the necessary ability, knowledge, or skill to do something successfully.</a:t>
            </a:r>
          </a:p>
          <a:p>
            <a:pPr marL="0" indent="0" algn="ctr">
              <a:buNone/>
            </a:pPr>
            <a:r>
              <a:rPr lang="en-US" sz="2700" dirty="0"/>
              <a:t>The ability to do your job efficiently and capably</a:t>
            </a:r>
          </a:p>
          <a:p>
            <a:pPr marL="0" indent="0" algn="ctr">
              <a:buNone/>
            </a:pPr>
            <a:r>
              <a:rPr lang="en-US" sz="2700" dirty="0"/>
              <a:t> </a:t>
            </a:r>
          </a:p>
          <a:p>
            <a:pPr marL="0" indent="0" algn="ctr">
              <a:buNone/>
            </a:pPr>
            <a:r>
              <a:rPr lang="en-US" sz="2700" b="1" dirty="0"/>
              <a:t>Training</a:t>
            </a:r>
            <a:r>
              <a:rPr lang="en-US" sz="2700" dirty="0"/>
              <a:t> </a:t>
            </a:r>
            <a:br>
              <a:rPr lang="en-US" sz="2700" dirty="0"/>
            </a:br>
            <a:r>
              <a:rPr lang="en-US" sz="2700" dirty="0"/>
              <a:t>Helps you to be competent and stay competent.</a:t>
            </a:r>
          </a:p>
          <a:p>
            <a:pPr marL="0" indent="0">
              <a:buNone/>
            </a:pPr>
            <a:endParaRPr lang="en-US" sz="2700" dirty="0"/>
          </a:p>
          <a:p>
            <a:pPr marL="0" indent="0" algn="ctr">
              <a:buNone/>
            </a:pPr>
            <a:r>
              <a:rPr lang="en-US" sz="2700" b="1" dirty="0"/>
              <a:t>Professional Development</a:t>
            </a:r>
            <a:br>
              <a:rPr lang="en-US" sz="2700" dirty="0"/>
            </a:br>
            <a:r>
              <a:rPr lang="en-US" sz="2700" dirty="0"/>
              <a:t>Ongoing training that provides both refresher sessions and new topics and developments as they occur in special and general education.</a:t>
            </a:r>
          </a:p>
          <a:p>
            <a:pPr marL="0" indent="0">
              <a:buNone/>
            </a:pPr>
            <a:endParaRPr lang="en-US" sz="2700"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15</a:t>
            </a:fld>
            <a:endParaRPr lang="en-US" dirty="0"/>
          </a:p>
        </p:txBody>
      </p:sp>
    </p:spTree>
    <p:extLst>
      <p:ext uri="{BB962C8B-B14F-4D97-AF65-F5344CB8AC3E}">
        <p14:creationId xmlns:p14="http://schemas.microsoft.com/office/powerpoint/2010/main" val="140417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16</a:t>
            </a:fld>
            <a:endParaRPr lang="en-US" dirty="0"/>
          </a:p>
        </p:txBody>
      </p:sp>
      <p:sp>
        <p:nvSpPr>
          <p:cNvPr id="3" name="TextBox 2"/>
          <p:cNvSpPr txBox="1"/>
          <p:nvPr/>
        </p:nvSpPr>
        <p:spPr>
          <a:xfrm>
            <a:off x="304800" y="304800"/>
            <a:ext cx="8229600" cy="5509200"/>
          </a:xfrm>
          <a:prstGeom prst="rect">
            <a:avLst/>
          </a:prstGeom>
          <a:noFill/>
        </p:spPr>
        <p:txBody>
          <a:bodyPr wrap="square" rtlCol="0">
            <a:spAutoFit/>
          </a:bodyPr>
          <a:lstStyle/>
          <a:p>
            <a:r>
              <a:rPr lang="en-US" sz="2200" b="1" dirty="0"/>
              <a:t>Massachusetts Policies for Instructional</a:t>
            </a:r>
          </a:p>
          <a:p>
            <a:r>
              <a:rPr lang="en-US" sz="2200" b="1" dirty="0"/>
              <a:t>Paraprofessionals in Title I Programs</a:t>
            </a:r>
          </a:p>
          <a:p>
            <a:endParaRPr lang="en-US" sz="2200" b="1" dirty="0"/>
          </a:p>
          <a:p>
            <a:r>
              <a:rPr lang="en-US" sz="2200" b="1" dirty="0"/>
              <a:t>IV. Ongoing Paraprofessional Training</a:t>
            </a:r>
          </a:p>
          <a:p>
            <a:r>
              <a:rPr lang="en-US" sz="2200" dirty="0"/>
              <a:t>Once paraprofessionals can demonstrate the skills and knowledge required by the NCLB statute, they should be encouraged to continue to participate in professional development opportunities that address the learning guidelines and promote their continued professional growth. </a:t>
            </a:r>
            <a:r>
              <a:rPr lang="en-US" sz="2200" b="1" dirty="0"/>
              <a:t>Districts are required to offer these opportunities through the district professional development plan</a:t>
            </a:r>
            <a:r>
              <a:rPr lang="en-US" sz="2200" dirty="0"/>
              <a:t>, as outlined in Chapter 71, Section 38Q. Districts and charter schools are encouraged to make use of federal funding available through Title</a:t>
            </a:r>
          </a:p>
          <a:p>
            <a:r>
              <a:rPr lang="en-US" sz="2200" dirty="0"/>
              <a:t>IA, Title IIA and D, Title III and Title V to help support local professional development programs.</a:t>
            </a:r>
          </a:p>
        </p:txBody>
      </p:sp>
    </p:spTree>
    <p:extLst>
      <p:ext uri="{BB962C8B-B14F-4D97-AF65-F5344CB8AC3E}">
        <p14:creationId xmlns:p14="http://schemas.microsoft.com/office/powerpoint/2010/main" val="3910239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17</a:t>
            </a:fld>
            <a:endParaRPr lang="en-US" dirty="0"/>
          </a:p>
        </p:txBody>
      </p:sp>
      <p:sp>
        <p:nvSpPr>
          <p:cNvPr id="3" name="Rectangle 2"/>
          <p:cNvSpPr/>
          <p:nvPr/>
        </p:nvSpPr>
        <p:spPr>
          <a:xfrm>
            <a:off x="36394" y="304800"/>
            <a:ext cx="9031406" cy="5355312"/>
          </a:xfrm>
          <a:prstGeom prst="rect">
            <a:avLst/>
          </a:prstGeom>
        </p:spPr>
        <p:txBody>
          <a:bodyPr wrap="square">
            <a:spAutoFit/>
          </a:bodyPr>
          <a:lstStyle/>
          <a:p>
            <a:r>
              <a:rPr lang="en-US" b="1" dirty="0"/>
              <a:t>· Instructional paraprofessionals are respected team members responsible for assisting in the delivery of instruction and other student-related activities. As valued members of the faculty, they are essential partners in the work of Title I programs.</a:t>
            </a:r>
          </a:p>
          <a:p>
            <a:endParaRPr lang="en-US" b="1" dirty="0"/>
          </a:p>
          <a:p>
            <a:r>
              <a:rPr lang="en-US" dirty="0"/>
              <a:t>· Given their responsibilities, instructional paraprofessionals must be skilled in reading, writing and mathematics, and familiar with instructional practices that ensure and support the achievement of all students.</a:t>
            </a:r>
          </a:p>
          <a:p>
            <a:endParaRPr lang="en-US" dirty="0"/>
          </a:p>
          <a:p>
            <a:r>
              <a:rPr lang="en-US" dirty="0"/>
              <a:t>· To enhance the continuity and quality of services for students,</a:t>
            </a:r>
          </a:p>
          <a:p>
            <a:r>
              <a:rPr lang="en-US" dirty="0"/>
              <a:t>paraprofessionals must be encouraged and supported in their efforts to</a:t>
            </a:r>
          </a:p>
          <a:p>
            <a:r>
              <a:rPr lang="en-US" dirty="0"/>
              <a:t>participate in ongoing professional development programs.</a:t>
            </a:r>
          </a:p>
          <a:p>
            <a:endParaRPr lang="en-US" dirty="0"/>
          </a:p>
          <a:p>
            <a:r>
              <a:rPr lang="en-US" dirty="0"/>
              <a:t>· Programs for instructional paraprofessionals are best when they are</a:t>
            </a:r>
          </a:p>
          <a:p>
            <a:r>
              <a:rPr lang="en-US" dirty="0"/>
              <a:t>comprehensive, acknowledge the diverse roles paraprofessionals play in</a:t>
            </a:r>
          </a:p>
          <a:p>
            <a:r>
              <a:rPr lang="en-US" dirty="0"/>
              <a:t>schools and provide pathways to further education and teacher licensure, if desired.</a:t>
            </a:r>
          </a:p>
          <a:p>
            <a:pPr algn="ctr"/>
            <a:endParaRPr lang="en-US" dirty="0"/>
          </a:p>
          <a:p>
            <a:pPr algn="ctr"/>
            <a:r>
              <a:rPr lang="en-US" dirty="0"/>
              <a:t>Massachusetts Department of Education July 2003</a:t>
            </a:r>
          </a:p>
        </p:txBody>
      </p:sp>
    </p:spTree>
    <p:extLst>
      <p:ext uri="{BB962C8B-B14F-4D97-AF65-F5344CB8AC3E}">
        <p14:creationId xmlns:p14="http://schemas.microsoft.com/office/powerpoint/2010/main" val="298608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685800"/>
          </a:xfrm>
        </p:spPr>
        <p:txBody>
          <a:bodyPr/>
          <a:lstStyle/>
          <a:p>
            <a:pPr algn="ctr"/>
            <a:r>
              <a:rPr lang="en-US" dirty="0"/>
              <a:t>Code of Conduct</a:t>
            </a:r>
          </a:p>
        </p:txBody>
      </p:sp>
      <p:sp>
        <p:nvSpPr>
          <p:cNvPr id="3" name="Content Placeholder 2"/>
          <p:cNvSpPr>
            <a:spLocks noGrp="1"/>
          </p:cNvSpPr>
          <p:nvPr>
            <p:ph idx="1"/>
          </p:nvPr>
        </p:nvSpPr>
        <p:spPr>
          <a:xfrm>
            <a:off x="228600" y="1447800"/>
            <a:ext cx="8686800" cy="3429000"/>
          </a:xfrm>
        </p:spPr>
        <p:txBody>
          <a:bodyPr/>
          <a:lstStyle/>
          <a:p>
            <a:pPr marL="0" lvl="0" indent="0" algn="ctr" eaLnBrk="1" fontAlgn="auto" hangingPunct="1">
              <a:spcAft>
                <a:spcPts val="0"/>
              </a:spcAft>
              <a:buClrTx/>
              <a:buNone/>
            </a:pPr>
            <a:r>
              <a:rPr lang="en-US" sz="4400" kern="1200" dirty="0">
                <a:latin typeface="Calibri"/>
                <a:ea typeface="ＭＳ Ｐゴシック" pitchFamily="34" charset="-128"/>
              </a:rPr>
              <a:t>A set of conventional principles and expectations that are considered binding on any person who is a member of a particular group</a:t>
            </a:r>
          </a:p>
          <a:p>
            <a:pPr marL="0" lvl="0" indent="0" eaLnBrk="1" fontAlgn="auto" hangingPunct="1">
              <a:spcAft>
                <a:spcPts val="0"/>
              </a:spcAft>
              <a:buClrTx/>
              <a:buNone/>
            </a:pPr>
            <a:endParaRPr lang="en-US" sz="3200" b="1" kern="1200" dirty="0">
              <a:solidFill>
                <a:prstClr val="black"/>
              </a:solidFill>
              <a:latin typeface="Calibri"/>
              <a:ea typeface="ＭＳ Ｐゴシック" pitchFamily="34" charset="-128"/>
            </a:endParaRP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18</a:t>
            </a:fld>
            <a:endParaRPr lang="en-US" dirty="0"/>
          </a:p>
        </p:txBody>
      </p:sp>
    </p:spTree>
    <p:extLst>
      <p:ext uri="{BB962C8B-B14F-4D97-AF65-F5344CB8AC3E}">
        <p14:creationId xmlns:p14="http://schemas.microsoft.com/office/powerpoint/2010/main" val="786341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762000"/>
          </a:xfrm>
        </p:spPr>
        <p:txBody>
          <a:bodyPr/>
          <a:lstStyle/>
          <a:p>
            <a:pPr algn="ctr"/>
            <a:r>
              <a:rPr lang="en-US" b="1" dirty="0"/>
              <a:t>Code of Conduct</a:t>
            </a:r>
          </a:p>
        </p:txBody>
      </p:sp>
      <p:sp>
        <p:nvSpPr>
          <p:cNvPr id="3" name="Content Placeholder 2"/>
          <p:cNvSpPr>
            <a:spLocks noGrp="1"/>
          </p:cNvSpPr>
          <p:nvPr>
            <p:ph idx="1"/>
          </p:nvPr>
        </p:nvSpPr>
        <p:spPr>
          <a:xfrm>
            <a:off x="228600" y="838200"/>
            <a:ext cx="8610600" cy="4572000"/>
          </a:xfrm>
        </p:spPr>
        <p:txBody>
          <a:bodyPr/>
          <a:lstStyle/>
          <a:p>
            <a:pPr marL="0" indent="0" algn="ctr">
              <a:buNone/>
            </a:pPr>
            <a:r>
              <a:rPr lang="en-US" sz="3600" dirty="0"/>
              <a:t>If you wrote a Paraprofessional Code of Conduct what would you include</a:t>
            </a:r>
          </a:p>
          <a:p>
            <a:pPr marL="0" indent="0" algn="ctr">
              <a:buNone/>
            </a:pPr>
            <a:endParaRPr lang="en-US" sz="3600" dirty="0"/>
          </a:p>
          <a:p>
            <a:pPr marL="0" indent="0" algn="ctr">
              <a:buNone/>
            </a:pPr>
            <a:r>
              <a:rPr lang="en-US" dirty="0"/>
              <a:t>A code of conduct for para-educators should examine specific responsibilities of the para-educator, as well as the relationships that must be maintained with students and parents, teachers and your school/district.</a:t>
            </a:r>
          </a:p>
          <a:p>
            <a:pPr marL="0" indent="0" algn="ctr">
              <a:buNone/>
            </a:pPr>
            <a:endParaRPr lang="en-US" sz="3600" dirty="0"/>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19</a:t>
            </a:fld>
            <a:endParaRPr lang="en-US" dirty="0"/>
          </a:p>
        </p:txBody>
      </p:sp>
    </p:spTree>
    <p:extLst>
      <p:ext uri="{BB962C8B-B14F-4D97-AF65-F5344CB8AC3E}">
        <p14:creationId xmlns:p14="http://schemas.microsoft.com/office/powerpoint/2010/main" val="213584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685800"/>
          </a:xfrm>
        </p:spPr>
        <p:txBody>
          <a:bodyPr/>
          <a:lstStyle/>
          <a:p>
            <a:pPr algn="ctr"/>
            <a:r>
              <a:rPr lang="en-US" dirty="0"/>
              <a:t>Who is a Professional?</a:t>
            </a:r>
          </a:p>
        </p:txBody>
      </p:sp>
      <p:sp>
        <p:nvSpPr>
          <p:cNvPr id="3" name="Content Placeholder 2"/>
          <p:cNvSpPr>
            <a:spLocks noGrp="1"/>
          </p:cNvSpPr>
          <p:nvPr>
            <p:ph idx="1"/>
          </p:nvPr>
        </p:nvSpPr>
        <p:spPr>
          <a:xfrm>
            <a:off x="152400" y="1143000"/>
            <a:ext cx="8686800" cy="4648200"/>
          </a:xfrm>
        </p:spPr>
        <p:txBody>
          <a:bodyPr/>
          <a:lstStyle/>
          <a:p>
            <a:pPr lvl="0" eaLnBrk="1" fontAlgn="auto" hangingPunct="1">
              <a:spcAft>
                <a:spcPts val="0"/>
              </a:spcAft>
              <a:buClrTx/>
              <a:buAutoNum type="arabicPeriod"/>
            </a:pPr>
            <a:r>
              <a:rPr lang="en-US" sz="2000" dirty="0"/>
              <a:t>A </a:t>
            </a:r>
            <a:r>
              <a:rPr lang="en-US" sz="2000" b="1" dirty="0"/>
              <a:t>professional</a:t>
            </a:r>
            <a:r>
              <a:rPr lang="en-US" sz="2000" dirty="0"/>
              <a:t> is a </a:t>
            </a:r>
            <a:r>
              <a:rPr lang="en-US" sz="2000" dirty="0">
                <a:solidFill>
                  <a:srgbClr val="FF0000"/>
                </a:solidFill>
              </a:rPr>
              <a:t>member of a profession </a:t>
            </a:r>
            <a:r>
              <a:rPr lang="en-US" sz="2000" dirty="0"/>
              <a:t>or </a:t>
            </a:r>
            <a:r>
              <a:rPr lang="en-US" sz="2000" dirty="0">
                <a:solidFill>
                  <a:srgbClr val="FF0000"/>
                </a:solidFill>
              </a:rPr>
              <a:t>any person</a:t>
            </a:r>
            <a:r>
              <a:rPr lang="en-US" sz="2000" dirty="0"/>
              <a:t> </a:t>
            </a:r>
            <a:r>
              <a:rPr lang="en-US" sz="2000" dirty="0">
                <a:solidFill>
                  <a:srgbClr val="FF0000"/>
                </a:solidFill>
              </a:rPr>
              <a:t>who earns their living </a:t>
            </a:r>
            <a:r>
              <a:rPr lang="en-US" sz="2000" dirty="0"/>
              <a:t>from a specified </a:t>
            </a:r>
            <a:r>
              <a:rPr lang="en-US" sz="2000" b="1" dirty="0"/>
              <a:t>professional</a:t>
            </a:r>
            <a:r>
              <a:rPr lang="en-US" sz="2000" dirty="0"/>
              <a:t> (</a:t>
            </a:r>
            <a:r>
              <a:rPr lang="en-US" sz="2000" dirty="0">
                <a:solidFill>
                  <a:srgbClr val="FF0000"/>
                </a:solidFill>
              </a:rPr>
              <a:t>educating</a:t>
            </a:r>
            <a:r>
              <a:rPr lang="en-US" sz="2000" dirty="0"/>
              <a:t>) activity.  </a:t>
            </a:r>
          </a:p>
          <a:p>
            <a:pPr marL="0" lvl="0" indent="0" eaLnBrk="1" fontAlgn="auto" hangingPunct="1">
              <a:spcAft>
                <a:spcPts val="0"/>
              </a:spcAft>
              <a:buClrTx/>
              <a:buNone/>
            </a:pPr>
            <a:endParaRPr lang="en-US" sz="2000" kern="1200" dirty="0">
              <a:solidFill>
                <a:prstClr val="black"/>
              </a:solidFill>
            </a:endParaRPr>
          </a:p>
          <a:p>
            <a:pPr marL="0" lvl="0" indent="0" eaLnBrk="1" fontAlgn="auto" hangingPunct="1">
              <a:spcAft>
                <a:spcPts val="0"/>
              </a:spcAft>
              <a:buClrTx/>
              <a:buNone/>
            </a:pPr>
            <a:r>
              <a:rPr lang="en-US" sz="2000" kern="1200" dirty="0">
                <a:solidFill>
                  <a:prstClr val="black"/>
                </a:solidFill>
              </a:rPr>
              <a:t>2. What does  the term professional mean?</a:t>
            </a:r>
            <a:br>
              <a:rPr lang="en-US" sz="2000" kern="1200" dirty="0">
                <a:solidFill>
                  <a:prstClr val="black"/>
                </a:solidFill>
              </a:rPr>
            </a:br>
            <a:r>
              <a:rPr lang="en-US" sz="2000" kern="1200" dirty="0">
                <a:solidFill>
                  <a:prstClr val="black"/>
                </a:solidFill>
              </a:rPr>
              <a:t>                     </a:t>
            </a:r>
            <a:r>
              <a:rPr lang="en-US" sz="2000" b="1" kern="1200" dirty="0">
                <a:solidFill>
                  <a:prstClr val="black"/>
                </a:solidFill>
              </a:rPr>
              <a:t>See # 1</a:t>
            </a:r>
          </a:p>
          <a:p>
            <a:pPr marL="0" lvl="0" indent="0" eaLnBrk="1" fontAlgn="auto" hangingPunct="1">
              <a:spcAft>
                <a:spcPts val="0"/>
              </a:spcAft>
              <a:buClrTx/>
              <a:buNone/>
            </a:pPr>
            <a:endParaRPr lang="en-US" sz="2000" kern="1200" dirty="0">
              <a:solidFill>
                <a:prstClr val="black"/>
              </a:solidFill>
            </a:endParaRPr>
          </a:p>
          <a:p>
            <a:pPr marL="0" lvl="0" indent="0" eaLnBrk="1" fontAlgn="auto" hangingPunct="1">
              <a:spcAft>
                <a:spcPts val="0"/>
              </a:spcAft>
              <a:buClrTx/>
              <a:buNone/>
            </a:pPr>
            <a:r>
              <a:rPr lang="en-US" sz="2000" kern="1200" dirty="0">
                <a:solidFill>
                  <a:prstClr val="black"/>
                </a:solidFill>
              </a:rPr>
              <a:t>3. What does para mean?</a:t>
            </a:r>
            <a:br>
              <a:rPr lang="en-US" sz="2000" kern="1200" dirty="0">
                <a:solidFill>
                  <a:prstClr val="black"/>
                </a:solidFill>
              </a:rPr>
            </a:br>
            <a:r>
              <a:rPr lang="en-US" sz="2000" kern="1200" dirty="0">
                <a:solidFill>
                  <a:prstClr val="black"/>
                </a:solidFill>
              </a:rPr>
              <a:t>     </a:t>
            </a:r>
            <a:r>
              <a:rPr lang="en-US" sz="2000" b="1" kern="1200" dirty="0">
                <a:solidFill>
                  <a:prstClr val="black"/>
                </a:solidFill>
              </a:rPr>
              <a:t>A prefix with many meanings, including: alongside of, beside, near</a:t>
            </a:r>
          </a:p>
          <a:p>
            <a:pPr marL="0" lvl="0" indent="0" eaLnBrk="1" fontAlgn="auto" hangingPunct="1">
              <a:spcAft>
                <a:spcPts val="0"/>
              </a:spcAft>
              <a:buClrTx/>
              <a:buNone/>
            </a:pPr>
            <a:endParaRPr lang="en-US" sz="2000" kern="1200" dirty="0">
              <a:solidFill>
                <a:prstClr val="black"/>
              </a:solidFill>
            </a:endParaRPr>
          </a:p>
          <a:p>
            <a:pPr marL="0" lvl="0" indent="0" eaLnBrk="1" fontAlgn="auto" hangingPunct="1">
              <a:spcAft>
                <a:spcPts val="0"/>
              </a:spcAft>
              <a:buClrTx/>
              <a:buNone/>
            </a:pPr>
            <a:r>
              <a:rPr lang="en-US" sz="2000" kern="1200" dirty="0">
                <a:solidFill>
                  <a:prstClr val="black"/>
                </a:solidFill>
              </a:rPr>
              <a:t>4. Are paraprofessionals professionals?</a:t>
            </a:r>
            <a:br>
              <a:rPr lang="en-US" sz="2000" kern="1200" dirty="0">
                <a:solidFill>
                  <a:prstClr val="black"/>
                </a:solidFill>
              </a:rPr>
            </a:br>
            <a:r>
              <a:rPr lang="en-US" sz="2000" kern="1200" dirty="0">
                <a:solidFill>
                  <a:prstClr val="black"/>
                </a:solidFill>
              </a:rPr>
              <a:t>                       </a:t>
            </a:r>
            <a:r>
              <a:rPr lang="en-US" sz="2000" b="1" kern="1200" dirty="0">
                <a:solidFill>
                  <a:prstClr val="black"/>
                </a:solidFill>
              </a:rPr>
              <a:t>See # </a:t>
            </a:r>
            <a:r>
              <a:rPr lang="en-US" sz="2000" b="1" kern="1200" dirty="0"/>
              <a:t>1</a:t>
            </a:r>
            <a:endParaRPr lang="en-US" sz="2000" b="1" kern="1200" dirty="0">
              <a:solidFill>
                <a:prstClr val="black"/>
              </a:solidFill>
            </a:endParaRP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2</a:t>
            </a:fld>
            <a:endParaRPr lang="en-US" dirty="0"/>
          </a:p>
        </p:txBody>
      </p:sp>
    </p:spTree>
    <p:extLst>
      <p:ext uri="{BB962C8B-B14F-4D97-AF65-F5344CB8AC3E}">
        <p14:creationId xmlns:p14="http://schemas.microsoft.com/office/powerpoint/2010/main" val="222186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20</a:t>
            </a:fld>
            <a:endParaRPr lang="en-US" dirty="0"/>
          </a:p>
        </p:txBody>
      </p:sp>
      <p:sp>
        <p:nvSpPr>
          <p:cNvPr id="3" name="TextBox 2"/>
          <p:cNvSpPr txBox="1"/>
          <p:nvPr/>
        </p:nvSpPr>
        <p:spPr>
          <a:xfrm>
            <a:off x="381000" y="304800"/>
            <a:ext cx="7620000" cy="9787295"/>
          </a:xfrm>
          <a:prstGeom prst="rect">
            <a:avLst/>
          </a:prstGeom>
          <a:noFill/>
        </p:spPr>
        <p:txBody>
          <a:bodyPr wrap="square" rtlCol="0">
            <a:spAutoFit/>
          </a:bodyPr>
          <a:lstStyle/>
          <a:p>
            <a:r>
              <a:rPr lang="en-US" sz="2000" b="1" dirty="0"/>
              <a:t>If the first initial of your last name begins with</a:t>
            </a:r>
            <a:r>
              <a:rPr lang="en-US" sz="2000" dirty="0"/>
              <a:t>:</a:t>
            </a:r>
          </a:p>
          <a:p>
            <a:endParaRPr lang="en-US" sz="2000" dirty="0"/>
          </a:p>
          <a:p>
            <a:r>
              <a:rPr lang="en-US" sz="2000" b="1" dirty="0"/>
              <a:t>A-G</a:t>
            </a:r>
            <a:r>
              <a:rPr lang="en-US" sz="2000" dirty="0"/>
              <a:t>:  Write down 3 “codes” you think would fall under the category of “</a:t>
            </a:r>
            <a:r>
              <a:rPr lang="en-US" sz="2000" b="1" dirty="0"/>
              <a:t>Accepting Responsibilities</a:t>
            </a:r>
            <a:r>
              <a:rPr lang="en-US" sz="2000" dirty="0"/>
              <a:t>” in your Code of Conduct</a:t>
            </a:r>
          </a:p>
          <a:p>
            <a:endParaRPr lang="en-US" sz="2000" dirty="0"/>
          </a:p>
          <a:p>
            <a:r>
              <a:rPr lang="en-US" sz="2000" b="1" dirty="0"/>
              <a:t>H-M</a:t>
            </a:r>
            <a:r>
              <a:rPr lang="en-US" sz="2000" dirty="0"/>
              <a:t>:  Write down 3 “codes” you think would fall under the category of “</a:t>
            </a:r>
            <a:r>
              <a:rPr lang="en-US" sz="2000" b="1" dirty="0"/>
              <a:t>Relationship with Students and Parents</a:t>
            </a:r>
            <a:r>
              <a:rPr lang="en-US" sz="2000" dirty="0"/>
              <a:t>” in your Code of Conduct</a:t>
            </a:r>
          </a:p>
          <a:p>
            <a:endParaRPr lang="en-US" sz="2000" dirty="0"/>
          </a:p>
          <a:p>
            <a:r>
              <a:rPr lang="en-US" sz="2000" b="1" dirty="0"/>
              <a:t>N-S</a:t>
            </a:r>
            <a:r>
              <a:rPr lang="en-US" sz="2000" dirty="0"/>
              <a:t>: Write down 3 “codes” you think would fall under the category of “</a:t>
            </a:r>
            <a:r>
              <a:rPr lang="en-US" sz="2000" b="1" dirty="0"/>
              <a:t>Relationship with Your Supervisor</a:t>
            </a:r>
            <a:r>
              <a:rPr lang="en-US" sz="2000" dirty="0"/>
              <a:t>” in your Code of Conduct</a:t>
            </a:r>
          </a:p>
          <a:p>
            <a:endParaRPr lang="en-US" sz="2000" dirty="0"/>
          </a:p>
          <a:p>
            <a:r>
              <a:rPr lang="en-US" sz="2000" b="1" dirty="0"/>
              <a:t>T-Z</a:t>
            </a:r>
            <a:r>
              <a:rPr lang="en-US" sz="2000" dirty="0"/>
              <a:t>: Write down 3 “codes” you think would fall under the category of “</a:t>
            </a:r>
            <a:r>
              <a:rPr lang="en-US" sz="2000" b="1" dirty="0"/>
              <a:t>Relationship with Your School</a:t>
            </a:r>
            <a:r>
              <a:rPr lang="en-US" sz="2000" dirty="0"/>
              <a:t>” in your Code of Conduct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30636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21</a:t>
            </a:fld>
            <a:endParaRPr lang="en-US" dirty="0"/>
          </a:p>
        </p:txBody>
      </p:sp>
      <p:sp>
        <p:nvSpPr>
          <p:cNvPr id="4" name="Rectangle 3"/>
          <p:cNvSpPr/>
          <p:nvPr/>
        </p:nvSpPr>
        <p:spPr>
          <a:xfrm>
            <a:off x="381000" y="609600"/>
            <a:ext cx="5791200" cy="369332"/>
          </a:xfrm>
          <a:prstGeom prst="rect">
            <a:avLst/>
          </a:prstGeom>
        </p:spPr>
        <p:txBody>
          <a:bodyPr wrap="square">
            <a:spAutoFit/>
          </a:bodyPr>
          <a:lstStyle/>
          <a:p>
            <a:r>
              <a:rPr lang="en-US" b="1" dirty="0"/>
              <a:t>Accepting Responsibilities</a:t>
            </a:r>
          </a:p>
        </p:txBody>
      </p:sp>
      <p:sp>
        <p:nvSpPr>
          <p:cNvPr id="5" name="Rectangle 4"/>
          <p:cNvSpPr/>
          <p:nvPr/>
        </p:nvSpPr>
        <p:spPr>
          <a:xfrm>
            <a:off x="381000" y="1066800"/>
            <a:ext cx="8305800" cy="4524315"/>
          </a:xfrm>
          <a:prstGeom prst="rect">
            <a:avLst/>
          </a:prstGeom>
        </p:spPr>
        <p:txBody>
          <a:bodyPr wrap="square">
            <a:spAutoFit/>
          </a:bodyPr>
          <a:lstStyle/>
          <a:p>
            <a:r>
              <a:rPr lang="en-US" dirty="0"/>
              <a:t>Engage only in instructional and non-instructional activities for which you are qualified or trained.</a:t>
            </a:r>
          </a:p>
          <a:p>
            <a:endParaRPr lang="en-US" dirty="0"/>
          </a:p>
          <a:p>
            <a:r>
              <a:rPr lang="en-US" dirty="0"/>
              <a:t>Refer concerns expressed by parents, students or others to your supervisor.</a:t>
            </a:r>
          </a:p>
          <a:p>
            <a:endParaRPr lang="en-US" dirty="0"/>
          </a:p>
          <a:p>
            <a:r>
              <a:rPr lang="en-US" dirty="0"/>
              <a:t>Recognize that the supervisor has the ultimate responsibility for instruction and management and follow the prescribed directions.</a:t>
            </a:r>
          </a:p>
          <a:p>
            <a:endParaRPr lang="en-US" dirty="0"/>
          </a:p>
          <a:p>
            <a:r>
              <a:rPr lang="en-US" dirty="0"/>
              <a:t>Help to see the best interests of individual students are met.</a:t>
            </a:r>
          </a:p>
          <a:p>
            <a:endParaRPr lang="en-US" dirty="0"/>
          </a:p>
          <a:p>
            <a:r>
              <a:rPr lang="en-US" dirty="0"/>
              <a:t>Do not communicate progress or concerns about students to parents.</a:t>
            </a:r>
          </a:p>
          <a:p>
            <a:endParaRPr lang="en-US" dirty="0"/>
          </a:p>
          <a:p>
            <a:r>
              <a:rPr lang="en-US" dirty="0"/>
              <a:t>Recognize that the supervisor has the ultimate responsibility for the instruction and behavior management of children and follow the directions prescribed by him/her.</a:t>
            </a:r>
          </a:p>
        </p:txBody>
      </p:sp>
    </p:spTree>
    <p:extLst>
      <p:ext uri="{BB962C8B-B14F-4D97-AF65-F5344CB8AC3E}">
        <p14:creationId xmlns:p14="http://schemas.microsoft.com/office/powerpoint/2010/main" val="1741084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22</a:t>
            </a:fld>
            <a:endParaRPr lang="en-US" dirty="0"/>
          </a:p>
        </p:txBody>
      </p:sp>
      <p:sp>
        <p:nvSpPr>
          <p:cNvPr id="3" name="Rectangle 2"/>
          <p:cNvSpPr/>
          <p:nvPr/>
        </p:nvSpPr>
        <p:spPr>
          <a:xfrm>
            <a:off x="152400" y="58847"/>
            <a:ext cx="8991600" cy="5909310"/>
          </a:xfrm>
          <a:prstGeom prst="rect">
            <a:avLst/>
          </a:prstGeom>
        </p:spPr>
        <p:txBody>
          <a:bodyPr wrap="square">
            <a:spAutoFit/>
          </a:bodyPr>
          <a:lstStyle/>
          <a:p>
            <a:r>
              <a:rPr lang="en-US" b="1" dirty="0"/>
              <a:t>Relationships with Students and Parents</a:t>
            </a:r>
          </a:p>
          <a:p>
            <a:endParaRPr lang="en-US" dirty="0"/>
          </a:p>
          <a:p>
            <a:r>
              <a:rPr lang="en-US" dirty="0"/>
              <a:t>Discuss a child's progress, limitations and/or educational program only with the supervisor in an appropriate setting.</a:t>
            </a:r>
          </a:p>
          <a:p>
            <a:endParaRPr lang="en-US" dirty="0"/>
          </a:p>
          <a:p>
            <a:r>
              <a:rPr lang="en-US" dirty="0"/>
              <a:t> Express differences of opinion with your supervisor only when students are not present.</a:t>
            </a:r>
          </a:p>
          <a:p>
            <a:endParaRPr lang="en-US" dirty="0"/>
          </a:p>
          <a:p>
            <a:r>
              <a:rPr lang="en-US" dirty="0"/>
              <a:t>Discuss school problems and confidential matters only with appropriate personnel.</a:t>
            </a:r>
          </a:p>
          <a:p>
            <a:endParaRPr lang="en-US" dirty="0"/>
          </a:p>
          <a:p>
            <a:r>
              <a:rPr lang="en-US" dirty="0"/>
              <a:t>Respect the dignity, privacy and individuality of all students, parents and staff members.</a:t>
            </a:r>
          </a:p>
          <a:p>
            <a:endParaRPr lang="en-US" dirty="0"/>
          </a:p>
          <a:p>
            <a:r>
              <a:rPr lang="en-US" dirty="0"/>
              <a:t>Be a positive role model.</a:t>
            </a:r>
          </a:p>
          <a:p>
            <a:endParaRPr lang="en-US" dirty="0"/>
          </a:p>
          <a:p>
            <a:r>
              <a:rPr lang="en-US" dirty="0"/>
              <a:t>Do not engage in discriminatory practices based on a student's handicap, race, sex, cultural background or religion.</a:t>
            </a:r>
          </a:p>
          <a:p>
            <a:endParaRPr lang="en-US" dirty="0"/>
          </a:p>
          <a:p>
            <a:r>
              <a:rPr lang="en-US" dirty="0"/>
              <a:t>Use behavior management strategies that are consistent with standards established by the local school district and supervisor</a:t>
            </a:r>
          </a:p>
        </p:txBody>
      </p:sp>
    </p:spTree>
    <p:extLst>
      <p:ext uri="{BB962C8B-B14F-4D97-AF65-F5344CB8AC3E}">
        <p14:creationId xmlns:p14="http://schemas.microsoft.com/office/powerpoint/2010/main" val="1017572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23</a:t>
            </a:fld>
            <a:endParaRPr lang="en-US" dirty="0"/>
          </a:p>
        </p:txBody>
      </p:sp>
      <p:sp>
        <p:nvSpPr>
          <p:cNvPr id="4" name="TextBox 3"/>
          <p:cNvSpPr txBox="1"/>
          <p:nvPr/>
        </p:nvSpPr>
        <p:spPr>
          <a:xfrm>
            <a:off x="304800" y="152400"/>
            <a:ext cx="7620000" cy="6463308"/>
          </a:xfrm>
          <a:prstGeom prst="rect">
            <a:avLst/>
          </a:prstGeom>
          <a:noFill/>
        </p:spPr>
        <p:txBody>
          <a:bodyPr wrap="square" rtlCol="0">
            <a:spAutoFit/>
          </a:bodyPr>
          <a:lstStyle/>
          <a:p>
            <a:r>
              <a:rPr lang="en-US" b="1" dirty="0"/>
              <a:t>Relationship with your Supervisor</a:t>
            </a:r>
          </a:p>
          <a:p>
            <a:endParaRPr lang="en-US" dirty="0"/>
          </a:p>
          <a:p>
            <a:r>
              <a:rPr lang="en-US" dirty="0"/>
              <a:t>Establish communication and a positive relationship with your supervisor.  </a:t>
            </a:r>
          </a:p>
          <a:p>
            <a:endParaRPr lang="en-US" dirty="0"/>
          </a:p>
          <a:p>
            <a:r>
              <a:rPr lang="en-US" dirty="0"/>
              <a:t>Advocate for quality relevant Professional Development Training with your supervisor to enhance student learning and develop your professional competency. </a:t>
            </a:r>
          </a:p>
          <a:p>
            <a:endParaRPr lang="en-US" dirty="0"/>
          </a:p>
          <a:p>
            <a:r>
              <a:rPr lang="en-US" dirty="0"/>
              <a:t>Follow the behavior management approach established by your supervisor</a:t>
            </a:r>
          </a:p>
          <a:p>
            <a:endParaRPr lang="en-US" dirty="0"/>
          </a:p>
          <a:p>
            <a:r>
              <a:rPr lang="en-US" dirty="0"/>
              <a:t>Express differences of opinions when students are not present</a:t>
            </a:r>
          </a:p>
          <a:p>
            <a:endParaRPr lang="en-US" dirty="0"/>
          </a:p>
          <a:p>
            <a:r>
              <a:rPr lang="en-US" dirty="0"/>
              <a:t>Discuss concerns directly with your supervisor. Do not undermine your supervisor by gossiping and side talking</a:t>
            </a:r>
          </a:p>
          <a:p>
            <a:endParaRPr lang="en-US" dirty="0"/>
          </a:p>
          <a:p>
            <a:r>
              <a:rPr lang="en-US" dirty="0"/>
              <a:t>Do not discuss supervisor problems with students, other staff or parents.</a:t>
            </a:r>
          </a:p>
          <a:p>
            <a:endParaRPr lang="en-US" dirty="0"/>
          </a:p>
          <a:p>
            <a:r>
              <a:rPr lang="en-US" dirty="0"/>
              <a:t>If issues cannot be resolved, contact your building representative for further guidance</a:t>
            </a:r>
          </a:p>
          <a:p>
            <a:endParaRPr lang="en-US" dirty="0"/>
          </a:p>
        </p:txBody>
      </p:sp>
    </p:spTree>
    <p:extLst>
      <p:ext uri="{BB962C8B-B14F-4D97-AF65-F5344CB8AC3E}">
        <p14:creationId xmlns:p14="http://schemas.microsoft.com/office/powerpoint/2010/main" val="666577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24</a:t>
            </a:fld>
            <a:endParaRPr lang="en-US" dirty="0"/>
          </a:p>
        </p:txBody>
      </p:sp>
      <p:sp>
        <p:nvSpPr>
          <p:cNvPr id="3" name="TextBox 2"/>
          <p:cNvSpPr txBox="1"/>
          <p:nvPr/>
        </p:nvSpPr>
        <p:spPr>
          <a:xfrm>
            <a:off x="228600" y="228600"/>
            <a:ext cx="8686800" cy="5909310"/>
          </a:xfrm>
          <a:prstGeom prst="rect">
            <a:avLst/>
          </a:prstGeom>
          <a:noFill/>
        </p:spPr>
        <p:txBody>
          <a:bodyPr wrap="square" rtlCol="0">
            <a:spAutoFit/>
          </a:bodyPr>
          <a:lstStyle/>
          <a:p>
            <a:r>
              <a:rPr lang="en-US" b="1" dirty="0"/>
              <a:t>Relationship with the School</a:t>
            </a:r>
          </a:p>
          <a:p>
            <a:endParaRPr lang="en-US" dirty="0"/>
          </a:p>
          <a:p>
            <a:r>
              <a:rPr lang="en-US" dirty="0"/>
              <a:t>Engage in behavior management strategies that are consistent with standards established by the local school district.</a:t>
            </a:r>
          </a:p>
          <a:p>
            <a:endParaRPr lang="en-US" dirty="0"/>
          </a:p>
          <a:p>
            <a:r>
              <a:rPr lang="en-US" dirty="0"/>
              <a:t>Accept responsibility for improving your skills.</a:t>
            </a:r>
          </a:p>
          <a:p>
            <a:endParaRPr lang="en-US" dirty="0"/>
          </a:p>
          <a:p>
            <a:r>
              <a:rPr lang="en-US" dirty="0"/>
              <a:t>Become familiar with and follow school policies and procedures.</a:t>
            </a:r>
          </a:p>
          <a:p>
            <a:endParaRPr lang="en-US" dirty="0"/>
          </a:p>
          <a:p>
            <a:r>
              <a:rPr lang="en-US" dirty="0"/>
              <a:t>Represent the school and its programs in a positive manner.</a:t>
            </a:r>
          </a:p>
          <a:p>
            <a:endParaRPr lang="en-US" dirty="0"/>
          </a:p>
          <a:p>
            <a:r>
              <a:rPr lang="en-US" dirty="0"/>
              <a:t>When problems cannot be resolved utilize the grievance procedures outlined by the local school district.</a:t>
            </a:r>
          </a:p>
          <a:p>
            <a:endParaRPr lang="en-US" dirty="0"/>
          </a:p>
          <a:p>
            <a:r>
              <a:rPr lang="en-US" dirty="0"/>
              <a:t>You should refrain from:</a:t>
            </a:r>
          </a:p>
          <a:p>
            <a:r>
              <a:rPr lang="en-US" dirty="0"/>
              <a:t>   airing school problems and confidential matters, including personalities, outside of school circles;</a:t>
            </a:r>
          </a:p>
          <a:p>
            <a:r>
              <a:rPr lang="en-US" dirty="0"/>
              <a:t>  discussing administrative, interdepartmental and interschool problems in the presence of pupils; and</a:t>
            </a:r>
          </a:p>
          <a:p>
            <a:r>
              <a:rPr lang="en-US" dirty="0"/>
              <a:t>  gossiping about problems with those who cannot assist in the solution.</a:t>
            </a:r>
          </a:p>
          <a:p>
            <a:endParaRPr lang="en-US" dirty="0"/>
          </a:p>
        </p:txBody>
      </p:sp>
    </p:spTree>
    <p:extLst>
      <p:ext uri="{BB962C8B-B14F-4D97-AF65-F5344CB8AC3E}">
        <p14:creationId xmlns:p14="http://schemas.microsoft.com/office/powerpoint/2010/main" val="2458707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25</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533400"/>
            <a:ext cx="5029200" cy="5029200"/>
          </a:xfrm>
          <a:prstGeom prst="rect">
            <a:avLst/>
          </a:prstGeom>
        </p:spPr>
      </p:pic>
    </p:spTree>
    <p:extLst>
      <p:ext uri="{BB962C8B-B14F-4D97-AF65-F5344CB8AC3E}">
        <p14:creationId xmlns:p14="http://schemas.microsoft.com/office/powerpoint/2010/main" val="2282949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26</a:t>
            </a:fld>
            <a:endParaRPr lang="en-US" dirty="0"/>
          </a:p>
        </p:txBody>
      </p:sp>
      <p:pic>
        <p:nvPicPr>
          <p:cNvPr id="7" name="Content Placeholder 6" descr="Image result for questions concerns"/>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685800"/>
            <a:ext cx="6172200" cy="4724400"/>
          </a:xfrm>
          <a:prstGeom prst="rect">
            <a:avLst/>
          </a:prstGeom>
          <a:noFill/>
          <a:ln>
            <a:noFill/>
          </a:ln>
        </p:spPr>
      </p:pic>
    </p:spTree>
    <p:extLst>
      <p:ext uri="{BB962C8B-B14F-4D97-AF65-F5344CB8AC3E}">
        <p14:creationId xmlns:p14="http://schemas.microsoft.com/office/powerpoint/2010/main" val="306406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685800"/>
          </a:xfrm>
        </p:spPr>
        <p:txBody>
          <a:bodyPr/>
          <a:lstStyle/>
          <a:p>
            <a:pPr algn="ctr"/>
            <a:r>
              <a:rPr lang="en-US" dirty="0"/>
              <a:t>Being a Professional</a:t>
            </a:r>
          </a:p>
        </p:txBody>
      </p:sp>
      <p:sp>
        <p:nvSpPr>
          <p:cNvPr id="3" name="Content Placeholder 2"/>
          <p:cNvSpPr>
            <a:spLocks noGrp="1"/>
          </p:cNvSpPr>
          <p:nvPr>
            <p:ph idx="1"/>
          </p:nvPr>
        </p:nvSpPr>
        <p:spPr>
          <a:xfrm>
            <a:off x="152400" y="1371600"/>
            <a:ext cx="8610600" cy="4419600"/>
          </a:xfrm>
        </p:spPr>
        <p:txBody>
          <a:bodyPr/>
          <a:lstStyle/>
          <a:p>
            <a:pPr lvl="0" eaLnBrk="1" fontAlgn="auto" hangingPunct="1">
              <a:spcAft>
                <a:spcPts val="0"/>
              </a:spcAft>
              <a:buClrTx/>
              <a:buFont typeface="Arial" panose="020B0604020202020204" pitchFamily="34" charset="0"/>
              <a:buChar char="•"/>
            </a:pPr>
            <a:r>
              <a:rPr lang="en-US" sz="2400" b="1" kern="1200" dirty="0">
                <a:solidFill>
                  <a:prstClr val="black"/>
                </a:solidFill>
                <a:latin typeface="Calibri"/>
              </a:rPr>
              <a:t>Being a professional is an equal opportunity aspiration </a:t>
            </a:r>
            <a:r>
              <a:rPr lang="en-US" sz="2400" kern="1200" dirty="0">
                <a:solidFill>
                  <a:prstClr val="black"/>
                </a:solidFill>
                <a:latin typeface="Calibri"/>
              </a:rPr>
              <a:t>and is </a:t>
            </a:r>
            <a:r>
              <a:rPr lang="en-US" sz="2400" kern="1200" dirty="0">
                <a:solidFill>
                  <a:srgbClr val="FF0000"/>
                </a:solidFill>
                <a:latin typeface="Calibri"/>
              </a:rPr>
              <a:t>not an exclusive domain </a:t>
            </a:r>
            <a:r>
              <a:rPr lang="en-US" sz="2400" kern="1200" dirty="0">
                <a:solidFill>
                  <a:prstClr val="black"/>
                </a:solidFill>
                <a:latin typeface="Calibri"/>
              </a:rPr>
              <a:t>based on education or pedigree. Yet, it’s important to note that being a professional is not defined by what the person does (</a:t>
            </a:r>
            <a:r>
              <a:rPr lang="en-US" sz="2400" kern="1200" dirty="0">
                <a:solidFill>
                  <a:srgbClr val="FF0000"/>
                </a:solidFill>
                <a:latin typeface="Calibri"/>
              </a:rPr>
              <a:t>technical competence</a:t>
            </a:r>
            <a:r>
              <a:rPr lang="en-US" sz="2400" kern="1200" dirty="0">
                <a:solidFill>
                  <a:prstClr val="black"/>
                </a:solidFill>
                <a:latin typeface="Calibri"/>
              </a:rPr>
              <a:t>) but rather </a:t>
            </a:r>
            <a:r>
              <a:rPr lang="en-US" sz="2400" b="1" kern="1200" dirty="0">
                <a:solidFill>
                  <a:srgbClr val="FF0000"/>
                </a:solidFill>
                <a:latin typeface="Calibri"/>
              </a:rPr>
              <a:t>how the individual goes about doing what they do.</a:t>
            </a:r>
          </a:p>
          <a:p>
            <a:pPr marL="0" lvl="0" indent="0" eaLnBrk="1" fontAlgn="auto" hangingPunct="1">
              <a:spcAft>
                <a:spcPts val="0"/>
              </a:spcAft>
              <a:buClrTx/>
              <a:buNone/>
            </a:pPr>
            <a:endParaRPr lang="en-US" sz="2400" i="1" kern="1200" dirty="0">
              <a:solidFill>
                <a:prstClr val="black"/>
              </a:solidFill>
              <a:latin typeface="Calibri"/>
            </a:endParaRPr>
          </a:p>
          <a:p>
            <a:pPr lvl="0" eaLnBrk="1" fontAlgn="auto" hangingPunct="1">
              <a:spcAft>
                <a:spcPts val="0"/>
              </a:spcAft>
              <a:buClrTx/>
              <a:buFont typeface="Arial" panose="020B0604020202020204" pitchFamily="34" charset="0"/>
              <a:buChar char="•"/>
            </a:pPr>
            <a:r>
              <a:rPr lang="en-US" sz="2400" kern="1200" dirty="0">
                <a:solidFill>
                  <a:prstClr val="black"/>
                </a:solidFill>
                <a:latin typeface="Calibri"/>
              </a:rPr>
              <a:t>A paraprofessional doesn’t view his or her profession as just a job, but rather sees it as a </a:t>
            </a:r>
            <a:r>
              <a:rPr lang="en-US" sz="2400" b="1" kern="1200" dirty="0">
                <a:solidFill>
                  <a:prstClr val="black"/>
                </a:solidFill>
                <a:latin typeface="Calibri"/>
              </a:rPr>
              <a:t>calling that is all about caring for children</a:t>
            </a:r>
            <a:r>
              <a:rPr lang="en-US" sz="2400" kern="1200" dirty="0">
                <a:solidFill>
                  <a:prstClr val="black"/>
                </a:solidFill>
                <a:latin typeface="Calibri"/>
              </a:rPr>
              <a:t>. The ability to make personal connections with students is an identifiable trait of a successful educator (</a:t>
            </a:r>
            <a:r>
              <a:rPr lang="en-US" sz="2400" kern="1200" dirty="0" err="1">
                <a:solidFill>
                  <a:prstClr val="black"/>
                </a:solidFill>
                <a:latin typeface="Calibri"/>
              </a:rPr>
              <a:t>Pajak</a:t>
            </a:r>
            <a:r>
              <a:rPr lang="en-US" sz="2400" kern="1200" dirty="0">
                <a:solidFill>
                  <a:prstClr val="black"/>
                </a:solidFill>
                <a:latin typeface="Calibri"/>
              </a:rPr>
              <a:t> 2001). </a:t>
            </a: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3</a:t>
            </a:fld>
            <a:endParaRPr lang="en-US" dirty="0"/>
          </a:p>
        </p:txBody>
      </p:sp>
    </p:spTree>
    <p:extLst>
      <p:ext uri="{BB962C8B-B14F-4D97-AF65-F5344CB8AC3E}">
        <p14:creationId xmlns:p14="http://schemas.microsoft.com/office/powerpoint/2010/main" val="215528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685800"/>
          </a:xfrm>
        </p:spPr>
        <p:txBody>
          <a:bodyPr/>
          <a:lstStyle/>
          <a:p>
            <a:r>
              <a:rPr lang="en-US" dirty="0">
                <a:ea typeface="ＭＳ Ｐゴシック" pitchFamily="34" charset="-128"/>
              </a:rPr>
              <a:t>Characteristics of a Professional</a:t>
            </a:r>
            <a:endParaRPr lang="en-US" dirty="0"/>
          </a:p>
        </p:txBody>
      </p:sp>
      <p:sp>
        <p:nvSpPr>
          <p:cNvPr id="3" name="Content Placeholder 2"/>
          <p:cNvSpPr>
            <a:spLocks noGrp="1"/>
          </p:cNvSpPr>
          <p:nvPr>
            <p:ph idx="1"/>
          </p:nvPr>
        </p:nvSpPr>
        <p:spPr>
          <a:xfrm>
            <a:off x="304800" y="1219200"/>
            <a:ext cx="8686800" cy="4572000"/>
          </a:xfrm>
        </p:spPr>
        <p:txBody>
          <a:bodyPr/>
          <a:lstStyle/>
          <a:p>
            <a:pPr marL="692150" lvl="1" indent="-347663">
              <a:buClr>
                <a:srgbClr val="669999"/>
              </a:buClr>
              <a:buSzPct val="70000"/>
              <a:buFont typeface="Wingdings" pitchFamily="2" charset="2"/>
              <a:buChar char="l"/>
            </a:pPr>
            <a:r>
              <a:rPr lang="en-US" sz="2800" dirty="0">
                <a:solidFill>
                  <a:srgbClr val="000066"/>
                </a:solidFill>
                <a:latin typeface="Arial"/>
                <a:ea typeface="ＭＳ Ｐゴシック" pitchFamily="34" charset="-128"/>
              </a:rPr>
              <a:t>Honest</a:t>
            </a:r>
            <a:endParaRPr lang="en-US" dirty="0">
              <a:solidFill>
                <a:srgbClr val="000066"/>
              </a:solidFill>
              <a:latin typeface="Arial"/>
              <a:ea typeface="ＭＳ Ｐゴシック" pitchFamily="34" charset="-128"/>
            </a:endParaRPr>
          </a:p>
          <a:p>
            <a:pPr marL="692150" lvl="1" indent="-347663">
              <a:buClr>
                <a:srgbClr val="669999"/>
              </a:buClr>
              <a:buSzPct val="70000"/>
              <a:buFont typeface="Wingdings" pitchFamily="2" charset="2"/>
              <a:buChar char="l"/>
            </a:pPr>
            <a:r>
              <a:rPr lang="en-US" sz="2800" dirty="0">
                <a:solidFill>
                  <a:srgbClr val="000066"/>
                </a:solidFill>
                <a:latin typeface="Arial"/>
                <a:ea typeface="ＭＳ Ｐゴシック" pitchFamily="34" charset="-128"/>
              </a:rPr>
              <a:t>Competent</a:t>
            </a:r>
            <a:endParaRPr lang="en-US" dirty="0">
              <a:solidFill>
                <a:srgbClr val="000066"/>
              </a:solidFill>
              <a:latin typeface="Arial"/>
              <a:ea typeface="ＭＳ Ｐゴシック" pitchFamily="34" charset="-128"/>
            </a:endParaRPr>
          </a:p>
          <a:p>
            <a:pPr marL="692150" lvl="1" indent="-347663">
              <a:buClr>
                <a:srgbClr val="669999"/>
              </a:buClr>
              <a:buSzPct val="70000"/>
              <a:buFont typeface="Wingdings" pitchFamily="2" charset="2"/>
              <a:buChar char="l"/>
            </a:pPr>
            <a:r>
              <a:rPr lang="en-US" sz="2800" dirty="0">
                <a:solidFill>
                  <a:srgbClr val="000066"/>
                </a:solidFill>
                <a:latin typeface="Arial"/>
                <a:ea typeface="ＭＳ Ｐゴシック" pitchFamily="34" charset="-128"/>
              </a:rPr>
              <a:t>Courteous</a:t>
            </a:r>
            <a:endParaRPr lang="en-US" dirty="0">
              <a:solidFill>
                <a:srgbClr val="000066"/>
              </a:solidFill>
              <a:latin typeface="Arial"/>
              <a:ea typeface="ＭＳ Ｐゴシック" pitchFamily="34" charset="-128"/>
            </a:endParaRPr>
          </a:p>
          <a:p>
            <a:pPr marL="692150" lvl="1" indent="-347663">
              <a:buClr>
                <a:srgbClr val="669999"/>
              </a:buClr>
              <a:buSzPct val="70000"/>
              <a:buFont typeface="Wingdings" pitchFamily="2" charset="2"/>
              <a:buChar char="l"/>
            </a:pPr>
            <a:r>
              <a:rPr lang="en-US" sz="2800" dirty="0">
                <a:solidFill>
                  <a:srgbClr val="000066"/>
                </a:solidFill>
                <a:latin typeface="Arial"/>
                <a:ea typeface="ＭＳ Ｐゴシック" pitchFamily="34" charset="-128"/>
              </a:rPr>
              <a:t>Reliable</a:t>
            </a:r>
            <a:endParaRPr lang="en-US" dirty="0">
              <a:solidFill>
                <a:srgbClr val="000066"/>
              </a:solidFill>
              <a:latin typeface="Arial"/>
              <a:ea typeface="ＭＳ Ｐゴシック" pitchFamily="34" charset="-128"/>
            </a:endParaRPr>
          </a:p>
          <a:p>
            <a:pPr marL="692150" lvl="1" indent="-347663">
              <a:buClr>
                <a:srgbClr val="669999"/>
              </a:buClr>
              <a:buSzPct val="70000"/>
              <a:buFont typeface="Wingdings" pitchFamily="2" charset="2"/>
              <a:buChar char="l"/>
            </a:pPr>
            <a:r>
              <a:rPr lang="en-US" sz="2800" dirty="0">
                <a:solidFill>
                  <a:srgbClr val="000066"/>
                </a:solidFill>
                <a:latin typeface="Arial"/>
                <a:ea typeface="ＭＳ Ｐゴシック" pitchFamily="34" charset="-128"/>
              </a:rPr>
              <a:t>Considerate</a:t>
            </a:r>
            <a:endParaRPr lang="en-US" dirty="0">
              <a:solidFill>
                <a:srgbClr val="000066"/>
              </a:solidFill>
              <a:latin typeface="Arial"/>
              <a:ea typeface="ＭＳ Ｐゴシック" pitchFamily="34" charset="-128"/>
            </a:endParaRPr>
          </a:p>
          <a:p>
            <a:pPr marL="692150" lvl="1" indent="-347663">
              <a:buClr>
                <a:srgbClr val="669999"/>
              </a:buClr>
              <a:buSzPct val="70000"/>
              <a:buFont typeface="Wingdings" pitchFamily="2" charset="2"/>
              <a:buChar char="l"/>
            </a:pPr>
            <a:r>
              <a:rPr lang="en-US" sz="2800" dirty="0">
                <a:solidFill>
                  <a:srgbClr val="000066"/>
                </a:solidFill>
                <a:latin typeface="Arial"/>
                <a:ea typeface="ＭＳ Ｐゴシック" pitchFamily="34" charset="-128"/>
              </a:rPr>
              <a:t>Cooperative</a:t>
            </a:r>
            <a:endParaRPr lang="en-US" dirty="0">
              <a:solidFill>
                <a:srgbClr val="000066"/>
              </a:solidFill>
              <a:latin typeface="Arial"/>
              <a:ea typeface="ＭＳ Ｐゴシック" pitchFamily="34" charset="-128"/>
            </a:endParaRPr>
          </a:p>
          <a:p>
            <a:pPr marL="692150" lvl="1" indent="-347663">
              <a:buClr>
                <a:srgbClr val="669999"/>
              </a:buClr>
              <a:buSzPct val="70000"/>
              <a:buFont typeface="Wingdings" pitchFamily="2" charset="2"/>
              <a:buChar char="l"/>
            </a:pPr>
            <a:r>
              <a:rPr lang="en-US" sz="2800" dirty="0">
                <a:solidFill>
                  <a:srgbClr val="000066"/>
                </a:solidFill>
                <a:latin typeface="Arial"/>
                <a:ea typeface="ＭＳ Ｐゴシック" pitchFamily="34" charset="-128"/>
              </a:rPr>
              <a:t>Committed</a:t>
            </a:r>
          </a:p>
          <a:p>
            <a:pPr marL="692150" lvl="1" indent="-347663">
              <a:buClr>
                <a:srgbClr val="669999"/>
              </a:buClr>
              <a:buSzPct val="70000"/>
              <a:buFont typeface="Wingdings" pitchFamily="2" charset="2"/>
              <a:buChar char="l"/>
            </a:pPr>
            <a:r>
              <a:rPr lang="en-US" sz="2800" dirty="0">
                <a:solidFill>
                  <a:srgbClr val="000066"/>
                </a:solidFill>
                <a:latin typeface="Arial"/>
                <a:ea typeface="ＭＳ Ｐゴシック" pitchFamily="34" charset="-128"/>
              </a:rPr>
              <a:t>Collaborative </a:t>
            </a:r>
            <a:endParaRPr lang="en-US" dirty="0">
              <a:solidFill>
                <a:srgbClr val="000066"/>
              </a:solidFill>
              <a:latin typeface="Arial"/>
              <a:ea typeface="ＭＳ Ｐゴシック" pitchFamily="34" charset="-128"/>
            </a:endParaRP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4</a:t>
            </a:fld>
            <a:endParaRPr lang="en-US" dirty="0"/>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676400"/>
            <a:ext cx="4343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17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609600"/>
          </a:xfrm>
        </p:spPr>
        <p:txBody>
          <a:bodyPr/>
          <a:lstStyle/>
          <a:p>
            <a:pPr algn="ctr"/>
            <a:r>
              <a:rPr lang="en-US" sz="2400" b="1" dirty="0"/>
              <a:t>How Do You Define Professionalism?</a:t>
            </a:r>
            <a:br>
              <a:rPr lang="en-US" sz="2400" b="1" dirty="0"/>
            </a:br>
            <a:endParaRPr lang="en-US" sz="2400" b="1" dirty="0"/>
          </a:p>
        </p:txBody>
      </p:sp>
      <p:sp>
        <p:nvSpPr>
          <p:cNvPr id="3" name="Content Placeholder 2"/>
          <p:cNvSpPr>
            <a:spLocks noGrp="1"/>
          </p:cNvSpPr>
          <p:nvPr>
            <p:ph idx="1"/>
          </p:nvPr>
        </p:nvSpPr>
        <p:spPr>
          <a:xfrm>
            <a:off x="228600" y="914400"/>
            <a:ext cx="8686800" cy="4953000"/>
          </a:xfrm>
        </p:spPr>
        <p:txBody>
          <a:bodyPr/>
          <a:lstStyle/>
          <a:p>
            <a:pPr marL="0" indent="0">
              <a:buNone/>
            </a:pPr>
            <a:r>
              <a:rPr lang="en-US" sz="1800" dirty="0"/>
              <a:t>“‘Professionalism’ is commonly understood as an individual’s adherence to a set of standards, code of conduct or collection of qualities that characterize accepted practice within a particular area of activity.” </a:t>
            </a:r>
            <a:r>
              <a:rPr lang="en-US" sz="1800" i="1" baseline="-25000" dirty="0"/>
              <a:t>Universities UK et al. 2004</a:t>
            </a:r>
          </a:p>
          <a:p>
            <a:pPr marL="0" indent="0">
              <a:buNone/>
            </a:pPr>
            <a:endParaRPr lang="en-US" sz="1800" dirty="0"/>
          </a:p>
          <a:p>
            <a:pPr>
              <a:buFont typeface="Wingdings" panose="05000000000000000000" pitchFamily="2" charset="2"/>
              <a:buChar char="Ø"/>
            </a:pPr>
            <a:r>
              <a:rPr lang="en-US" sz="1800" dirty="0"/>
              <a:t>The </a:t>
            </a:r>
            <a:r>
              <a:rPr lang="en-US" sz="1800" b="1" dirty="0">
                <a:solidFill>
                  <a:srgbClr val="FF0000"/>
                </a:solidFill>
              </a:rPr>
              <a:t>skill, good judgment, and polite behavior </a:t>
            </a:r>
            <a:r>
              <a:rPr lang="en-US" sz="1800" dirty="0"/>
              <a:t>that is </a:t>
            </a:r>
            <a:r>
              <a:rPr lang="en-US" sz="1800" b="1" dirty="0">
                <a:solidFill>
                  <a:srgbClr val="FF0000"/>
                </a:solidFill>
              </a:rPr>
              <a:t>expected</a:t>
            </a:r>
            <a:r>
              <a:rPr lang="en-US" sz="1800" dirty="0"/>
              <a:t> from a person who is </a:t>
            </a:r>
            <a:r>
              <a:rPr lang="en-US" sz="1800" b="1" dirty="0">
                <a:solidFill>
                  <a:srgbClr val="FF0000"/>
                </a:solidFill>
              </a:rPr>
              <a:t>trained</a:t>
            </a:r>
            <a:r>
              <a:rPr lang="en-US" sz="1800" dirty="0"/>
              <a:t> to do a job well.  </a:t>
            </a:r>
            <a:br>
              <a:rPr lang="en-US" sz="1800" dirty="0"/>
            </a:br>
            <a:endParaRPr lang="en-US" sz="1800" dirty="0"/>
          </a:p>
          <a:p>
            <a:pPr>
              <a:buFont typeface="Wingdings" panose="05000000000000000000" pitchFamily="2" charset="2"/>
              <a:buChar char="Ø"/>
            </a:pPr>
            <a:r>
              <a:rPr lang="en-US" sz="1800" dirty="0"/>
              <a:t>Professionalism is defined by our </a:t>
            </a:r>
            <a:r>
              <a:rPr lang="en-US" sz="1800" b="1" dirty="0">
                <a:solidFill>
                  <a:srgbClr val="FF0000"/>
                </a:solidFill>
              </a:rPr>
              <a:t>inner character</a:t>
            </a:r>
            <a:r>
              <a:rPr lang="en-US" sz="1800" dirty="0"/>
              <a:t>, the </a:t>
            </a:r>
            <a:r>
              <a:rPr lang="en-US" sz="1800" b="1" dirty="0">
                <a:solidFill>
                  <a:srgbClr val="FF0000"/>
                </a:solidFill>
              </a:rPr>
              <a:t>behavior we exhibit</a:t>
            </a:r>
            <a:r>
              <a:rPr lang="en-US" sz="1800" dirty="0"/>
              <a:t>, and the </a:t>
            </a:r>
            <a:r>
              <a:rPr lang="en-US" sz="1800" b="1" dirty="0">
                <a:solidFill>
                  <a:srgbClr val="FF0000"/>
                </a:solidFill>
              </a:rPr>
              <a:t>image we project</a:t>
            </a:r>
            <a:r>
              <a:rPr lang="en-US" sz="1800" dirty="0"/>
              <a:t>. </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Professionalism demonstrate a </a:t>
            </a:r>
            <a:r>
              <a:rPr lang="en-US" sz="1800" b="1" dirty="0">
                <a:solidFill>
                  <a:srgbClr val="FF0000"/>
                </a:solidFill>
              </a:rPr>
              <a:t>commitment</a:t>
            </a:r>
            <a:r>
              <a:rPr lang="en-US" sz="1800" dirty="0"/>
              <a:t> to carrying out professional responsibilities and an </a:t>
            </a:r>
            <a:r>
              <a:rPr lang="en-US" sz="1800" b="1" dirty="0">
                <a:solidFill>
                  <a:srgbClr val="FF0000"/>
                </a:solidFill>
              </a:rPr>
              <a:t>adherence to ethical principles</a:t>
            </a:r>
            <a:r>
              <a:rPr lang="en-US" sz="1800" dirty="0"/>
              <a:t>.</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Professionalism is the </a:t>
            </a:r>
            <a:r>
              <a:rPr lang="en-US" sz="1800" b="1" dirty="0">
                <a:solidFill>
                  <a:srgbClr val="FF0000"/>
                </a:solidFill>
              </a:rPr>
              <a:t>way a person conducts himself or herself in the workplace.</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5</a:t>
            </a:fld>
            <a:endParaRPr lang="en-US" dirty="0"/>
          </a:p>
        </p:txBody>
      </p:sp>
    </p:spTree>
    <p:extLst>
      <p:ext uri="{BB962C8B-B14F-4D97-AF65-F5344CB8AC3E}">
        <p14:creationId xmlns:p14="http://schemas.microsoft.com/office/powerpoint/2010/main" val="181412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85800"/>
          </a:xfrm>
        </p:spPr>
        <p:txBody>
          <a:bodyPr/>
          <a:lstStyle/>
          <a:p>
            <a:pPr algn="ctr"/>
            <a:r>
              <a:rPr lang="en-US" sz="4400" kern="1200" dirty="0">
                <a:solidFill>
                  <a:prstClr val="black"/>
                </a:solidFill>
                <a:latin typeface="Calibri"/>
              </a:rPr>
              <a:t>What is unprofessionalism?</a:t>
            </a:r>
            <a:endParaRPr lang="en-US" dirty="0"/>
          </a:p>
        </p:txBody>
      </p:sp>
      <p:sp>
        <p:nvSpPr>
          <p:cNvPr id="3" name="Content Placeholder 2"/>
          <p:cNvSpPr>
            <a:spLocks noGrp="1"/>
          </p:cNvSpPr>
          <p:nvPr>
            <p:ph idx="1"/>
          </p:nvPr>
        </p:nvSpPr>
        <p:spPr>
          <a:xfrm>
            <a:off x="304800" y="1600200"/>
            <a:ext cx="8458200" cy="3810000"/>
          </a:xfrm>
        </p:spPr>
        <p:txBody>
          <a:bodyPr/>
          <a:lstStyle/>
          <a:p>
            <a:pPr marL="0" lvl="0" indent="0" eaLnBrk="1" fontAlgn="auto" hangingPunct="1">
              <a:spcBef>
                <a:spcPts val="1200"/>
              </a:spcBef>
              <a:spcAft>
                <a:spcPts val="0"/>
              </a:spcAft>
              <a:buClrTx/>
              <a:buNone/>
            </a:pPr>
            <a:r>
              <a:rPr lang="en-US" sz="3200" kern="1200" dirty="0">
                <a:solidFill>
                  <a:prstClr val="black"/>
                </a:solidFill>
                <a:latin typeface="Calibri"/>
              </a:rPr>
              <a:t>1. Contrary to the accepted </a:t>
            </a:r>
            <a:r>
              <a:rPr lang="en-US" sz="3200" u="sng" kern="1200" dirty="0">
                <a:solidFill>
                  <a:srgbClr val="FF0000"/>
                </a:solidFill>
                <a:latin typeface="Calibri"/>
              </a:rPr>
              <a:t>code of conduct</a:t>
            </a:r>
            <a:r>
              <a:rPr lang="en-US" sz="3200" kern="1200" dirty="0">
                <a:solidFill>
                  <a:prstClr val="black"/>
                </a:solidFill>
                <a:latin typeface="Calibri"/>
              </a:rPr>
              <a:t> of a</a:t>
            </a:r>
          </a:p>
          <a:p>
            <a:pPr marL="0" lvl="0" indent="0" eaLnBrk="1" fontAlgn="auto" hangingPunct="1">
              <a:spcBef>
                <a:spcPts val="1200"/>
              </a:spcBef>
              <a:spcAft>
                <a:spcPts val="0"/>
              </a:spcAft>
              <a:buClrTx/>
              <a:buNone/>
            </a:pPr>
            <a:r>
              <a:rPr lang="en-US" sz="3200" kern="1200" dirty="0">
                <a:solidFill>
                  <a:prstClr val="black"/>
                </a:solidFill>
                <a:latin typeface="Calibri"/>
              </a:rPr>
              <a:t>profession</a:t>
            </a:r>
          </a:p>
          <a:p>
            <a:pPr marL="0" lvl="0" indent="0" eaLnBrk="1" fontAlgn="auto" hangingPunct="1">
              <a:spcBef>
                <a:spcPts val="1200"/>
              </a:spcBef>
              <a:spcAft>
                <a:spcPts val="0"/>
              </a:spcAft>
              <a:buClrTx/>
              <a:buNone/>
            </a:pPr>
            <a:r>
              <a:rPr lang="en-US" sz="3200" kern="1200" dirty="0">
                <a:solidFill>
                  <a:prstClr val="black"/>
                </a:solidFill>
                <a:latin typeface="Calibri"/>
              </a:rPr>
              <a:t>2. At variance with </a:t>
            </a:r>
            <a:r>
              <a:rPr lang="en-US" sz="3200" u="sng" kern="1200" dirty="0">
                <a:solidFill>
                  <a:srgbClr val="FF0000"/>
                </a:solidFill>
                <a:latin typeface="Calibri"/>
              </a:rPr>
              <a:t>professional</a:t>
            </a:r>
            <a:r>
              <a:rPr lang="en-US" sz="3200" kern="1200" dirty="0">
                <a:solidFill>
                  <a:prstClr val="black"/>
                </a:solidFill>
                <a:latin typeface="Calibri"/>
              </a:rPr>
              <a:t> standards or </a:t>
            </a:r>
          </a:p>
          <a:p>
            <a:pPr marL="0" lvl="0" indent="0" eaLnBrk="1" fontAlgn="auto" hangingPunct="1">
              <a:spcBef>
                <a:spcPts val="1200"/>
              </a:spcBef>
              <a:spcAft>
                <a:spcPts val="0"/>
              </a:spcAft>
              <a:buClrTx/>
              <a:buNone/>
            </a:pPr>
            <a:r>
              <a:rPr lang="en-US" sz="3200" kern="1200" dirty="0">
                <a:solidFill>
                  <a:prstClr val="black"/>
                </a:solidFill>
                <a:latin typeface="Calibri"/>
              </a:rPr>
              <a:t>ethics</a:t>
            </a:r>
          </a:p>
          <a:p>
            <a:pPr marL="0" lvl="0" indent="0" eaLnBrk="1" fontAlgn="auto" hangingPunct="1">
              <a:spcBef>
                <a:spcPts val="1200"/>
              </a:spcBef>
              <a:spcAft>
                <a:spcPts val="0"/>
              </a:spcAft>
              <a:buClrTx/>
              <a:buNone/>
            </a:pPr>
            <a:r>
              <a:rPr lang="en-US" sz="3200" kern="1200" dirty="0">
                <a:solidFill>
                  <a:prstClr val="black"/>
                </a:solidFill>
                <a:latin typeface="Calibri"/>
              </a:rPr>
              <a:t>3. List </a:t>
            </a:r>
            <a:r>
              <a:rPr lang="en-US" sz="3200" b="1" kern="1200" dirty="0">
                <a:solidFill>
                  <a:srgbClr val="FF0000"/>
                </a:solidFill>
                <a:latin typeface="Calibri"/>
              </a:rPr>
              <a:t>10 things </a:t>
            </a:r>
            <a:r>
              <a:rPr lang="en-US" sz="3200" kern="1200" dirty="0">
                <a:solidFill>
                  <a:prstClr val="black"/>
                </a:solidFill>
                <a:latin typeface="Calibri"/>
              </a:rPr>
              <a:t>that you consider to be </a:t>
            </a:r>
            <a:r>
              <a:rPr lang="en-US" sz="3200" b="1" kern="1200" dirty="0">
                <a:solidFill>
                  <a:srgbClr val="FF0000"/>
                </a:solidFill>
                <a:latin typeface="Calibri"/>
              </a:rPr>
              <a:t>unprofessional</a:t>
            </a:r>
            <a:r>
              <a:rPr lang="en-US" sz="3200" kern="1200" dirty="0">
                <a:solidFill>
                  <a:prstClr val="black"/>
                </a:solidFill>
                <a:latin typeface="Calibri"/>
              </a:rPr>
              <a:t> for paraprofessionals?</a:t>
            </a: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6</a:t>
            </a:fld>
            <a:endParaRPr lang="en-US" dirty="0"/>
          </a:p>
        </p:txBody>
      </p:sp>
    </p:spTree>
    <p:extLst>
      <p:ext uri="{BB962C8B-B14F-4D97-AF65-F5344CB8AC3E}">
        <p14:creationId xmlns:p14="http://schemas.microsoft.com/office/powerpoint/2010/main" val="184681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762000"/>
          </a:xfrm>
        </p:spPr>
        <p:txBody>
          <a:bodyPr/>
          <a:lstStyle/>
          <a:p>
            <a:pPr algn="ctr"/>
            <a:r>
              <a:rPr lang="en-US" sz="4400" kern="1200" dirty="0">
                <a:solidFill>
                  <a:prstClr val="black"/>
                </a:solidFill>
                <a:latin typeface="Calibri"/>
              </a:rPr>
              <a:t>Unprofessionalism</a:t>
            </a:r>
            <a:endParaRPr lang="en-US" dirty="0"/>
          </a:p>
        </p:txBody>
      </p:sp>
      <p:sp>
        <p:nvSpPr>
          <p:cNvPr id="3" name="Content Placeholder 2"/>
          <p:cNvSpPr>
            <a:spLocks noGrp="1"/>
          </p:cNvSpPr>
          <p:nvPr>
            <p:ph sz="half" idx="1"/>
          </p:nvPr>
        </p:nvSpPr>
        <p:spPr>
          <a:xfrm>
            <a:off x="304800" y="1295400"/>
            <a:ext cx="4229100" cy="4114800"/>
          </a:xfrm>
        </p:spPr>
        <p:txBody>
          <a:bodyPr/>
          <a:lstStyle/>
          <a:p>
            <a:pPr lvl="0" eaLnBrk="1" fontAlgn="auto" hangingPunct="1">
              <a:spcAft>
                <a:spcPts val="0"/>
              </a:spcAft>
              <a:buClrTx/>
              <a:buFont typeface="Arial" panose="020B0604020202020204" pitchFamily="34" charset="0"/>
              <a:buChar char="•"/>
            </a:pPr>
            <a:r>
              <a:rPr lang="en-US" sz="2400" kern="1200" dirty="0">
                <a:solidFill>
                  <a:prstClr val="black"/>
                </a:solidFill>
              </a:rPr>
              <a:t>Habitual lateness</a:t>
            </a:r>
          </a:p>
          <a:p>
            <a:pPr lvl="0" eaLnBrk="1" fontAlgn="auto" hangingPunct="1">
              <a:spcAft>
                <a:spcPts val="0"/>
              </a:spcAft>
              <a:buClrTx/>
              <a:buFont typeface="Arial" panose="020B0604020202020204" pitchFamily="34" charset="0"/>
              <a:buChar char="•"/>
            </a:pPr>
            <a:r>
              <a:rPr lang="en-US" sz="2400" kern="1200" dirty="0">
                <a:solidFill>
                  <a:prstClr val="black"/>
                </a:solidFill>
              </a:rPr>
              <a:t>Excessive absence</a:t>
            </a:r>
          </a:p>
          <a:p>
            <a:pPr lvl="0" eaLnBrk="1" fontAlgn="auto" hangingPunct="1">
              <a:spcAft>
                <a:spcPts val="0"/>
              </a:spcAft>
              <a:buClrTx/>
              <a:buFont typeface="Arial" panose="020B0604020202020204" pitchFamily="34" charset="0"/>
              <a:buChar char="•"/>
            </a:pPr>
            <a:r>
              <a:rPr lang="en-US" sz="2400" kern="1200" dirty="0">
                <a:solidFill>
                  <a:prstClr val="black"/>
                </a:solidFill>
              </a:rPr>
              <a:t>Gossiping</a:t>
            </a:r>
          </a:p>
          <a:p>
            <a:pPr lvl="0" eaLnBrk="1" fontAlgn="auto" hangingPunct="1">
              <a:spcAft>
                <a:spcPts val="0"/>
              </a:spcAft>
              <a:buClrTx/>
              <a:buFont typeface="Arial" panose="020B0604020202020204" pitchFamily="34" charset="0"/>
              <a:buChar char="•"/>
            </a:pPr>
            <a:r>
              <a:rPr lang="en-US" sz="2400" kern="1200" dirty="0">
                <a:solidFill>
                  <a:prstClr val="black"/>
                </a:solidFill>
              </a:rPr>
              <a:t>Inappropriate dress</a:t>
            </a:r>
          </a:p>
          <a:p>
            <a:pPr lvl="0" eaLnBrk="1" fontAlgn="auto" hangingPunct="1">
              <a:spcAft>
                <a:spcPts val="0"/>
              </a:spcAft>
              <a:buClrTx/>
              <a:buFont typeface="Arial" panose="020B0604020202020204" pitchFamily="34" charset="0"/>
              <a:buChar char="•"/>
            </a:pPr>
            <a:r>
              <a:rPr lang="en-US" sz="2400" kern="1200" dirty="0">
                <a:solidFill>
                  <a:prstClr val="black"/>
                </a:solidFill>
              </a:rPr>
              <a:t>Violating confidentiality</a:t>
            </a:r>
          </a:p>
          <a:p>
            <a:pPr lvl="0" eaLnBrk="1" fontAlgn="auto" hangingPunct="1">
              <a:spcAft>
                <a:spcPts val="0"/>
              </a:spcAft>
              <a:buClrTx/>
              <a:buFont typeface="Arial" panose="020B0604020202020204" pitchFamily="34" charset="0"/>
              <a:buChar char="•"/>
            </a:pPr>
            <a:r>
              <a:rPr lang="en-US" sz="2400" kern="1200" dirty="0">
                <a:solidFill>
                  <a:prstClr val="black"/>
                </a:solidFill>
              </a:rPr>
              <a:t>Bad attitude</a:t>
            </a:r>
          </a:p>
          <a:p>
            <a:pPr lvl="0" eaLnBrk="1" fontAlgn="auto" hangingPunct="1">
              <a:spcAft>
                <a:spcPts val="0"/>
              </a:spcAft>
              <a:buClrTx/>
              <a:buFont typeface="Arial" panose="020B0604020202020204" pitchFamily="34" charset="0"/>
              <a:buChar char="•"/>
            </a:pPr>
            <a:r>
              <a:rPr lang="en-US" sz="2400" kern="1200" dirty="0">
                <a:solidFill>
                  <a:prstClr val="black"/>
                </a:solidFill>
              </a:rPr>
              <a:t>Insubordination</a:t>
            </a:r>
          </a:p>
          <a:p>
            <a:pPr lvl="0" eaLnBrk="1" fontAlgn="auto" hangingPunct="1">
              <a:spcAft>
                <a:spcPts val="0"/>
              </a:spcAft>
              <a:buClrTx/>
              <a:buFont typeface="Arial" panose="020B0604020202020204" pitchFamily="34" charset="0"/>
              <a:buChar char="•"/>
            </a:pPr>
            <a:r>
              <a:rPr lang="en-US" sz="2400" kern="1200" dirty="0">
                <a:solidFill>
                  <a:prstClr val="black"/>
                </a:solidFill>
              </a:rPr>
              <a:t>Insults</a:t>
            </a:r>
          </a:p>
          <a:p>
            <a:pPr lvl="0" eaLnBrk="1" fontAlgn="auto" hangingPunct="1">
              <a:spcAft>
                <a:spcPts val="0"/>
              </a:spcAft>
              <a:buClrTx/>
              <a:buFont typeface="Arial" panose="020B0604020202020204" pitchFamily="34" charset="0"/>
              <a:buChar char="•"/>
            </a:pPr>
            <a:r>
              <a:rPr lang="en-US" sz="2400" kern="1200" dirty="0">
                <a:solidFill>
                  <a:prstClr val="black"/>
                </a:solidFill>
              </a:rPr>
              <a:t>Profanity</a:t>
            </a:r>
          </a:p>
          <a:p>
            <a:endParaRPr lang="en-US" dirty="0"/>
          </a:p>
        </p:txBody>
      </p:sp>
      <p:sp>
        <p:nvSpPr>
          <p:cNvPr id="4" name="Content Placeholder 3"/>
          <p:cNvSpPr>
            <a:spLocks noGrp="1"/>
          </p:cNvSpPr>
          <p:nvPr>
            <p:ph sz="half" idx="2"/>
          </p:nvPr>
        </p:nvSpPr>
        <p:spPr>
          <a:xfrm>
            <a:off x="4572000" y="1295400"/>
            <a:ext cx="4267200" cy="4495800"/>
          </a:xfrm>
        </p:spPr>
        <p:txBody>
          <a:bodyPr/>
          <a:lstStyle/>
          <a:p>
            <a:pPr lvl="0" eaLnBrk="1" fontAlgn="auto" hangingPunct="1">
              <a:spcAft>
                <a:spcPts val="0"/>
              </a:spcAft>
              <a:buClrTx/>
              <a:buFont typeface="Arial" panose="020B0604020202020204" pitchFamily="34" charset="0"/>
              <a:buChar char="•"/>
            </a:pPr>
            <a:r>
              <a:rPr lang="en-US" sz="2400" kern="1200" dirty="0">
                <a:solidFill>
                  <a:prstClr val="black"/>
                </a:solidFill>
              </a:rPr>
              <a:t>Intimidation/</a:t>
            </a:r>
            <a:br>
              <a:rPr lang="en-US" sz="2400" kern="1200" dirty="0">
                <a:solidFill>
                  <a:prstClr val="black"/>
                </a:solidFill>
              </a:rPr>
            </a:br>
            <a:r>
              <a:rPr lang="en-US" sz="2400" kern="1200" dirty="0">
                <a:solidFill>
                  <a:prstClr val="black"/>
                </a:solidFill>
              </a:rPr>
              <a:t>Bullying</a:t>
            </a:r>
          </a:p>
          <a:p>
            <a:pPr lvl="0" eaLnBrk="1" fontAlgn="auto" hangingPunct="1">
              <a:spcAft>
                <a:spcPts val="0"/>
              </a:spcAft>
              <a:buClrTx/>
              <a:buFont typeface="Arial" panose="020B0604020202020204" pitchFamily="34" charset="0"/>
              <a:buChar char="•"/>
            </a:pPr>
            <a:r>
              <a:rPr lang="en-US" sz="2400" kern="1200" dirty="0">
                <a:solidFill>
                  <a:prstClr val="black"/>
                </a:solidFill>
              </a:rPr>
              <a:t>Harassment</a:t>
            </a:r>
          </a:p>
          <a:p>
            <a:pPr lvl="0" eaLnBrk="1" fontAlgn="auto" hangingPunct="1">
              <a:spcAft>
                <a:spcPts val="0"/>
              </a:spcAft>
              <a:buClrTx/>
              <a:buFont typeface="Arial" panose="020B0604020202020204" pitchFamily="34" charset="0"/>
              <a:buChar char="•"/>
            </a:pPr>
            <a:r>
              <a:rPr lang="en-US" sz="2400" kern="1200" dirty="0">
                <a:solidFill>
                  <a:prstClr val="black"/>
                </a:solidFill>
              </a:rPr>
              <a:t>Inappropriate communication</a:t>
            </a:r>
          </a:p>
          <a:p>
            <a:pPr lvl="0" eaLnBrk="1" fontAlgn="auto" hangingPunct="1">
              <a:spcAft>
                <a:spcPts val="0"/>
              </a:spcAft>
              <a:buClrTx/>
              <a:buFont typeface="Arial" panose="020B0604020202020204" pitchFamily="34" charset="0"/>
              <a:buChar char="•"/>
            </a:pPr>
            <a:r>
              <a:rPr lang="en-US" sz="2400" kern="1200" dirty="0">
                <a:solidFill>
                  <a:prstClr val="black"/>
                </a:solidFill>
              </a:rPr>
              <a:t>Inappropriate relation-ships with student(s)</a:t>
            </a:r>
          </a:p>
          <a:p>
            <a:pPr lvl="0" eaLnBrk="1" fontAlgn="auto" hangingPunct="1">
              <a:spcAft>
                <a:spcPts val="0"/>
              </a:spcAft>
              <a:buClrTx/>
              <a:buFont typeface="Arial" panose="020B0604020202020204" pitchFamily="34" charset="0"/>
              <a:buChar char="•"/>
            </a:pPr>
            <a:r>
              <a:rPr lang="en-US" sz="2400" kern="1200" dirty="0">
                <a:solidFill>
                  <a:prstClr val="black"/>
                </a:solidFill>
              </a:rPr>
              <a:t>Being disorganized</a:t>
            </a:r>
          </a:p>
          <a:p>
            <a:pPr eaLnBrk="1" fontAlgn="auto" hangingPunct="1">
              <a:spcAft>
                <a:spcPts val="0"/>
              </a:spcAft>
              <a:buClrTx/>
              <a:buFont typeface="Arial" panose="020B0604020202020204" pitchFamily="34" charset="0"/>
              <a:buChar char="•"/>
            </a:pPr>
            <a:r>
              <a:rPr lang="en-US" sz="2400" dirty="0">
                <a:ea typeface="ＭＳ Ｐゴシック" pitchFamily="34" charset="-128"/>
              </a:rPr>
              <a:t>Inappropriate physical touching	or contact.</a:t>
            </a:r>
          </a:p>
          <a:p>
            <a:pPr lvl="0" eaLnBrk="1" fontAlgn="auto" hangingPunct="1">
              <a:spcAft>
                <a:spcPts val="0"/>
              </a:spcAft>
              <a:buClrTx/>
              <a:buFont typeface="Arial" panose="020B0604020202020204" pitchFamily="34" charset="0"/>
              <a:buChar char="•"/>
            </a:pPr>
            <a:endParaRPr lang="en-US" kern="1200" dirty="0">
              <a:solidFill>
                <a:prstClr val="black"/>
              </a:solidFill>
              <a:latin typeface="Calibri"/>
            </a:endParaRPr>
          </a:p>
          <a:p>
            <a:pPr lvl="0" eaLnBrk="1" fontAlgn="auto" hangingPunct="1">
              <a:spcAft>
                <a:spcPts val="0"/>
              </a:spcAft>
              <a:buClrTx/>
              <a:buFont typeface="Arial" panose="020B0604020202020204" pitchFamily="34" charset="0"/>
              <a:buChar char="•"/>
            </a:pPr>
            <a:endParaRPr lang="en-US" kern="1200" dirty="0">
              <a:solidFill>
                <a:prstClr val="black"/>
              </a:solidFill>
              <a:latin typeface="Calibri"/>
            </a:endParaRPr>
          </a:p>
          <a:p>
            <a:endParaRPr lang="en-US" dirty="0"/>
          </a:p>
        </p:txBody>
      </p:sp>
      <p:sp>
        <p:nvSpPr>
          <p:cNvPr id="5" name="Slide Number Placeholder 4"/>
          <p:cNvSpPr>
            <a:spLocks noGrp="1"/>
          </p:cNvSpPr>
          <p:nvPr>
            <p:ph type="sldNum" sz="quarter" idx="11"/>
          </p:nvPr>
        </p:nvSpPr>
        <p:spPr/>
        <p:txBody>
          <a:bodyPr/>
          <a:lstStyle/>
          <a:p>
            <a:pPr>
              <a:defRPr/>
            </a:pPr>
            <a:fld id="{EAAC81CF-E025-47E7-B575-FCF94C93F810}" type="slidenum">
              <a:rPr lang="en-US" smtClean="0"/>
              <a:pPr>
                <a:defRPr/>
              </a:pPr>
              <a:t>7</a:t>
            </a:fld>
            <a:endParaRPr lang="en-US" dirty="0"/>
          </a:p>
        </p:txBody>
      </p:sp>
    </p:spTree>
    <p:extLst>
      <p:ext uri="{BB962C8B-B14F-4D97-AF65-F5344CB8AC3E}">
        <p14:creationId xmlns:p14="http://schemas.microsoft.com/office/powerpoint/2010/main" val="260923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762000"/>
          </a:xfrm>
        </p:spPr>
        <p:txBody>
          <a:bodyPr/>
          <a:lstStyle/>
          <a:p>
            <a:r>
              <a:rPr lang="en-US" sz="3200" b="1" dirty="0"/>
              <a:t>Your Professionalism is Judged By:</a:t>
            </a:r>
          </a:p>
        </p:txBody>
      </p:sp>
      <p:sp>
        <p:nvSpPr>
          <p:cNvPr id="3" name="Content Placeholder 2"/>
          <p:cNvSpPr>
            <a:spLocks noGrp="1"/>
          </p:cNvSpPr>
          <p:nvPr>
            <p:ph sz="half" idx="1"/>
          </p:nvPr>
        </p:nvSpPr>
        <p:spPr>
          <a:xfrm>
            <a:off x="990600" y="1524000"/>
            <a:ext cx="6400800" cy="3581400"/>
          </a:xfrm>
        </p:spPr>
        <p:txBody>
          <a:bodyPr/>
          <a:lstStyle/>
          <a:p>
            <a:pPr marL="0" indent="0" algn="ctr">
              <a:lnSpc>
                <a:spcPct val="115000"/>
              </a:lnSpc>
              <a:spcBef>
                <a:spcPts val="0"/>
              </a:spcBef>
              <a:spcAft>
                <a:spcPts val="1000"/>
              </a:spcAft>
              <a:buNone/>
            </a:pPr>
            <a:r>
              <a:rPr lang="en-US" sz="6000" dirty="0">
                <a:latin typeface="Calibri"/>
                <a:ea typeface="Calibri"/>
                <a:cs typeface="Times New Roman"/>
              </a:rPr>
              <a:t>Conduct</a:t>
            </a:r>
          </a:p>
          <a:p>
            <a:pPr marL="0" indent="0" algn="ctr">
              <a:lnSpc>
                <a:spcPct val="115000"/>
              </a:lnSpc>
              <a:spcBef>
                <a:spcPts val="0"/>
              </a:spcBef>
              <a:spcAft>
                <a:spcPts val="1000"/>
              </a:spcAft>
              <a:buNone/>
            </a:pPr>
            <a:r>
              <a:rPr lang="en-US" sz="6000" dirty="0">
                <a:latin typeface="Calibri"/>
                <a:ea typeface="Calibri"/>
                <a:cs typeface="Times New Roman"/>
              </a:rPr>
              <a:t>Communication</a:t>
            </a:r>
          </a:p>
          <a:p>
            <a:pPr marL="0" indent="0" algn="ctr">
              <a:lnSpc>
                <a:spcPct val="115000"/>
              </a:lnSpc>
              <a:spcBef>
                <a:spcPts val="0"/>
              </a:spcBef>
              <a:spcAft>
                <a:spcPts val="1000"/>
              </a:spcAft>
              <a:buNone/>
            </a:pPr>
            <a:r>
              <a:rPr lang="en-US" sz="6000" dirty="0">
                <a:latin typeface="Calibri"/>
                <a:ea typeface="Calibri"/>
                <a:cs typeface="Times New Roman"/>
              </a:rPr>
              <a:t>Competence</a:t>
            </a:r>
          </a:p>
          <a:p>
            <a:pPr>
              <a:lnSpc>
                <a:spcPct val="115000"/>
              </a:lnSpc>
              <a:spcBef>
                <a:spcPts val="0"/>
              </a:spcBef>
              <a:spcAft>
                <a:spcPts val="1000"/>
              </a:spcAft>
            </a:pPr>
            <a:endParaRPr lang="en-US" sz="6000" dirty="0">
              <a:latin typeface="Calibri"/>
              <a:ea typeface="Calibri"/>
              <a:cs typeface="Times New Roman"/>
            </a:endParaRPr>
          </a:p>
          <a:p>
            <a:pPr marL="0" indent="0">
              <a:buNone/>
            </a:pPr>
            <a:endParaRPr lang="en-US" dirty="0"/>
          </a:p>
        </p:txBody>
      </p:sp>
      <p:sp>
        <p:nvSpPr>
          <p:cNvPr id="5" name="Slide Number Placeholder 4"/>
          <p:cNvSpPr>
            <a:spLocks noGrp="1"/>
          </p:cNvSpPr>
          <p:nvPr>
            <p:ph type="sldNum" sz="quarter" idx="11"/>
          </p:nvPr>
        </p:nvSpPr>
        <p:spPr/>
        <p:txBody>
          <a:bodyPr/>
          <a:lstStyle/>
          <a:p>
            <a:pPr>
              <a:defRPr/>
            </a:pPr>
            <a:fld id="{EAAC81CF-E025-47E7-B575-FCF94C93F810}" type="slidenum">
              <a:rPr lang="en-US" smtClean="0"/>
              <a:pPr>
                <a:defRPr/>
              </a:pPr>
              <a:t>8</a:t>
            </a:fld>
            <a:endParaRPr lang="en-US" dirty="0"/>
          </a:p>
        </p:txBody>
      </p:sp>
    </p:spTree>
    <p:extLst>
      <p:ext uri="{BB962C8B-B14F-4D97-AF65-F5344CB8AC3E}">
        <p14:creationId xmlns:p14="http://schemas.microsoft.com/office/powerpoint/2010/main" val="3973904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609600"/>
          </a:xfrm>
        </p:spPr>
        <p:txBody>
          <a:bodyPr/>
          <a:lstStyle/>
          <a:p>
            <a:pPr algn="ctr"/>
            <a:r>
              <a:rPr lang="en-US" dirty="0"/>
              <a:t>Conduct</a:t>
            </a:r>
          </a:p>
        </p:txBody>
      </p:sp>
      <p:sp>
        <p:nvSpPr>
          <p:cNvPr id="3" name="Content Placeholder 2"/>
          <p:cNvSpPr>
            <a:spLocks noGrp="1"/>
          </p:cNvSpPr>
          <p:nvPr>
            <p:ph idx="1"/>
          </p:nvPr>
        </p:nvSpPr>
        <p:spPr>
          <a:xfrm>
            <a:off x="152400" y="1066800"/>
            <a:ext cx="8686800" cy="4800600"/>
          </a:xfrm>
        </p:spPr>
        <p:txBody>
          <a:bodyPr/>
          <a:lstStyle/>
          <a:p>
            <a:r>
              <a:rPr lang="en-US" dirty="0"/>
              <a:t>Respectful</a:t>
            </a:r>
          </a:p>
          <a:p>
            <a:r>
              <a:rPr lang="en-US" dirty="0"/>
              <a:t>Collaborative/Team work</a:t>
            </a:r>
          </a:p>
          <a:p>
            <a:r>
              <a:rPr lang="en-US" dirty="0"/>
              <a:t>Punctual</a:t>
            </a:r>
          </a:p>
          <a:p>
            <a:r>
              <a:rPr lang="en-US" dirty="0"/>
              <a:t>Attitude </a:t>
            </a:r>
          </a:p>
          <a:p>
            <a:r>
              <a:rPr lang="en-US" dirty="0"/>
              <a:t>Reliable</a:t>
            </a:r>
          </a:p>
          <a:p>
            <a:r>
              <a:rPr lang="en-US" dirty="0"/>
              <a:t>Regular Attendance</a:t>
            </a:r>
          </a:p>
          <a:p>
            <a:r>
              <a:rPr lang="en-US" dirty="0"/>
              <a:t>Professional Appearance</a:t>
            </a:r>
          </a:p>
          <a:p>
            <a:r>
              <a:rPr lang="en-US" dirty="0"/>
              <a:t>Responsible </a:t>
            </a:r>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990600"/>
            <a:ext cx="3395663" cy="4396555"/>
          </a:xfrm>
          <a:prstGeom prst="rect">
            <a:avLst/>
          </a:prstGeom>
        </p:spPr>
      </p:pic>
    </p:spTree>
    <p:extLst>
      <p:ext uri="{BB962C8B-B14F-4D97-AF65-F5344CB8AC3E}">
        <p14:creationId xmlns:p14="http://schemas.microsoft.com/office/powerpoint/2010/main" val="3354263604"/>
      </p:ext>
    </p:extLst>
  </p:cSld>
  <p:clrMapOvr>
    <a:masterClrMapping/>
  </p:clrMapOvr>
</p:sld>
</file>

<file path=ppt/theme/theme1.xml><?xml version="1.0" encoding="utf-8"?>
<a:theme xmlns:a="http://schemas.openxmlformats.org/drawingml/2006/main" name="AFT_29_Natl">
  <a:themeElements>
    <a:clrScheme name="Custom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0000"/>
      </a:hlink>
      <a:folHlink>
        <a:srgbClr val="0000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A75CF"/>
        </a:dk2>
        <a:lt2>
          <a:srgbClr val="808080"/>
        </a:lt2>
        <a:accent1>
          <a:srgbClr val="B0BFBF"/>
        </a:accent1>
        <a:accent2>
          <a:srgbClr val="003896"/>
        </a:accent2>
        <a:accent3>
          <a:srgbClr val="FFFFFF"/>
        </a:accent3>
        <a:accent4>
          <a:srgbClr val="000000"/>
        </a:accent4>
        <a:accent5>
          <a:srgbClr val="D4DCDC"/>
        </a:accent5>
        <a:accent6>
          <a:srgbClr val="003287"/>
        </a:accent6>
        <a:hlink>
          <a:srgbClr val="1A75CF"/>
        </a:hlink>
        <a:folHlink>
          <a:srgbClr val="78B3E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4F8C0D"/>
        </a:dk2>
        <a:lt2>
          <a:srgbClr val="808080"/>
        </a:lt2>
        <a:accent1>
          <a:srgbClr val="B3C98C"/>
        </a:accent1>
        <a:accent2>
          <a:srgbClr val="4A611C"/>
        </a:accent2>
        <a:accent3>
          <a:srgbClr val="FFFFFF"/>
        </a:accent3>
        <a:accent4>
          <a:srgbClr val="000000"/>
        </a:accent4>
        <a:accent5>
          <a:srgbClr val="D6E1C5"/>
        </a:accent5>
        <a:accent6>
          <a:srgbClr val="425718"/>
        </a:accent6>
        <a:hlink>
          <a:srgbClr val="4F8C0D"/>
        </a:hlink>
        <a:folHlink>
          <a:srgbClr val="4A611C"/>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6B8FB5"/>
        </a:dk2>
        <a:lt2>
          <a:srgbClr val="808080"/>
        </a:lt2>
        <a:accent1>
          <a:srgbClr val="CFE89C"/>
        </a:accent1>
        <a:accent2>
          <a:srgbClr val="ABBADE"/>
        </a:accent2>
        <a:accent3>
          <a:srgbClr val="FFFFFF"/>
        </a:accent3>
        <a:accent4>
          <a:srgbClr val="000000"/>
        </a:accent4>
        <a:accent5>
          <a:srgbClr val="E4F2CB"/>
        </a:accent5>
        <a:accent6>
          <a:srgbClr val="9BA8C9"/>
        </a:accent6>
        <a:hlink>
          <a:srgbClr val="6B8FB5"/>
        </a:hlink>
        <a:folHlink>
          <a:srgbClr val="0047B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9EBA"/>
        </a:dk2>
        <a:lt2>
          <a:srgbClr val="808080"/>
        </a:lt2>
        <a:accent1>
          <a:srgbClr val="E0D478"/>
        </a:accent1>
        <a:accent2>
          <a:srgbClr val="8CCCD9"/>
        </a:accent2>
        <a:accent3>
          <a:srgbClr val="FFFFFF"/>
        </a:accent3>
        <a:accent4>
          <a:srgbClr val="000000"/>
        </a:accent4>
        <a:accent5>
          <a:srgbClr val="EDE6BE"/>
        </a:accent5>
        <a:accent6>
          <a:srgbClr val="7EB9C4"/>
        </a:accent6>
        <a:hlink>
          <a:srgbClr val="009EBA"/>
        </a:hlink>
        <a:folHlink>
          <a:srgbClr val="0047BA"/>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BA122B"/>
        </a:dk2>
        <a:lt2>
          <a:srgbClr val="808080"/>
        </a:lt2>
        <a:accent1>
          <a:srgbClr val="C2C4A3"/>
        </a:accent1>
        <a:accent2>
          <a:srgbClr val="87212E"/>
        </a:accent2>
        <a:accent3>
          <a:srgbClr val="FFFFFF"/>
        </a:accent3>
        <a:accent4>
          <a:srgbClr val="000000"/>
        </a:accent4>
        <a:accent5>
          <a:srgbClr val="DDDECE"/>
        </a:accent5>
        <a:accent6>
          <a:srgbClr val="7A1D29"/>
        </a:accent6>
        <a:hlink>
          <a:srgbClr val="BA122B"/>
        </a:hlink>
        <a:folHlink>
          <a:srgbClr val="8721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1275</TotalTime>
  <Words>1876</Words>
  <Application>Microsoft Office PowerPoint</Application>
  <PresentationFormat>On-screen Show (4:3)</PresentationFormat>
  <Paragraphs>345</Paragraphs>
  <Slides>26</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ＭＳ Ｐゴシック</vt:lpstr>
      <vt:lpstr>Arial</vt:lpstr>
      <vt:lpstr>Calibri</vt:lpstr>
      <vt:lpstr>Franklin Gothic Medium</vt:lpstr>
      <vt:lpstr>Tahoma</vt:lpstr>
      <vt:lpstr>Times</vt:lpstr>
      <vt:lpstr>Times New Roman</vt:lpstr>
      <vt:lpstr>Verdana</vt:lpstr>
      <vt:lpstr>Wingdings</vt:lpstr>
      <vt:lpstr>Wingdings 2</vt:lpstr>
      <vt:lpstr>AFT_29_Natl</vt:lpstr>
      <vt:lpstr>The 3C’s of Professionalism</vt:lpstr>
      <vt:lpstr>Who is a Professional?</vt:lpstr>
      <vt:lpstr>Being a Professional</vt:lpstr>
      <vt:lpstr>Characteristics of a Professional</vt:lpstr>
      <vt:lpstr>How Do You Define Professionalism? </vt:lpstr>
      <vt:lpstr>What is unprofessionalism?</vt:lpstr>
      <vt:lpstr>Unprofessionalism</vt:lpstr>
      <vt:lpstr>Your Professionalism is Judged By:</vt:lpstr>
      <vt:lpstr>Conduct</vt:lpstr>
      <vt:lpstr>Ethics</vt:lpstr>
      <vt:lpstr>Making Ethical Choices</vt:lpstr>
      <vt:lpstr>PowerPoint Presentation</vt:lpstr>
      <vt:lpstr>Communication</vt:lpstr>
      <vt:lpstr>Communication is like throwing a ball, once it leaves your hand, you have no control. Once they catch it, then they have control of it. They will interpret the message based on their knowledge and experience. This is where you have the risk of misunderstanding and miscommunication. </vt:lpstr>
      <vt:lpstr>Competence</vt:lpstr>
      <vt:lpstr>PowerPoint Presentation</vt:lpstr>
      <vt:lpstr>PowerPoint Presentation</vt:lpstr>
      <vt:lpstr>Code of Conduct</vt:lpstr>
      <vt:lpstr>Code of Conduct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ABCs of Professionalism</dc:title>
  <dc:creator>Leonard Edmonds, PSRP</dc:creator>
  <cp:lastModifiedBy>Catherine Mastronardi</cp:lastModifiedBy>
  <cp:revision>112</cp:revision>
  <dcterms:created xsi:type="dcterms:W3CDTF">2019-03-13T20:41:51Z</dcterms:created>
  <dcterms:modified xsi:type="dcterms:W3CDTF">2020-05-26T15:02:09Z</dcterms:modified>
</cp:coreProperties>
</file>