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heme/themeOverride1.xml" ContentType="application/vnd.openxmlformats-officedocument.themeOverride+xml"/>
  <Override PartName="/ppt/notesSlides/notesSlide15.xml" ContentType="application/vnd.openxmlformats-officedocument.presentationml.notesSlide+xml"/>
  <Override PartName="/ppt/theme/themeOverride2.xml" ContentType="application/vnd.openxmlformats-officedocument.themeOverride+xml"/>
  <Override PartName="/ppt/notesSlides/notesSlide16.xml" ContentType="application/vnd.openxmlformats-officedocument.presentationml.notesSlide+xml"/>
  <Override PartName="/ppt/theme/themeOverride3.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heme/themeOverride4.xml" ContentType="application/vnd.openxmlformats-officedocument.themeOverride+xml"/>
  <Override PartName="/ppt/notesSlides/notesSlide19.xml" ContentType="application/vnd.openxmlformats-officedocument.presentationml.notesSlide+xml"/>
  <Override PartName="/ppt/theme/themeOverride5.xml" ContentType="application/vnd.openxmlformats-officedocument.themeOverride+xml"/>
  <Override PartName="/ppt/notesSlides/notesSlide20.xml" ContentType="application/vnd.openxmlformats-officedocument.presentationml.notesSlide+xml"/>
  <Override PartName="/ppt/theme/themeOverride6.xml" ContentType="application/vnd.openxmlformats-officedocument.themeOverride+xml"/>
  <Override PartName="/ppt/notesSlides/notesSlide21.xml" ContentType="application/vnd.openxmlformats-officedocument.presentationml.notesSlide+xml"/>
  <Override PartName="/ppt/theme/themeOverride7.xml" ContentType="application/vnd.openxmlformats-officedocument.themeOverride+xml"/>
  <Override PartName="/ppt/notesSlides/notesSlide22.xml" ContentType="application/vnd.openxmlformats-officedocument.presentationml.notesSlide+xml"/>
  <Override PartName="/ppt/theme/themeOverride8.xml" ContentType="application/vnd.openxmlformats-officedocument.themeOverride+xml"/>
  <Override PartName="/ppt/notesSlides/notesSlide23.xml" ContentType="application/vnd.openxmlformats-officedocument.presentationml.notesSlide+xml"/>
  <Override PartName="/ppt/theme/themeOverride9.xml" ContentType="application/vnd.openxmlformats-officedocument.themeOverr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4"/>
  </p:notesMasterIdLst>
  <p:handoutMasterIdLst>
    <p:handoutMasterId r:id="rId35"/>
  </p:handoutMasterIdLst>
  <p:sldIdLst>
    <p:sldId id="256" r:id="rId2"/>
    <p:sldId id="257" r:id="rId3"/>
    <p:sldId id="258" r:id="rId4"/>
    <p:sldId id="383" r:id="rId5"/>
    <p:sldId id="315" r:id="rId6"/>
    <p:sldId id="328" r:id="rId7"/>
    <p:sldId id="388" r:id="rId8"/>
    <p:sldId id="316" r:id="rId9"/>
    <p:sldId id="389" r:id="rId10"/>
    <p:sldId id="321" r:id="rId11"/>
    <p:sldId id="325" r:id="rId12"/>
    <p:sldId id="385" r:id="rId13"/>
    <p:sldId id="386" r:id="rId14"/>
    <p:sldId id="384" r:id="rId15"/>
    <p:sldId id="390" r:id="rId16"/>
    <p:sldId id="323" r:id="rId17"/>
    <p:sldId id="387" r:id="rId18"/>
    <p:sldId id="320" r:id="rId19"/>
    <p:sldId id="348" r:id="rId20"/>
    <p:sldId id="333" r:id="rId21"/>
    <p:sldId id="331" r:id="rId22"/>
    <p:sldId id="319" r:id="rId23"/>
    <p:sldId id="353" r:id="rId24"/>
    <p:sldId id="338" r:id="rId25"/>
    <p:sldId id="337" r:id="rId26"/>
    <p:sldId id="355" r:id="rId27"/>
    <p:sldId id="349" r:id="rId28"/>
    <p:sldId id="375" r:id="rId29"/>
    <p:sldId id="292" r:id="rId30"/>
    <p:sldId id="326" r:id="rId31"/>
    <p:sldId id="376" r:id="rId32"/>
    <p:sldId id="33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5D248-E3F7-A912-19CB-64C6D41B22BD}" v="3" dt="2021-08-25T12:17:14.952"/>
    <p1510:client id="{4FEB1CE8-E534-1776-529A-F4AFE78EB151}" v="17" dt="2021-08-24T18:14:02.822"/>
    <p1510:client id="{5EB414F4-2D1F-DA68-D15A-F945E11F1E6C}" v="129" dt="2021-08-25T12:30:06.308"/>
    <p1510:client id="{6259B436-1847-FED5-C1FA-6A959723BA18}" v="25" dt="2021-08-24T14:03:38.172"/>
    <p1510:client id="{6757B837-6E29-FED8-5FFD-8956952753DE}" v="7" dt="2021-08-20T16:07:49.640"/>
    <p1510:client id="{B7DE468D-6350-4E91-FF82-EA6C8BF4883D}" v="133" dt="2021-07-15T14:04:09.23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erson, Michael" userId="S::andersonmi@springfieldpublicschools.com::e39b59da-7672-44a3-89a4-b646728c804a" providerId="AD" clId="Web-{5EB414F4-2D1F-DA68-D15A-F945E11F1E6C}"/>
    <pc:docChg chg="modSld">
      <pc:chgData name="Anderson, Michael" userId="S::andersonmi@springfieldpublicschools.com::e39b59da-7672-44a3-89a4-b646728c804a" providerId="AD" clId="Web-{5EB414F4-2D1F-DA68-D15A-F945E11F1E6C}" dt="2021-08-25T12:30:06.308" v="74"/>
      <pc:docMkLst>
        <pc:docMk/>
      </pc:docMkLst>
      <pc:sldChg chg="modTransition">
        <pc:chgData name="Anderson, Michael" userId="S::andersonmi@springfieldpublicschools.com::e39b59da-7672-44a3-89a4-b646728c804a" providerId="AD" clId="Web-{5EB414F4-2D1F-DA68-D15A-F945E11F1E6C}" dt="2021-08-25T12:27:58.851" v="12"/>
        <pc:sldMkLst>
          <pc:docMk/>
          <pc:sldMk cId="2191142013" sldId="292"/>
        </pc:sldMkLst>
      </pc:sldChg>
      <pc:sldChg chg="modTransition">
        <pc:chgData name="Anderson, Michael" userId="S::andersonmi@springfieldpublicschools.com::e39b59da-7672-44a3-89a4-b646728c804a" providerId="AD" clId="Web-{5EB414F4-2D1F-DA68-D15A-F945E11F1E6C}" dt="2021-08-25T12:26:56.459" v="6"/>
        <pc:sldMkLst>
          <pc:docMk/>
          <pc:sldMk cId="2933467054" sldId="319"/>
        </pc:sldMkLst>
      </pc:sldChg>
      <pc:sldChg chg="modTransition">
        <pc:chgData name="Anderson, Michael" userId="S::andersonmi@springfieldpublicschools.com::e39b59da-7672-44a3-89a4-b646728c804a" providerId="AD" clId="Web-{5EB414F4-2D1F-DA68-D15A-F945E11F1E6C}" dt="2021-08-25T12:26:41.240" v="2"/>
        <pc:sldMkLst>
          <pc:docMk/>
          <pc:sldMk cId="3435503835" sldId="320"/>
        </pc:sldMkLst>
      </pc:sldChg>
      <pc:sldChg chg="modTransition">
        <pc:chgData name="Anderson, Michael" userId="S::andersonmi@springfieldpublicschools.com::e39b59da-7672-44a3-89a4-b646728c804a" providerId="AD" clId="Web-{5EB414F4-2D1F-DA68-D15A-F945E11F1E6C}" dt="2021-08-25T12:28:03.383" v="13"/>
        <pc:sldMkLst>
          <pc:docMk/>
          <pc:sldMk cId="2753425614" sldId="326"/>
        </pc:sldMkLst>
      </pc:sldChg>
      <pc:sldChg chg="modTransition">
        <pc:chgData name="Anderson, Michael" userId="S::andersonmi@springfieldpublicschools.com::e39b59da-7672-44a3-89a4-b646728c804a" providerId="AD" clId="Web-{5EB414F4-2D1F-DA68-D15A-F945E11F1E6C}" dt="2021-08-25T12:26:55.584" v="5"/>
        <pc:sldMkLst>
          <pc:docMk/>
          <pc:sldMk cId="1058217875" sldId="331"/>
        </pc:sldMkLst>
      </pc:sldChg>
      <pc:sldChg chg="modTransition">
        <pc:chgData name="Anderson, Michael" userId="S::andersonmi@springfieldpublicschools.com::e39b59da-7672-44a3-89a4-b646728c804a" providerId="AD" clId="Web-{5EB414F4-2D1F-DA68-D15A-F945E11F1E6C}" dt="2021-08-25T12:26:48.631" v="4"/>
        <pc:sldMkLst>
          <pc:docMk/>
          <pc:sldMk cId="3482698118" sldId="333"/>
        </pc:sldMkLst>
      </pc:sldChg>
      <pc:sldChg chg="modTransition">
        <pc:chgData name="Anderson, Michael" userId="S::andersonmi@springfieldpublicschools.com::e39b59da-7672-44a3-89a4-b646728c804a" providerId="AD" clId="Web-{5EB414F4-2D1F-DA68-D15A-F945E11F1E6C}" dt="2021-08-25T12:27:12.522" v="8"/>
        <pc:sldMkLst>
          <pc:docMk/>
          <pc:sldMk cId="4197590117" sldId="337"/>
        </pc:sldMkLst>
      </pc:sldChg>
      <pc:sldChg chg="modTransition">
        <pc:chgData name="Anderson, Michael" userId="S::andersonmi@springfieldpublicschools.com::e39b59da-7672-44a3-89a4-b646728c804a" providerId="AD" clId="Web-{5EB414F4-2D1F-DA68-D15A-F945E11F1E6C}" dt="2021-08-25T12:26:44.537" v="3"/>
        <pc:sldMkLst>
          <pc:docMk/>
          <pc:sldMk cId="3903581701" sldId="348"/>
        </pc:sldMkLst>
      </pc:sldChg>
      <pc:sldChg chg="modTransition">
        <pc:chgData name="Anderson, Michael" userId="S::andersonmi@springfieldpublicschools.com::e39b59da-7672-44a3-89a4-b646728c804a" providerId="AD" clId="Web-{5EB414F4-2D1F-DA68-D15A-F945E11F1E6C}" dt="2021-08-25T12:27:49.726" v="10"/>
        <pc:sldMkLst>
          <pc:docMk/>
          <pc:sldMk cId="2194157599" sldId="349"/>
        </pc:sldMkLst>
      </pc:sldChg>
      <pc:sldChg chg="modTransition">
        <pc:chgData name="Anderson, Michael" userId="S::andersonmi@springfieldpublicschools.com::e39b59da-7672-44a3-89a4-b646728c804a" providerId="AD" clId="Web-{5EB414F4-2D1F-DA68-D15A-F945E11F1E6C}" dt="2021-08-25T12:27:02.256" v="7"/>
        <pc:sldMkLst>
          <pc:docMk/>
          <pc:sldMk cId="3073049864" sldId="353"/>
        </pc:sldMkLst>
      </pc:sldChg>
      <pc:sldChg chg="modTransition">
        <pc:chgData name="Anderson, Michael" userId="S::andersonmi@springfieldpublicschools.com::e39b59da-7672-44a3-89a4-b646728c804a" providerId="AD" clId="Web-{5EB414F4-2D1F-DA68-D15A-F945E11F1E6C}" dt="2021-08-25T12:27:44.492" v="9"/>
        <pc:sldMkLst>
          <pc:docMk/>
          <pc:sldMk cId="203319498" sldId="355"/>
        </pc:sldMkLst>
      </pc:sldChg>
      <pc:sldChg chg="modTransition">
        <pc:chgData name="Anderson, Michael" userId="S::andersonmi@springfieldpublicschools.com::e39b59da-7672-44a3-89a4-b646728c804a" providerId="AD" clId="Web-{5EB414F4-2D1F-DA68-D15A-F945E11F1E6C}" dt="2021-08-25T12:27:53.007" v="11"/>
        <pc:sldMkLst>
          <pc:docMk/>
          <pc:sldMk cId="3029626083" sldId="375"/>
        </pc:sldMkLst>
      </pc:sldChg>
      <pc:sldChg chg="modSp modTransition">
        <pc:chgData name="Anderson, Michael" userId="S::andersonmi@springfieldpublicschools.com::e39b59da-7672-44a3-89a4-b646728c804a" providerId="AD" clId="Web-{5EB414F4-2D1F-DA68-D15A-F945E11F1E6C}" dt="2021-08-25T12:30:06.308" v="74"/>
        <pc:sldMkLst>
          <pc:docMk/>
          <pc:sldMk cId="2291952078" sldId="376"/>
        </pc:sldMkLst>
        <pc:spChg chg="mod">
          <ac:chgData name="Anderson, Michael" userId="S::andersonmi@springfieldpublicschools.com::e39b59da-7672-44a3-89a4-b646728c804a" providerId="AD" clId="Web-{5EB414F4-2D1F-DA68-D15A-F945E11F1E6C}" dt="2021-08-25T12:28:55.931" v="18" actId="14100"/>
          <ac:spMkLst>
            <pc:docMk/>
            <pc:sldMk cId="2291952078" sldId="376"/>
            <ac:spMk id="2" creationId="{00000000-0000-0000-0000-000000000000}"/>
          </ac:spMkLst>
        </pc:spChg>
        <pc:spChg chg="mod">
          <ac:chgData name="Anderson, Michael" userId="S::andersonmi@springfieldpublicschools.com::e39b59da-7672-44a3-89a4-b646728c804a" providerId="AD" clId="Web-{5EB414F4-2D1F-DA68-D15A-F945E11F1E6C}" dt="2021-08-25T12:29:57.589" v="73" actId="20577"/>
          <ac:spMkLst>
            <pc:docMk/>
            <pc:sldMk cId="2291952078" sldId="376"/>
            <ac:spMk id="4" creationId="{00000000-0000-0000-0000-000000000000}"/>
          </ac:spMkLst>
        </pc:spChg>
      </pc:sldChg>
      <pc:sldChg chg="modTransition">
        <pc:chgData name="Anderson, Michael" userId="S::andersonmi@springfieldpublicschools.com::e39b59da-7672-44a3-89a4-b646728c804a" providerId="AD" clId="Web-{5EB414F4-2D1F-DA68-D15A-F945E11F1E6C}" dt="2021-08-25T12:25:56.004" v="1"/>
        <pc:sldMkLst>
          <pc:docMk/>
          <pc:sldMk cId="3527892009" sldId="387"/>
        </pc:sldMkLst>
      </pc:sldChg>
      <pc:sldChg chg="modTransition">
        <pc:chgData name="Anderson, Michael" userId="S::andersonmi@springfieldpublicschools.com::e39b59da-7672-44a3-89a4-b646728c804a" providerId="AD" clId="Web-{5EB414F4-2D1F-DA68-D15A-F945E11F1E6C}" dt="2021-08-25T12:25:46.442" v="0"/>
        <pc:sldMkLst>
          <pc:docMk/>
          <pc:sldMk cId="1644815815" sldId="390"/>
        </pc:sldMkLst>
      </pc:sldChg>
    </pc:docChg>
  </pc:docChgLst>
  <pc:docChgLst>
    <pc:chgData name="Anderson, Michael" userId="S::andersonmi@springfieldpublicschools.com::e39b59da-7672-44a3-89a4-b646728c804a" providerId="AD" clId="Web-{6259B436-1847-FED5-C1FA-6A959723BA18}"/>
    <pc:docChg chg="modSld">
      <pc:chgData name="Anderson, Michael" userId="S::andersonmi@springfieldpublicschools.com::e39b59da-7672-44a3-89a4-b646728c804a" providerId="AD" clId="Web-{6259B436-1847-FED5-C1FA-6A959723BA18}" dt="2021-08-24T14:03:38.172" v="11"/>
      <pc:docMkLst>
        <pc:docMk/>
      </pc:docMkLst>
      <pc:sldChg chg="addSp modSp">
        <pc:chgData name="Anderson, Michael" userId="S::andersonmi@springfieldpublicschools.com::e39b59da-7672-44a3-89a4-b646728c804a" providerId="AD" clId="Web-{6259B436-1847-FED5-C1FA-6A959723BA18}" dt="2021-08-24T14:03:38.172" v="11"/>
        <pc:sldMkLst>
          <pc:docMk/>
          <pc:sldMk cId="636408980" sldId="383"/>
        </pc:sldMkLst>
        <pc:spChg chg="add">
          <ac:chgData name="Anderson, Michael" userId="S::andersonmi@springfieldpublicschools.com::e39b59da-7672-44a3-89a4-b646728c804a" providerId="AD" clId="Web-{6259B436-1847-FED5-C1FA-6A959723BA18}" dt="2021-08-24T14:03:38.172" v="11"/>
          <ac:spMkLst>
            <pc:docMk/>
            <pc:sldMk cId="636408980" sldId="383"/>
            <ac:spMk id="2" creationId="{B5F50E3B-8355-4BA7-98E9-8DFB94B3FA91}"/>
          </ac:spMkLst>
        </pc:spChg>
        <pc:spChg chg="mod">
          <ac:chgData name="Anderson, Michael" userId="S::andersonmi@springfieldpublicschools.com::e39b59da-7672-44a3-89a4-b646728c804a" providerId="AD" clId="Web-{6259B436-1847-FED5-C1FA-6A959723BA18}" dt="2021-08-24T14:03:37.562" v="10" actId="20577"/>
          <ac:spMkLst>
            <pc:docMk/>
            <pc:sldMk cId="636408980" sldId="383"/>
            <ac:spMk id="5" creationId="{00000000-0000-0000-0000-000000000000}"/>
          </ac:spMkLst>
        </pc:spChg>
      </pc:sldChg>
    </pc:docChg>
  </pc:docChgLst>
  <pc:docChgLst>
    <pc:chgData name="Anderson, Michael" userId="S::andersonmi@springfieldpublicschools.com::e39b59da-7672-44a3-89a4-b646728c804a" providerId="AD" clId="Web-{6757B837-6E29-FED8-5FFD-8956952753DE}"/>
    <pc:docChg chg="modSld">
      <pc:chgData name="Anderson, Michael" userId="S::andersonmi@springfieldpublicschools.com::e39b59da-7672-44a3-89a4-b646728c804a" providerId="AD" clId="Web-{6757B837-6E29-FED8-5FFD-8956952753DE}" dt="2021-08-20T16:07:49.640" v="6"/>
      <pc:docMkLst>
        <pc:docMk/>
      </pc:docMkLst>
      <pc:sldChg chg="modTransition">
        <pc:chgData name="Anderson, Michael" userId="S::andersonmi@springfieldpublicschools.com::e39b59da-7672-44a3-89a4-b646728c804a" providerId="AD" clId="Web-{6757B837-6E29-FED8-5FFD-8956952753DE}" dt="2021-08-20T16:00:42.834" v="0"/>
        <pc:sldMkLst>
          <pc:docMk/>
          <pc:sldMk cId="694256195" sldId="256"/>
        </pc:sldMkLst>
      </pc:sldChg>
      <pc:sldChg chg="modTransition">
        <pc:chgData name="Anderson, Michael" userId="S::andersonmi@springfieldpublicschools.com::e39b59da-7672-44a3-89a4-b646728c804a" providerId="AD" clId="Web-{6757B837-6E29-FED8-5FFD-8956952753DE}" dt="2021-08-20T16:00:50.507" v="1"/>
        <pc:sldMkLst>
          <pc:docMk/>
          <pc:sldMk cId="917563869" sldId="257"/>
        </pc:sldMkLst>
      </pc:sldChg>
      <pc:sldChg chg="modTransition">
        <pc:chgData name="Anderson, Michael" userId="S::andersonmi@springfieldpublicschools.com::e39b59da-7672-44a3-89a4-b646728c804a" providerId="AD" clId="Web-{6757B837-6E29-FED8-5FFD-8956952753DE}" dt="2021-08-20T16:03:33.031" v="2"/>
        <pc:sldMkLst>
          <pc:docMk/>
          <pc:sldMk cId="1667534415" sldId="258"/>
        </pc:sldMkLst>
      </pc:sldChg>
      <pc:sldChg chg="modTransition">
        <pc:chgData name="Anderson, Michael" userId="S::andersonmi@springfieldpublicschools.com::e39b59da-7672-44a3-89a4-b646728c804a" providerId="AD" clId="Web-{6757B837-6E29-FED8-5FFD-8956952753DE}" dt="2021-08-20T16:07:21.904" v="4"/>
        <pc:sldMkLst>
          <pc:docMk/>
          <pc:sldMk cId="1552846113" sldId="315"/>
        </pc:sldMkLst>
      </pc:sldChg>
      <pc:sldChg chg="modTransition">
        <pc:chgData name="Anderson, Michael" userId="S::andersonmi@springfieldpublicschools.com::e39b59da-7672-44a3-89a4-b646728c804a" providerId="AD" clId="Web-{6757B837-6E29-FED8-5FFD-8956952753DE}" dt="2021-08-20T16:07:49.640" v="6"/>
        <pc:sldMkLst>
          <pc:docMk/>
          <pc:sldMk cId="3907345333" sldId="316"/>
        </pc:sldMkLst>
      </pc:sldChg>
      <pc:sldChg chg="modTransition">
        <pc:chgData name="Anderson, Michael" userId="S::andersonmi@springfieldpublicschools.com::e39b59da-7672-44a3-89a4-b646728c804a" providerId="AD" clId="Web-{6757B837-6E29-FED8-5FFD-8956952753DE}" dt="2021-08-20T16:03:39.219" v="3"/>
        <pc:sldMkLst>
          <pc:docMk/>
          <pc:sldMk cId="636408980" sldId="383"/>
        </pc:sldMkLst>
      </pc:sldChg>
      <pc:sldChg chg="modTransition">
        <pc:chgData name="Anderson, Michael" userId="S::andersonmi@springfieldpublicschools.com::e39b59da-7672-44a3-89a4-b646728c804a" providerId="AD" clId="Web-{6757B837-6E29-FED8-5FFD-8956952753DE}" dt="2021-08-20T16:07:43.108" v="5"/>
        <pc:sldMkLst>
          <pc:docMk/>
          <pc:sldMk cId="638226326" sldId="388"/>
        </pc:sldMkLst>
      </pc:sldChg>
    </pc:docChg>
  </pc:docChgLst>
  <pc:docChgLst>
    <pc:chgData name="Anderson, Michael" userId="S::andersonmi@springfieldpublicschools.com::e39b59da-7672-44a3-89a4-b646728c804a" providerId="AD" clId="Web-{4FEB1CE8-E534-1776-529A-F4AFE78EB151}"/>
    <pc:docChg chg="modSld">
      <pc:chgData name="Anderson, Michael" userId="S::andersonmi@springfieldpublicschools.com::e39b59da-7672-44a3-89a4-b646728c804a" providerId="AD" clId="Web-{4FEB1CE8-E534-1776-529A-F4AFE78EB151}" dt="2021-08-24T18:13:43.744" v="7" actId="20577"/>
      <pc:docMkLst>
        <pc:docMk/>
      </pc:docMkLst>
      <pc:sldChg chg="modSp">
        <pc:chgData name="Anderson, Michael" userId="S::andersonmi@springfieldpublicschools.com::e39b59da-7672-44a3-89a4-b646728c804a" providerId="AD" clId="Web-{4FEB1CE8-E534-1776-529A-F4AFE78EB151}" dt="2021-08-24T18:13:43.744" v="7" actId="20577"/>
        <pc:sldMkLst>
          <pc:docMk/>
          <pc:sldMk cId="122266404" sldId="384"/>
        </pc:sldMkLst>
        <pc:spChg chg="mod">
          <ac:chgData name="Anderson, Michael" userId="S::andersonmi@springfieldpublicschools.com::e39b59da-7672-44a3-89a4-b646728c804a" providerId="AD" clId="Web-{4FEB1CE8-E534-1776-529A-F4AFE78EB151}" dt="2021-08-24T18:13:43.744" v="7" actId="20577"/>
          <ac:spMkLst>
            <pc:docMk/>
            <pc:sldMk cId="122266404" sldId="384"/>
            <ac:spMk id="6" creationId="{00000000-0000-0000-0000-000000000000}"/>
          </ac:spMkLst>
        </pc:spChg>
      </pc:sldChg>
      <pc:sldChg chg="modSp">
        <pc:chgData name="Anderson, Michael" userId="S::andersonmi@springfieldpublicschools.com::e39b59da-7672-44a3-89a4-b646728c804a" providerId="AD" clId="Web-{4FEB1CE8-E534-1776-529A-F4AFE78EB151}" dt="2021-08-24T18:12:58.867" v="3" actId="20577"/>
        <pc:sldMkLst>
          <pc:docMk/>
          <pc:sldMk cId="478930232" sldId="386"/>
        </pc:sldMkLst>
        <pc:spChg chg="mod">
          <ac:chgData name="Anderson, Michael" userId="S::andersonmi@springfieldpublicschools.com::e39b59da-7672-44a3-89a4-b646728c804a" providerId="AD" clId="Web-{4FEB1CE8-E534-1776-529A-F4AFE78EB151}" dt="2021-08-24T18:12:58.867" v="3" actId="20577"/>
          <ac:spMkLst>
            <pc:docMk/>
            <pc:sldMk cId="478930232" sldId="386"/>
            <ac:spMk id="5" creationId="{00000000-0000-0000-0000-000000000000}"/>
          </ac:spMkLst>
        </pc:spChg>
      </pc:sldChg>
    </pc:docChg>
  </pc:docChgLst>
  <pc:docChgLst>
    <pc:chgData name="Anderson, Michael" userId="S::andersonmi@springfieldpublicschools.com::e39b59da-7672-44a3-89a4-b646728c804a" providerId="AD" clId="Web-{B7DE468D-6350-4E91-FF82-EA6C8BF4883D}"/>
    <pc:docChg chg="modSld">
      <pc:chgData name="Anderson, Michael" userId="S::andersonmi@springfieldpublicschools.com::e39b59da-7672-44a3-89a4-b646728c804a" providerId="AD" clId="Web-{B7DE468D-6350-4E91-FF82-EA6C8BF4883D}" dt="2021-07-15T14:04:09.237" v="72"/>
      <pc:docMkLst>
        <pc:docMk/>
      </pc:docMkLst>
      <pc:sldChg chg="modSp">
        <pc:chgData name="Anderson, Michael" userId="S::andersonmi@springfieldpublicschools.com::e39b59da-7672-44a3-89a4-b646728c804a" providerId="AD" clId="Web-{B7DE468D-6350-4E91-FF82-EA6C8BF4883D}" dt="2021-07-15T13:21:13.316" v="55" actId="20577"/>
        <pc:sldMkLst>
          <pc:docMk/>
          <pc:sldMk cId="694256195" sldId="256"/>
        </pc:sldMkLst>
        <pc:spChg chg="mod">
          <ac:chgData name="Anderson, Michael" userId="S::andersonmi@springfieldpublicschools.com::e39b59da-7672-44a3-89a4-b646728c804a" providerId="AD" clId="Web-{B7DE468D-6350-4E91-FF82-EA6C8BF4883D}" dt="2021-07-15T13:21:13.316" v="55" actId="20577"/>
          <ac:spMkLst>
            <pc:docMk/>
            <pc:sldMk cId="694256195" sldId="256"/>
            <ac:spMk id="2" creationId="{00000000-0000-0000-0000-000000000000}"/>
          </ac:spMkLst>
        </pc:spChg>
      </pc:sldChg>
      <pc:sldChg chg="modSp">
        <pc:chgData name="Anderson, Michael" userId="S::andersonmi@springfieldpublicschools.com::e39b59da-7672-44a3-89a4-b646728c804a" providerId="AD" clId="Web-{B7DE468D-6350-4E91-FF82-EA6C8BF4883D}" dt="2021-07-15T13:50:25.904" v="67" actId="20577"/>
        <pc:sldMkLst>
          <pc:docMk/>
          <pc:sldMk cId="1667534415" sldId="258"/>
        </pc:sldMkLst>
        <pc:spChg chg="mod">
          <ac:chgData name="Anderson, Michael" userId="S::andersonmi@springfieldpublicschools.com::e39b59da-7672-44a3-89a4-b646728c804a" providerId="AD" clId="Web-{B7DE468D-6350-4E91-FF82-EA6C8BF4883D}" dt="2021-07-15T13:50:25.904" v="67" actId="20577"/>
          <ac:spMkLst>
            <pc:docMk/>
            <pc:sldMk cId="1667534415" sldId="258"/>
            <ac:spMk id="5" creationId="{00000000-0000-0000-0000-000000000000}"/>
          </ac:spMkLst>
        </pc:spChg>
      </pc:sldChg>
      <pc:sldChg chg="modTransition">
        <pc:chgData name="Anderson, Michael" userId="S::andersonmi@springfieldpublicschools.com::e39b59da-7672-44a3-89a4-b646728c804a" providerId="AD" clId="Web-{B7DE468D-6350-4E91-FF82-EA6C8BF4883D}" dt="2021-07-15T14:03:25.611" v="70"/>
        <pc:sldMkLst>
          <pc:docMk/>
          <pc:sldMk cId="1960990588" sldId="321"/>
        </pc:sldMkLst>
      </pc:sldChg>
      <pc:sldChg chg="modTransition">
        <pc:chgData name="Anderson, Michael" userId="S::andersonmi@springfieldpublicschools.com::e39b59da-7672-44a3-89a4-b646728c804a" providerId="AD" clId="Web-{B7DE468D-6350-4E91-FF82-EA6C8BF4883D}" dt="2021-07-15T14:03:14.970" v="69"/>
        <pc:sldMkLst>
          <pc:docMk/>
          <pc:sldMk cId="1734333098" sldId="325"/>
        </pc:sldMkLst>
      </pc:sldChg>
      <pc:sldChg chg="modTransition">
        <pc:chgData name="Anderson, Michael" userId="S::andersonmi@springfieldpublicschools.com::e39b59da-7672-44a3-89a4-b646728c804a" providerId="AD" clId="Web-{B7DE468D-6350-4E91-FF82-EA6C8BF4883D}" dt="2021-07-15T13:54:37.910" v="68"/>
        <pc:sldMkLst>
          <pc:docMk/>
          <pc:sldMk cId="1761095748" sldId="328"/>
        </pc:sldMkLst>
      </pc:sldChg>
      <pc:sldChg chg="modTransition">
        <pc:chgData name="Anderson, Michael" userId="S::andersonmi@springfieldpublicschools.com::e39b59da-7672-44a3-89a4-b646728c804a" providerId="AD" clId="Web-{B7DE468D-6350-4E91-FF82-EA6C8BF4883D}" dt="2021-07-15T14:04:09.237" v="72"/>
        <pc:sldMkLst>
          <pc:docMk/>
          <pc:sldMk cId="1897303834" sldId="385"/>
        </pc:sldMkLst>
      </pc:sldChg>
      <pc:sldChg chg="modTransition">
        <pc:chgData name="Anderson, Michael" userId="S::andersonmi@springfieldpublicschools.com::e39b59da-7672-44a3-89a4-b646728c804a" providerId="AD" clId="Web-{B7DE468D-6350-4E91-FF82-EA6C8BF4883D}" dt="2021-07-15T14:03:32.877" v="71"/>
        <pc:sldMkLst>
          <pc:docMk/>
          <pc:sldMk cId="1059258224" sldId="389"/>
        </pc:sldMkLst>
      </pc:sldChg>
    </pc:docChg>
  </pc:docChgLst>
  <pc:docChgLst>
    <pc:chgData name="Anderson, Michael" userId="S::andersonmi@springfieldpublicschools.com::e39b59da-7672-44a3-89a4-b646728c804a" providerId="AD" clId="Web-{0F75D248-E3F7-A912-19CB-64C6D41B22BD}"/>
    <pc:docChg chg="modSld">
      <pc:chgData name="Anderson, Michael" userId="S::andersonmi@springfieldpublicschools.com::e39b59da-7672-44a3-89a4-b646728c804a" providerId="AD" clId="Web-{0F75D248-E3F7-A912-19CB-64C6D41B22BD}" dt="2021-08-25T12:17:14.952" v="2"/>
      <pc:docMkLst>
        <pc:docMk/>
      </pc:docMkLst>
      <pc:sldChg chg="modTransition">
        <pc:chgData name="Anderson, Michael" userId="S::andersonmi@springfieldpublicschools.com::e39b59da-7672-44a3-89a4-b646728c804a" providerId="AD" clId="Web-{0F75D248-E3F7-A912-19CB-64C6D41B22BD}" dt="2021-08-25T12:15:49.841" v="0"/>
        <pc:sldMkLst>
          <pc:docMk/>
          <pc:sldMk cId="694256195" sldId="256"/>
        </pc:sldMkLst>
      </pc:sldChg>
      <pc:sldChg chg="modTransition">
        <pc:chgData name="Anderson, Michael" userId="S::andersonmi@springfieldpublicschools.com::e39b59da-7672-44a3-89a4-b646728c804a" providerId="AD" clId="Web-{0F75D248-E3F7-A912-19CB-64C6D41B22BD}" dt="2021-08-25T12:17:14.952" v="2"/>
        <pc:sldMkLst>
          <pc:docMk/>
          <pc:sldMk cId="122266404" sldId="384"/>
        </pc:sldMkLst>
      </pc:sldChg>
      <pc:sldChg chg="modTransition">
        <pc:chgData name="Anderson, Michael" userId="S::andersonmi@springfieldpublicschools.com::e39b59da-7672-44a3-89a4-b646728c804a" providerId="AD" clId="Web-{0F75D248-E3F7-A912-19CB-64C6D41B22BD}" dt="2021-08-25T12:15:59.075" v="1"/>
        <pc:sldMkLst>
          <pc:docMk/>
          <pc:sldMk cId="478930232" sldId="386"/>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A3CDE6-D8B8-4BF9-A2B3-5A00685B7429}" type="datetimeFigureOut">
              <a:rPr lang="en-US" smtClean="0"/>
              <a:t>8/25/2021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69E55B2-9F00-4845-AB65-963583DBB697}" type="slidenum">
              <a:rPr lang="en-US" smtClean="0"/>
              <a:t>‹#›</a:t>
            </a:fld>
            <a:endParaRPr lang="en-US"/>
          </a:p>
        </p:txBody>
      </p:sp>
    </p:spTree>
    <p:extLst>
      <p:ext uri="{BB962C8B-B14F-4D97-AF65-F5344CB8AC3E}">
        <p14:creationId xmlns:p14="http://schemas.microsoft.com/office/powerpoint/2010/main" val="38206788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D47BDE-804D-4464-A71F-BB3EFB80128D}" type="datetimeFigureOut">
              <a:rPr lang="en-US" smtClean="0"/>
              <a:t>8/25/2021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BBBC10-9C72-43DD-A4E8-D850F3B5CBED}" type="slidenum">
              <a:rPr lang="en-US" smtClean="0"/>
              <a:t>‹#›</a:t>
            </a:fld>
            <a:endParaRPr lang="en-US"/>
          </a:p>
        </p:txBody>
      </p:sp>
    </p:spTree>
    <p:extLst>
      <p:ext uri="{BB962C8B-B14F-4D97-AF65-F5344CB8AC3E}">
        <p14:creationId xmlns:p14="http://schemas.microsoft.com/office/powerpoint/2010/main" val="2218449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Good Morning/Afternoon! </a:t>
            </a:r>
          </a:p>
          <a:p>
            <a:r>
              <a:rPr lang="en-US"/>
              <a:t>Welcome</a:t>
            </a:r>
            <a:r>
              <a:rPr lang="en-US" baseline="0"/>
              <a:t> to today’s professional development training on Diversity &amp; Inclusion in Schools: A guide for School Support Staff </a:t>
            </a:r>
          </a:p>
          <a:p>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a:t>
            </a:fld>
            <a:endParaRPr lang="en-US"/>
          </a:p>
        </p:txBody>
      </p:sp>
    </p:spTree>
    <p:extLst>
      <p:ext uri="{BB962C8B-B14F-4D97-AF65-F5344CB8AC3E}">
        <p14:creationId xmlns:p14="http://schemas.microsoft.com/office/powerpoint/2010/main" val="37484505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3 things to remember</a:t>
            </a:r>
            <a:r>
              <a:rPr lang="en-US" baseline="0"/>
              <a:t> about implicit biases.</a:t>
            </a: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13</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Can we think of any other bias?</a:t>
            </a:r>
          </a:p>
        </p:txBody>
      </p:sp>
      <p:sp>
        <p:nvSpPr>
          <p:cNvPr id="4" name="Slide Number Placeholder 3"/>
          <p:cNvSpPr>
            <a:spLocks noGrp="1"/>
          </p:cNvSpPr>
          <p:nvPr>
            <p:ph type="sldNum" sz="quarter" idx="10"/>
          </p:nvPr>
        </p:nvSpPr>
        <p:spPr/>
        <p:txBody>
          <a:bodyPr/>
          <a:lstStyle/>
          <a:p>
            <a:fld id="{6EBBBC10-9C72-43DD-A4E8-D850F3B5CBED}" type="slidenum">
              <a:rPr lang="en-US" smtClean="0"/>
              <a:t>14</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Inclusion activity frim MIT  that will help u</a:t>
            </a:r>
            <a:r>
              <a:rPr lang="en-US" sz="1200" b="0" i="0" kern="1200" baseline="0">
                <a:solidFill>
                  <a:schemeClr val="tx1"/>
                </a:solidFill>
                <a:effectLst/>
                <a:latin typeface="+mn-lt"/>
                <a:ea typeface="+mn-ea"/>
                <a:cs typeface="+mn-cs"/>
              </a:rPr>
              <a:t>s breakdown stereotypes and misconceptions by allowing participants to identify and address stereotypes around those identifying factors. </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Participants should fill in the first blank with some kind of common identifier, such as their race, religion, etc. and the second with a common stereotype about that group which is not true of them (whether the stereotype is positive or negative).</a:t>
            </a:r>
            <a:br>
              <a:rPr lang="en-US"/>
            </a:br>
            <a:r>
              <a:rPr lang="en-US" sz="1200" b="0" i="0" kern="1200">
                <a:solidFill>
                  <a:schemeClr val="tx1"/>
                </a:solidFill>
                <a:effectLst/>
                <a:latin typeface="+mn-lt"/>
                <a:ea typeface="+mn-ea"/>
                <a:cs typeface="+mn-cs"/>
              </a:rPr>
              <a:t>Ex: “I am Asian, but I am not good at math.</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Give 3 mins. Share out about </a:t>
            </a:r>
            <a:r>
              <a:rPr lang="en-US" sz="1200" b="0" i="0" kern="1200" err="1">
                <a:solidFill>
                  <a:schemeClr val="tx1"/>
                </a:solidFill>
                <a:effectLst/>
                <a:latin typeface="+mn-lt"/>
                <a:ea typeface="+mn-ea"/>
                <a:cs typeface="+mn-cs"/>
              </a:rPr>
              <a:t>sterotypes</a:t>
            </a:r>
            <a:r>
              <a:rPr lang="en-US" sz="1200" b="0" i="0" kern="1200">
                <a:solidFill>
                  <a:schemeClr val="tx1"/>
                </a:solidFill>
                <a:effectLst/>
                <a:latin typeface="+mn-lt"/>
                <a:ea typeface="+mn-ea"/>
                <a:cs typeface="+mn-cs"/>
              </a:rPr>
              <a:t> that are associated with your identity</a:t>
            </a:r>
          </a:p>
          <a:p>
            <a:endParaRPr lang="en-US" sz="1200" b="0" i="0" kern="1200">
              <a:solidFill>
                <a:schemeClr val="tx1"/>
              </a:solidFill>
              <a:effectLst/>
              <a:latin typeface="+mn-lt"/>
              <a:ea typeface="+mn-ea"/>
              <a:cs typeface="+mn-cs"/>
            </a:endParaRPr>
          </a:p>
          <a:p>
            <a:r>
              <a:rPr lang="en-US" sz="1200" b="0" i="0" kern="1200">
                <a:solidFill>
                  <a:schemeClr val="tx1"/>
                </a:solidFill>
                <a:effectLst/>
                <a:latin typeface="+mn-lt"/>
                <a:ea typeface="+mn-ea"/>
                <a:cs typeface="+mn-cs"/>
              </a:rPr>
              <a:t>Participants share their own experiences as students, exploring different ways people are made to feel included in, or excluded from, the learning process. The existence of different learning needs and the necessity for a wide range of teaching styles emerge</a:t>
            </a:r>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16</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17</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Inclusion is what brings the diversity to life. Inclusion is a “mindset” more than anything, and believing in its value is the first step.</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 “diversity” and “inclusion” are so often lumped together that they’re assumed to be the same thing.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“Diversity is being invited to the party. Inclusion is being asked to dance.”</a:t>
            </a: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18</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19</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 If a student doesn’t feel like they belong, or that they aren’t valued for who they are, they’re less likely to have any interest in being involved in school. Educators will notice decreased participation, low self-esteem, short attention spans, and general feelings of detachment from students who are struggling to feel included</a:t>
            </a:r>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20</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Each day, our students and fellow colleagues come to school with their whole selves and all of their identities and experience and we must ask ourselves if we are creating an environment of inclusion, so that everyone has what they need to be successful. </a:t>
            </a:r>
          </a:p>
          <a:p>
            <a:r>
              <a:rPr lang="en-US" baseline="0"/>
              <a:t>So, what can we so to promote diversity and inclusion in our school setting? </a:t>
            </a:r>
          </a:p>
        </p:txBody>
      </p:sp>
      <p:sp>
        <p:nvSpPr>
          <p:cNvPr id="4" name="Slide Number Placeholder 3"/>
          <p:cNvSpPr>
            <a:spLocks noGrp="1"/>
          </p:cNvSpPr>
          <p:nvPr>
            <p:ph type="sldNum" sz="quarter" idx="10"/>
          </p:nvPr>
        </p:nvSpPr>
        <p:spPr/>
        <p:txBody>
          <a:bodyPr/>
          <a:lstStyle/>
          <a:p>
            <a:fld id="{6EBBBC10-9C72-43DD-A4E8-D850F3B5CBED}" type="slidenum">
              <a:rPr lang="en-US" smtClean="0"/>
              <a:t>21</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Ask the question – get feedback.</a:t>
            </a:r>
            <a:r>
              <a:rPr lang="en-US" baseline="0"/>
              <a:t> Show multi choice answers.</a:t>
            </a:r>
            <a:endParaRPr lang="en-US"/>
          </a:p>
          <a:p>
            <a:pPr marL="0" marR="0" indent="0" algn="l" defTabSz="914400" rtl="0" eaLnBrk="1" fontAlgn="auto" latinLnBrk="0" hangingPunct="1">
              <a:lnSpc>
                <a:spcPct val="100000"/>
              </a:lnSpc>
              <a:spcBef>
                <a:spcPts val="0"/>
              </a:spcBef>
              <a:spcAft>
                <a:spcPts val="0"/>
              </a:spcAft>
              <a:buClrTx/>
              <a:buSzTx/>
              <a:buFontTx/>
              <a:buNone/>
              <a:tabLst/>
              <a:defRPr/>
            </a:pPr>
            <a:r>
              <a:rPr lang="en-US"/>
              <a:t>Answer:</a:t>
            </a:r>
            <a:r>
              <a:rPr lang="en-US" baseline="0"/>
              <a:t> D - </a:t>
            </a:r>
            <a:r>
              <a:rPr lang="en-US" sz="1200" b="0" i="0" kern="1200">
                <a:solidFill>
                  <a:schemeClr val="tx1"/>
                </a:solidFill>
                <a:effectLst/>
                <a:latin typeface="+mn-lt"/>
                <a:ea typeface="+mn-ea"/>
                <a:cs typeface="+mn-cs"/>
              </a:rPr>
              <a:t>every individual in the school</a:t>
            </a:r>
            <a:r>
              <a:rPr lang="en-US" sz="1200" b="0" i="0" kern="1200" baseline="0">
                <a:solidFill>
                  <a:schemeClr val="tx1"/>
                </a:solidFill>
                <a:effectLst/>
                <a:latin typeface="+mn-lt"/>
                <a:ea typeface="+mn-ea"/>
                <a:cs typeface="+mn-cs"/>
              </a:rPr>
              <a:t> setting</a:t>
            </a:r>
            <a:r>
              <a:rPr lang="en-US" sz="1200" b="0" i="0" kern="1200">
                <a:solidFill>
                  <a:schemeClr val="tx1"/>
                </a:solidFill>
                <a:effectLst/>
                <a:latin typeface="+mn-lt"/>
                <a:ea typeface="+mn-ea"/>
                <a:cs typeface="+mn-cs"/>
              </a:rPr>
              <a:t> is responsible for inclusion. While it might start at the top,</a:t>
            </a:r>
            <a:r>
              <a:rPr lang="en-US" sz="1200" b="0" i="0" kern="1200" baseline="0">
                <a:solidFill>
                  <a:schemeClr val="tx1"/>
                </a:solidFill>
                <a:effectLst/>
                <a:latin typeface="+mn-lt"/>
                <a:ea typeface="+mn-ea"/>
                <a:cs typeface="+mn-cs"/>
              </a:rPr>
              <a:t> it has to be lived by every member of the school.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22</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a:p>
          <a:p>
            <a:r>
              <a:rPr lang="en-US" b="1"/>
              <a:t>Educators become culturally competent over time, It</a:t>
            </a:r>
            <a:r>
              <a:rPr lang="en-US" b="1" baseline="0"/>
              <a:t> doesn’t happen immediately after this training. </a:t>
            </a:r>
          </a:p>
          <a:p>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23</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3</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Culturally responsive educating as using the cultural knowledge, prior experiences, and performance styles of diverse students to make learning more appropriate and effective for them; it communicates to and through students' strengths.</a:t>
            </a:r>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24</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Activity: </a:t>
            </a:r>
          </a:p>
        </p:txBody>
      </p:sp>
      <p:sp>
        <p:nvSpPr>
          <p:cNvPr id="4" name="Slide Number Placeholder 3"/>
          <p:cNvSpPr>
            <a:spLocks noGrp="1"/>
          </p:cNvSpPr>
          <p:nvPr>
            <p:ph type="sldNum" sz="quarter" idx="10"/>
          </p:nvPr>
        </p:nvSpPr>
        <p:spPr/>
        <p:txBody>
          <a:bodyPr/>
          <a:lstStyle/>
          <a:p>
            <a:fld id="{6EBBBC10-9C72-43DD-A4E8-D850F3B5CBED}" type="slidenum">
              <a:rPr lang="en-US" smtClean="0"/>
              <a:t>25</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Do we agree??</a:t>
            </a:r>
          </a:p>
          <a:p>
            <a:endParaRPr lang="en-US" baseline="0"/>
          </a:p>
          <a:p>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26</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mn-lt"/>
                <a:ea typeface="+mn-ea"/>
                <a:cs typeface="+mn-cs"/>
              </a:rPr>
              <a:t>Equality </a:t>
            </a:r>
            <a:r>
              <a:rPr lang="en-US" sz="1200" b="0" i="1" kern="1200">
                <a:solidFill>
                  <a:schemeClr val="tx1"/>
                </a:solidFill>
                <a:effectLst/>
                <a:latin typeface="+mn-lt"/>
                <a:ea typeface="+mn-ea"/>
                <a:cs typeface="+mn-cs"/>
              </a:rPr>
              <a:t>aims </a:t>
            </a:r>
            <a:r>
              <a:rPr lang="en-US" sz="1200" b="0" i="0" kern="1200">
                <a:solidFill>
                  <a:schemeClr val="tx1"/>
                </a:solidFill>
                <a:effectLst/>
                <a:latin typeface="+mn-lt"/>
                <a:ea typeface="+mn-ea"/>
                <a:cs typeface="+mn-cs"/>
              </a:rPr>
              <a:t>to promote fairness, but it can only work if everyone starts from the same place and needs the same help. Equity </a:t>
            </a:r>
            <a:r>
              <a:rPr lang="en-US" sz="1200" b="0" i="1" kern="1200">
                <a:solidFill>
                  <a:schemeClr val="tx1"/>
                </a:solidFill>
                <a:effectLst/>
                <a:latin typeface="+mn-lt"/>
                <a:ea typeface="+mn-ea"/>
                <a:cs typeface="+mn-cs"/>
              </a:rPr>
              <a:t>appears</a:t>
            </a:r>
            <a:r>
              <a:rPr lang="en-US" sz="1200" b="0" i="0" kern="1200">
                <a:solidFill>
                  <a:schemeClr val="tx1"/>
                </a:solidFill>
                <a:effectLst/>
                <a:latin typeface="+mn-lt"/>
                <a:ea typeface="+mn-ea"/>
                <a:cs typeface="+mn-cs"/>
              </a:rPr>
              <a:t> unfair, but it actively moves everyone closer to success by “leveling the playing field.”</a:t>
            </a:r>
          </a:p>
          <a:p>
            <a:r>
              <a:rPr lang="en-US" sz="1200" b="0" i="0" kern="1200">
                <a:solidFill>
                  <a:schemeClr val="tx1"/>
                </a:solidFill>
                <a:effectLst/>
                <a:latin typeface="+mn-lt"/>
                <a:ea typeface="+mn-ea"/>
                <a:cs typeface="+mn-cs"/>
              </a:rPr>
              <a:t>But not everyone starts at the same place, and not everyone has the same needs.</a:t>
            </a:r>
          </a:p>
          <a:p>
            <a:endParaRPr lang="en-US" sz="1200" b="0" i="0" kern="1200" baseline="0">
              <a:solidFill>
                <a:schemeClr val="tx1"/>
              </a:solidFill>
              <a:effectLst/>
              <a:latin typeface="+mn-lt"/>
              <a:ea typeface="+mn-ea"/>
              <a:cs typeface="+mn-cs"/>
            </a:endParaRPr>
          </a:p>
          <a:p>
            <a:r>
              <a:rPr lang="en-US" sz="1200" b="1" i="0" kern="1200" baseline="0">
                <a:solidFill>
                  <a:schemeClr val="tx1"/>
                </a:solidFill>
                <a:effectLst/>
                <a:latin typeface="+mn-lt"/>
                <a:ea typeface="+mn-ea"/>
                <a:cs typeface="+mn-cs"/>
              </a:rPr>
              <a:t>Get responses to the question. </a:t>
            </a:r>
            <a:endParaRPr lang="en-US" b="1" baseline="0"/>
          </a:p>
          <a:p>
            <a:endParaRPr lang="en-US"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27</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a:t>Becoming culturally responsive is a journey that does not happen overnight, but we must confront questions around our own biases, beliefs and interactions with students with differences.</a:t>
            </a:r>
          </a:p>
          <a:p>
            <a:endParaRPr lang="en-US" baseline="0"/>
          </a:p>
          <a:p>
            <a:r>
              <a:rPr lang="en-US" sz="1200" b="0" i="0" kern="1200">
                <a:solidFill>
                  <a:schemeClr val="tx1"/>
                </a:solidFill>
                <a:effectLst/>
                <a:latin typeface="+mn-lt"/>
                <a:ea typeface="+mn-ea"/>
                <a:cs typeface="+mn-cs"/>
              </a:rPr>
              <a:t>Being open to diverse perspectives and allowing your thinking to be challenged is part of that work. Challenging perspectives is how we learn.</a:t>
            </a:r>
            <a:endParaRPr lang="en-US" baseline="0"/>
          </a:p>
          <a:p>
            <a:endParaRPr lang="en-US" baseline="0"/>
          </a:p>
          <a:p>
            <a:r>
              <a:rPr lang="en-US" baseline="0"/>
              <a:t>To truly valued diversity and inclusion, we must begin to take the steps up this ladder….moving from not only D &amp; I,  but to being culturally competent and responsive, to the highest goal of true equity for all of our students. </a:t>
            </a:r>
          </a:p>
          <a:p>
            <a:r>
              <a:rPr lang="en-US" sz="1200" b="1" i="0" kern="1200">
                <a:solidFill>
                  <a:schemeClr val="tx1"/>
                </a:solidFill>
                <a:effectLst/>
                <a:latin typeface="+mn-lt"/>
                <a:ea typeface="+mn-ea"/>
                <a:cs typeface="+mn-cs"/>
              </a:rPr>
              <a:t>We must get in the habit</a:t>
            </a:r>
            <a:r>
              <a:rPr lang="en-US" sz="1200" b="1" i="0" kern="1200" baseline="0">
                <a:solidFill>
                  <a:schemeClr val="tx1"/>
                </a:solidFill>
                <a:effectLst/>
                <a:latin typeface="+mn-lt"/>
                <a:ea typeface="+mn-ea"/>
                <a:cs typeface="+mn-cs"/>
              </a:rPr>
              <a:t> of </a:t>
            </a:r>
            <a:r>
              <a:rPr lang="en-US" sz="1200" b="1" i="0" kern="1200">
                <a:solidFill>
                  <a:schemeClr val="tx1"/>
                </a:solidFill>
                <a:effectLst/>
                <a:latin typeface="+mn-lt"/>
                <a:ea typeface="+mn-ea"/>
                <a:cs typeface="+mn-cs"/>
              </a:rPr>
              <a:t>practicing equity in order to truly be fair.</a:t>
            </a:r>
            <a:endParaRPr lang="en-US" b="1" baseline="0"/>
          </a:p>
        </p:txBody>
      </p:sp>
      <p:sp>
        <p:nvSpPr>
          <p:cNvPr id="4" name="Slide Number Placeholder 3"/>
          <p:cNvSpPr>
            <a:spLocks noGrp="1"/>
          </p:cNvSpPr>
          <p:nvPr>
            <p:ph type="sldNum" sz="quarter" idx="10"/>
          </p:nvPr>
        </p:nvSpPr>
        <p:spPr/>
        <p:txBody>
          <a:bodyPr/>
          <a:lstStyle/>
          <a:p>
            <a:fld id="{6EBBBC10-9C72-43DD-A4E8-D850F3B5CBED}" type="slidenum">
              <a:rPr lang="en-US" smtClean="0"/>
              <a:t>28</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4</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5</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6</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Sexism is prejudice or discrimination based on a person's sex or gender. Sexism can affect anyone, but it systematically and primarily affects women and girls.</a:t>
            </a: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8</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i="0" kern="1200">
                <a:solidFill>
                  <a:schemeClr val="tx1"/>
                </a:solidFill>
                <a:effectLst/>
                <a:latin typeface="+mn-lt"/>
                <a:ea typeface="+mn-ea"/>
                <a:cs typeface="+mn-cs"/>
              </a:rPr>
              <a:t>Classism</a:t>
            </a:r>
            <a:r>
              <a:rPr lang="en-US" sz="1200" b="0" i="0" kern="1200">
                <a:solidFill>
                  <a:schemeClr val="tx1"/>
                </a:solidFill>
                <a:effectLst/>
                <a:latin typeface="+mn-lt"/>
                <a:ea typeface="+mn-ea"/>
                <a:cs typeface="+mn-cs"/>
              </a:rPr>
              <a:t> is differential treatment based on social class or perceived social class.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Classism is held in place by a system of beliefs and cultural attitudes that ranks people according to economic status, family lineage, job status, level of education, and other division</a:t>
            </a: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10</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tx1"/>
                </a:solidFill>
                <a:effectLst/>
                <a:latin typeface="+mn-lt"/>
                <a:ea typeface="+mn-ea"/>
                <a:cs typeface="+mn-cs"/>
              </a:rPr>
              <a:t>fear and hatred of strangers or foreigners</a:t>
            </a: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11</a:t>
            </a:fld>
            <a:endParaRPr lang="en-US"/>
          </a:p>
        </p:txBody>
      </p:sp>
    </p:spTree>
    <p:extLst>
      <p:ext uri="{BB962C8B-B14F-4D97-AF65-F5344CB8AC3E}">
        <p14:creationId xmlns:p14="http://schemas.microsoft.com/office/powerpoint/2010/main" val="33380132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6EBBBC10-9C72-43DD-A4E8-D850F3B5CBED}" type="slidenum">
              <a:rPr lang="en-US" smtClean="0"/>
              <a:t>12</a:t>
            </a:fld>
            <a:endParaRPr lang="en-US"/>
          </a:p>
        </p:txBody>
      </p:sp>
    </p:spTree>
    <p:extLst>
      <p:ext uri="{BB962C8B-B14F-4D97-AF65-F5344CB8AC3E}">
        <p14:creationId xmlns:p14="http://schemas.microsoft.com/office/powerpoint/2010/main" val="3338013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B1EE062-6150-6A44-B44E-6C058E405CEA}"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6569022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460871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34546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1EE062-6150-6A44-B44E-6C058E405CEA}"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20586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1EE062-6150-6A44-B44E-6C058E405CEA}" type="datetimeFigureOut">
              <a:rPr lang="en-US" smtClean="0"/>
              <a:t>8/25/2021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42067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B1EE062-6150-6A44-B44E-6C058E405CEA}"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906814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B1EE062-6150-6A44-B44E-6C058E405CEA}" type="datetimeFigureOut">
              <a:rPr lang="en-US" smtClean="0"/>
              <a:t>8/25/2021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283694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B1EE062-6150-6A44-B44E-6C058E405CEA}" type="datetimeFigureOut">
              <a:rPr lang="en-US" smtClean="0"/>
              <a:t>8/25/2021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529109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EE062-6150-6A44-B44E-6C058E405CEA}" type="datetimeFigureOut">
              <a:rPr lang="en-US" smtClean="0"/>
              <a:t>8/25/2021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377094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587973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B1EE062-6150-6A44-B44E-6C058E405CEA}" type="datetimeFigureOut">
              <a:rPr lang="en-US" smtClean="0"/>
              <a:t>8/25/2021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DACFE1-CFF4-1E41-A361-26AE7DF510B8}" type="slidenum">
              <a:rPr lang="en-US" smtClean="0"/>
              <a:t>‹#›</a:t>
            </a:fld>
            <a:endParaRPr lang="en-US"/>
          </a:p>
        </p:txBody>
      </p:sp>
    </p:spTree>
    <p:extLst>
      <p:ext uri="{BB962C8B-B14F-4D97-AF65-F5344CB8AC3E}">
        <p14:creationId xmlns:p14="http://schemas.microsoft.com/office/powerpoint/2010/main" val="10628467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1EE062-6150-6A44-B44E-6C058E405CEA}" type="datetimeFigureOut">
              <a:rPr lang="en-US" smtClean="0"/>
              <a:t>8/25/2021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ACFE1-CFF4-1E41-A361-26AE7DF510B8}" type="slidenum">
              <a:rPr lang="en-US" smtClean="0"/>
              <a:t>‹#›</a:t>
            </a:fld>
            <a:endParaRPr lang="en-US"/>
          </a:p>
        </p:txBody>
      </p:sp>
    </p:spTree>
    <p:extLst>
      <p:ext uri="{BB962C8B-B14F-4D97-AF65-F5344CB8AC3E}">
        <p14:creationId xmlns:p14="http://schemas.microsoft.com/office/powerpoint/2010/main" val="1588332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www.pbs.org/video/pov-implicit-bias-peanut-butter-jelly-and-racism/"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19.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0.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hemeOverride" Target="../theme/themeOverride3.xml"/><Relationship Id="rId5" Type="http://schemas.openxmlformats.org/officeDocument/2006/relationships/image" Target="../media/image21.pn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hemeOverride" Target="../theme/themeOverride4.xml"/><Relationship Id="rId5" Type="http://schemas.openxmlformats.org/officeDocument/2006/relationships/image" Target="../media/image23.png"/><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hemeOverride" Target="../theme/themeOverride5.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6.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hemeOverride" Target="../theme/themeOverride7.xml"/><Relationship Id="rId5" Type="http://schemas.openxmlformats.org/officeDocument/2006/relationships/image" Target="../media/image26.png"/><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hemeOverride" Target="../theme/themeOverride8.xml"/><Relationship Id="rId5" Type="http://schemas.openxmlformats.org/officeDocument/2006/relationships/image" Target="../media/image26.pn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hemeOverride" Target="../theme/themeOverride9.xml"/><Relationship Id="rId5" Type="http://schemas.openxmlformats.org/officeDocument/2006/relationships/image" Target="../media/image27.png"/><Relationship Id="rId4" Type="http://schemas.openxmlformats.org/officeDocument/2006/relationships/image" Target="../media/image3.png"/></Relationships>
</file>

<file path=ppt/slides/_rels/slide2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extBox 6"/>
          <p:cNvSpPr txBox="1">
            <a:spLocks noChangeArrowheads="1"/>
          </p:cNvSpPr>
          <p:nvPr/>
        </p:nvSpPr>
        <p:spPr bwMode="auto">
          <a:xfrm>
            <a:off x="389545" y="2201771"/>
            <a:ext cx="340458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1600" b="1">
                <a:solidFill>
                  <a:schemeClr val="bg1"/>
                </a:solidFill>
                <a:latin typeface="Frutiger LT Std 65 Bold" charset="0"/>
                <a:cs typeface="Frutiger LT Std 65 Bold" charset="0"/>
              </a:rPr>
              <a:t>AFT PSRP Professional Learning</a:t>
            </a:r>
          </a:p>
        </p:txBody>
      </p:sp>
      <p:sp>
        <p:nvSpPr>
          <p:cNvPr id="5" name="TextBox 7"/>
          <p:cNvSpPr txBox="1">
            <a:spLocks noChangeArrowheads="1"/>
          </p:cNvSpPr>
          <p:nvPr/>
        </p:nvSpPr>
        <p:spPr bwMode="auto">
          <a:xfrm>
            <a:off x="73338" y="2698115"/>
            <a:ext cx="9512090" cy="160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b="1">
                <a:solidFill>
                  <a:srgbClr val="FFFFFF"/>
                </a:solidFill>
                <a:latin typeface="Frutiger LT Std 57 Cn" charset="0"/>
                <a:ea typeface="Frutiger LT Std 57 Cn" charset="0"/>
                <a:cs typeface="Frutiger LT Std 57 Cn" charset="0"/>
              </a:rPr>
              <a:t>Diversity and Inclusion in Schools: </a:t>
            </a:r>
          </a:p>
          <a:p>
            <a:r>
              <a:rPr lang="en-US" sz="4000" b="1">
                <a:solidFill>
                  <a:srgbClr val="FFFFFF"/>
                </a:solidFill>
                <a:latin typeface="Frutiger LT Std 57 Cn" charset="0"/>
                <a:ea typeface="Frutiger LT Std 57 Cn" charset="0"/>
                <a:cs typeface="Frutiger LT Std 57 Cn" charset="0"/>
              </a:rPr>
              <a:t>A Guide for School Support Staff </a:t>
            </a:r>
          </a:p>
          <a:p>
            <a:endParaRPr lang="en-US" b="1">
              <a:solidFill>
                <a:srgbClr val="FFFFFF"/>
              </a:solidFill>
              <a:latin typeface="Frutiger LT Std 57 Cn" charset="0"/>
              <a:ea typeface="Frutiger LT Std 57 Cn" charset="0"/>
              <a:cs typeface="Frutiger LT Std 57 Cn" charset="0"/>
            </a:endParaRPr>
          </a:p>
        </p:txBody>
      </p:sp>
      <p:sp>
        <p:nvSpPr>
          <p:cNvPr id="2" name="TextBox 1"/>
          <p:cNvSpPr txBox="1"/>
          <p:nvPr/>
        </p:nvSpPr>
        <p:spPr>
          <a:xfrm>
            <a:off x="2914696" y="4815840"/>
            <a:ext cx="3493969" cy="923330"/>
          </a:xfrm>
          <a:prstGeom prst="rect">
            <a:avLst/>
          </a:prstGeom>
          <a:noFill/>
        </p:spPr>
        <p:txBody>
          <a:bodyPr wrap="square" lIns="91440" tIns="45720" rIns="91440" bIns="45720" rtlCol="0" anchor="t">
            <a:spAutoFit/>
          </a:bodyPr>
          <a:lstStyle/>
          <a:p>
            <a:pPr algn="ctr"/>
            <a:r>
              <a:rPr lang="en-US" b="1">
                <a:latin typeface="Verdana"/>
                <a:ea typeface="Verdana"/>
              </a:rPr>
              <a:t>PRESENTERS:</a:t>
            </a:r>
          </a:p>
          <a:p>
            <a:pPr algn="ctr"/>
            <a:r>
              <a:rPr lang="en-US" b="1">
                <a:latin typeface="Verdana"/>
                <a:ea typeface="Verdana"/>
              </a:rPr>
              <a:t>Michael Anderson</a:t>
            </a:r>
          </a:p>
          <a:p>
            <a:pPr algn="ctr"/>
            <a:r>
              <a:rPr lang="en-US" b="1">
                <a:latin typeface="Verdana"/>
                <a:ea typeface="Verdana"/>
              </a:rPr>
              <a:t>William Rollin</a:t>
            </a:r>
          </a:p>
        </p:txBody>
      </p:sp>
    </p:spTree>
    <p:extLst>
      <p:ext uri="{BB962C8B-B14F-4D97-AF65-F5344CB8AC3E}">
        <p14:creationId xmlns:p14="http://schemas.microsoft.com/office/powerpoint/2010/main" val="6942561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143000"/>
          </a:xfrm>
        </p:spPr>
        <p:txBody>
          <a:bodyPr anchor="ctr">
            <a:normAutofit/>
          </a:bodyPr>
          <a:lstStyle/>
          <a:p>
            <a:r>
              <a:rPr lang="en-US" b="1"/>
              <a:t>Class / Classism</a:t>
            </a:r>
          </a:p>
        </p:txBody>
      </p:sp>
      <p:pic>
        <p:nvPicPr>
          <p:cNvPr id="3" name="Picture 2">
            <a:extLst>
              <a:ext uri="{FF2B5EF4-FFF2-40B4-BE49-F238E27FC236}">
                <a16:creationId xmlns:a16="http://schemas.microsoft.com/office/drawing/2014/main" id="{22472DF8-0CA3-4617-9D2B-CC3CCD1F64CF}"/>
              </a:ext>
            </a:extLst>
          </p:cNvPr>
          <p:cNvPicPr>
            <a:picLocks noChangeAspect="1"/>
          </p:cNvPicPr>
          <p:nvPr/>
        </p:nvPicPr>
        <p:blipFill rotWithShape="1">
          <a:blip r:embed="rId3"/>
          <a:srcRect l="17036" r="8457" b="2"/>
          <a:stretch/>
        </p:blipFill>
        <p:spPr>
          <a:xfrm>
            <a:off x="457200" y="1600200"/>
            <a:ext cx="4038600" cy="4525963"/>
          </a:xfrm>
          <a:prstGeom prst="rect">
            <a:avLst/>
          </a:prstGeom>
          <a:noFill/>
        </p:spPr>
      </p:pic>
      <p:sp>
        <p:nvSpPr>
          <p:cNvPr id="5" name="Content Placeholder 2"/>
          <p:cNvSpPr>
            <a:spLocks noGrp="1"/>
          </p:cNvSpPr>
          <p:nvPr>
            <p:ph sz="half" idx="2"/>
          </p:nvPr>
        </p:nvSpPr>
        <p:spPr>
          <a:xfrm>
            <a:off x="4648200" y="1600200"/>
            <a:ext cx="4038600" cy="4525963"/>
          </a:xfrm>
        </p:spPr>
        <p:txBody>
          <a:bodyPr>
            <a:normAutofit/>
          </a:bodyPr>
          <a:lstStyle/>
          <a:p>
            <a:pPr marL="0" indent="0">
              <a:buNone/>
            </a:pPr>
            <a:r>
              <a:rPr lang="en-US"/>
              <a:t>Class:</a:t>
            </a:r>
          </a:p>
          <a:p>
            <a:pPr marL="0" indent="0">
              <a:buNone/>
            </a:pPr>
            <a:r>
              <a:rPr lang="en-US"/>
              <a:t>A division of society based on social and economic status. </a:t>
            </a:r>
          </a:p>
          <a:p>
            <a:pPr marL="0" indent="0">
              <a:buNone/>
            </a:pPr>
            <a:endParaRPr lang="en-US"/>
          </a:p>
          <a:p>
            <a:pPr marL="0" indent="0">
              <a:buNone/>
            </a:pPr>
            <a:r>
              <a:rPr lang="en-US"/>
              <a:t>Classism:</a:t>
            </a:r>
          </a:p>
          <a:p>
            <a:pPr marL="0" indent="0">
              <a:buNone/>
            </a:pPr>
            <a:r>
              <a:rPr lang="en-US"/>
              <a:t>Prejudice or discrimination based on perceived social class. </a:t>
            </a:r>
          </a:p>
          <a:p>
            <a:pPr marL="0" indent="0">
              <a:buNone/>
            </a:pPr>
            <a:endParaRPr lang="en-US"/>
          </a:p>
        </p:txBody>
      </p:sp>
    </p:spTree>
    <p:extLst>
      <p:ext uri="{BB962C8B-B14F-4D97-AF65-F5344CB8AC3E}">
        <p14:creationId xmlns:p14="http://schemas.microsoft.com/office/powerpoint/2010/main" val="196099058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Xenophobia</a:t>
            </a:r>
          </a:p>
        </p:txBody>
      </p:sp>
      <p:sp>
        <p:nvSpPr>
          <p:cNvPr id="5" name="Content Placeholder 2"/>
          <p:cNvSpPr>
            <a:spLocks noGrp="1"/>
          </p:cNvSpPr>
          <p:nvPr>
            <p:ph idx="1"/>
          </p:nvPr>
        </p:nvSpPr>
        <p:spPr>
          <a:xfrm>
            <a:off x="381000" y="1428049"/>
            <a:ext cx="8458200" cy="5105400"/>
          </a:xfrm>
        </p:spPr>
        <p:txBody>
          <a:bodyPr>
            <a:normAutofit/>
          </a:bodyPr>
          <a:lstStyle/>
          <a:p>
            <a:pPr marL="0" indent="0">
              <a:buNone/>
            </a:pPr>
            <a:r>
              <a:rPr lang="en-US"/>
              <a:t>Dislike of or prejudice against people from other countries. </a:t>
            </a:r>
          </a:p>
        </p:txBody>
      </p:sp>
      <p:pic>
        <p:nvPicPr>
          <p:cNvPr id="7" name="Picture 6" descr="C:\Users\jsims\Pictures\xeno 1.jpg"/>
          <p:cNvPicPr/>
          <p:nvPr/>
        </p:nvPicPr>
        <p:blipFill>
          <a:blip r:embed="rId4">
            <a:extLst>
              <a:ext uri="{28A0092B-C50C-407E-A947-70E740481C1C}">
                <a14:useLocalDpi xmlns:a14="http://schemas.microsoft.com/office/drawing/2010/main" val="0"/>
              </a:ext>
            </a:extLst>
          </a:blip>
          <a:srcRect/>
          <a:stretch>
            <a:fillRect/>
          </a:stretch>
        </p:blipFill>
        <p:spPr bwMode="auto">
          <a:xfrm>
            <a:off x="2396359" y="3279229"/>
            <a:ext cx="4414344" cy="2159874"/>
          </a:xfrm>
          <a:prstGeom prst="rect">
            <a:avLst/>
          </a:prstGeom>
          <a:noFill/>
          <a:ln w="28575">
            <a:solidFill>
              <a:srgbClr val="0070C0"/>
            </a:solidFill>
          </a:ln>
        </p:spPr>
      </p:pic>
    </p:spTree>
    <p:extLst>
      <p:ext uri="{BB962C8B-B14F-4D97-AF65-F5344CB8AC3E}">
        <p14:creationId xmlns:p14="http://schemas.microsoft.com/office/powerpoint/2010/main" val="1734333098"/>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Implicit Bias</a:t>
            </a:r>
          </a:p>
        </p:txBody>
      </p:sp>
      <p:sp>
        <p:nvSpPr>
          <p:cNvPr id="5" name="Content Placeholder 2"/>
          <p:cNvSpPr>
            <a:spLocks noGrp="1"/>
          </p:cNvSpPr>
          <p:nvPr>
            <p:ph idx="1"/>
          </p:nvPr>
        </p:nvSpPr>
        <p:spPr>
          <a:xfrm>
            <a:off x="381000" y="1428049"/>
            <a:ext cx="8458200" cy="5105400"/>
          </a:xfrm>
        </p:spPr>
        <p:txBody>
          <a:bodyPr>
            <a:normAutofit/>
          </a:bodyPr>
          <a:lstStyle/>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Implicit bias is the thoughts and feelings we have in an unconscious and unaware state that affect – positively or negatively – our actions and attitudes towards people or stereotypes. </a:t>
            </a: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200">
                <a:latin typeface="Verdana" panose="020B0604030504040204" pitchFamily="34" charset="0"/>
                <a:ea typeface="Verdana" panose="020B0604030504040204" pitchFamily="34" charset="0"/>
                <a:cs typeface="Verdana" panose="020B0604030504040204" pitchFamily="34" charset="0"/>
              </a:rPr>
              <a:t>Implicit Bias: Peanut, Jelly and Racism</a:t>
            </a:r>
          </a:p>
          <a:p>
            <a:pPr marL="0" indent="0" algn="ctr">
              <a:buNone/>
            </a:pPr>
            <a:r>
              <a:rPr lang="en-US" sz="1800">
                <a:hlinkClick r:id="rId4"/>
              </a:rPr>
              <a:t>https://www.pbs.org/video/pov-implicit-bias-peanut-butter-jelly-and-racism/</a:t>
            </a: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Image result for implicit bias"/>
          <p:cNvPicPr/>
          <p:nvPr/>
        </p:nvPicPr>
        <p:blipFill>
          <a:blip r:embed="rId5">
            <a:extLst>
              <a:ext uri="{28A0092B-C50C-407E-A947-70E740481C1C}">
                <a14:useLocalDpi xmlns:a14="http://schemas.microsoft.com/office/drawing/2010/main" val="0"/>
              </a:ext>
            </a:extLst>
          </a:blip>
          <a:srcRect/>
          <a:stretch>
            <a:fillRect/>
          </a:stretch>
        </p:blipFill>
        <p:spPr bwMode="auto">
          <a:xfrm>
            <a:off x="3338163" y="4635478"/>
            <a:ext cx="2258596" cy="1451260"/>
          </a:xfrm>
          <a:prstGeom prst="rect">
            <a:avLst/>
          </a:prstGeom>
          <a:noFill/>
          <a:ln w="38100">
            <a:solidFill>
              <a:schemeClr val="accent1"/>
            </a:solidFill>
          </a:ln>
        </p:spPr>
      </p:pic>
    </p:spTree>
    <p:extLst>
      <p:ext uri="{BB962C8B-B14F-4D97-AF65-F5344CB8AC3E}">
        <p14:creationId xmlns:p14="http://schemas.microsoft.com/office/powerpoint/2010/main" val="18973038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3569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Implicit Bias</a:t>
            </a:r>
          </a:p>
        </p:txBody>
      </p:sp>
      <p:sp>
        <p:nvSpPr>
          <p:cNvPr id="5" name="Content Placeholder 2"/>
          <p:cNvSpPr>
            <a:spLocks noGrp="1"/>
          </p:cNvSpPr>
          <p:nvPr>
            <p:ph idx="1"/>
          </p:nvPr>
        </p:nvSpPr>
        <p:spPr>
          <a:xfrm>
            <a:off x="286404" y="1056290"/>
            <a:ext cx="8636876" cy="5477159"/>
          </a:xfrm>
        </p:spPr>
        <p:txBody>
          <a:bodyPr vert="horz" lIns="91440" tIns="45720" rIns="91440" bIns="45720" rtlCol="0" anchor="t">
            <a:normAutofit lnSpcReduction="10000"/>
          </a:bodyPr>
          <a:lstStyle/>
          <a:p>
            <a:pPr marL="0" indent="0" algn="ctr">
              <a:buNone/>
            </a:pPr>
            <a:r>
              <a:rPr lang="en-US" sz="2400" b="1" i="1">
                <a:solidFill>
                  <a:schemeClr val="tx2"/>
                </a:solidFill>
                <a:latin typeface="Verdana"/>
                <a:ea typeface="Verdana"/>
                <a:cs typeface="Verdana" panose="020B0604030504040204" pitchFamily="34" charset="0"/>
              </a:rPr>
              <a:t>What we don’t think we think </a:t>
            </a:r>
            <a:endParaRPr lang="en-US" sz="2400" b="1" i="1">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r>
              <a:rPr lang="en-US" sz="1800">
                <a:latin typeface="Verdana" panose="020B0604030504040204" pitchFamily="34" charset="0"/>
                <a:ea typeface="Verdana" panose="020B0604030504040204" pitchFamily="34" charset="0"/>
                <a:cs typeface="Verdana" panose="020B0604030504040204" pitchFamily="34" charset="0"/>
              </a:rPr>
              <a:t>Implicit biases are pervasive, we all have them.</a:t>
            </a:r>
          </a:p>
          <a:p>
            <a:r>
              <a:rPr lang="en-US" sz="1800">
                <a:latin typeface="Verdana"/>
                <a:ea typeface="Verdana"/>
                <a:cs typeface="Verdana" panose="020B0604030504040204" pitchFamily="34" charset="0"/>
              </a:rPr>
              <a:t>Implicit biases that we hold do not necessarily align with our declared beliefs.</a:t>
            </a:r>
          </a:p>
          <a:p>
            <a:r>
              <a:rPr lang="en-US" sz="1800">
                <a:latin typeface="Verdana" panose="020B0604030504040204" pitchFamily="34" charset="0"/>
                <a:ea typeface="Verdana" panose="020B0604030504040204" pitchFamily="34" charset="0"/>
                <a:cs typeface="Verdana" panose="020B0604030504040204" pitchFamily="34" charset="0"/>
              </a:rPr>
              <a:t>We tend to generally hold implicit biases that favors our own group.</a:t>
            </a:r>
          </a:p>
          <a:p>
            <a:r>
              <a:rPr lang="en-US" sz="1800">
                <a:latin typeface="Verdana"/>
                <a:ea typeface="Verdana"/>
                <a:cs typeface="Verdana" panose="020B0604030504040204" pitchFamily="34" charset="0"/>
              </a:rPr>
              <a:t>Implicit bias is not intentional but can impact how we judge others based on factors, such as: race, ability, gender, culture and language.</a:t>
            </a:r>
          </a:p>
        </p:txBody>
      </p:sp>
      <p:pic>
        <p:nvPicPr>
          <p:cNvPr id="7" name="Picture 6" descr="Image result for the brain"/>
          <p:cNvPicPr/>
          <p:nvPr/>
        </p:nvPicPr>
        <p:blipFill>
          <a:blip r:embed="rId4">
            <a:extLst>
              <a:ext uri="{28A0092B-C50C-407E-A947-70E740481C1C}">
                <a14:useLocalDpi xmlns:a14="http://schemas.microsoft.com/office/drawing/2010/main" val="0"/>
              </a:ext>
            </a:extLst>
          </a:blip>
          <a:srcRect/>
          <a:stretch>
            <a:fillRect/>
          </a:stretch>
        </p:blipFill>
        <p:spPr bwMode="auto">
          <a:xfrm>
            <a:off x="2948150" y="1655373"/>
            <a:ext cx="3547242" cy="2682196"/>
          </a:xfrm>
          <a:prstGeom prst="rect">
            <a:avLst/>
          </a:prstGeom>
          <a:noFill/>
          <a:ln w="38100">
            <a:solidFill>
              <a:schemeClr val="accent1"/>
            </a:solidFill>
          </a:ln>
        </p:spPr>
      </p:pic>
      <p:sp>
        <p:nvSpPr>
          <p:cNvPr id="2" name="Rectangle 1"/>
          <p:cNvSpPr/>
          <p:nvPr/>
        </p:nvSpPr>
        <p:spPr>
          <a:xfrm>
            <a:off x="4705333" y="6208342"/>
            <a:ext cx="3910494" cy="369332"/>
          </a:xfrm>
          <a:prstGeom prst="rect">
            <a:avLst/>
          </a:prstGeom>
        </p:spPr>
        <p:txBody>
          <a:bodyPr wrap="none">
            <a:spAutoFit/>
          </a:bodyPr>
          <a:lstStyle/>
          <a:p>
            <a:r>
              <a:rPr lang="en-US"/>
              <a:t>(Kirwan Institute for Race and Ethnicity)</a:t>
            </a:r>
          </a:p>
        </p:txBody>
      </p:sp>
    </p:spTree>
    <p:extLst>
      <p:ext uri="{BB962C8B-B14F-4D97-AF65-F5344CB8AC3E}">
        <p14:creationId xmlns:p14="http://schemas.microsoft.com/office/powerpoint/2010/main" val="47893023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fontScale="90000"/>
          </a:bodyPr>
          <a:lstStyle/>
          <a:p>
            <a:r>
              <a:rPr lang="en-US" sz="4000" b="1">
                <a:solidFill>
                  <a:srgbClr val="0070C0"/>
                </a:solidFill>
                <a:latin typeface="Verdana" panose="020B0604030504040204" pitchFamily="34" charset="0"/>
                <a:ea typeface="Verdana" panose="020B0604030504040204" pitchFamily="34" charset="0"/>
                <a:cs typeface="+mn-cs"/>
              </a:rPr>
              <a:t>Examples of Bias in Classroom Settings</a:t>
            </a:r>
          </a:p>
        </p:txBody>
      </p:sp>
      <p:sp>
        <p:nvSpPr>
          <p:cNvPr id="11" name="Content Placeholder 2"/>
          <p:cNvSpPr>
            <a:spLocks noGrp="1"/>
          </p:cNvSpPr>
          <p:nvPr>
            <p:ph idx="1"/>
          </p:nvPr>
        </p:nvSpPr>
        <p:spPr>
          <a:xfrm>
            <a:off x="152400" y="1177162"/>
            <a:ext cx="8686800" cy="3480182"/>
          </a:xfrm>
        </p:spPr>
        <p:txBody>
          <a:bodyPr>
            <a:normAutofit/>
          </a:bodyPr>
          <a:lstStyle/>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p:txBody>
      </p:sp>
      <p:sp>
        <p:nvSpPr>
          <p:cNvPr id="6" name="Content Placeholder 2"/>
          <p:cNvSpPr txBox="1">
            <a:spLocks/>
          </p:cNvSpPr>
          <p:nvPr/>
        </p:nvSpPr>
        <p:spPr>
          <a:xfrm>
            <a:off x="286512" y="1351598"/>
            <a:ext cx="4038600" cy="4525963"/>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latin typeface="Verdana"/>
                <a:ea typeface="Verdana"/>
                <a:cs typeface="Verdana" panose="020B0604030504040204" pitchFamily="34" charset="0"/>
              </a:rPr>
              <a:t>Girls receive less attention and are asked lower-level questions than boys.</a:t>
            </a:r>
          </a:p>
          <a:p>
            <a:r>
              <a:rPr lang="en-US" sz="1800">
                <a:latin typeface="Verdana" panose="020B0604030504040204" pitchFamily="34" charset="0"/>
                <a:ea typeface="Verdana" panose="020B0604030504040204" pitchFamily="34" charset="0"/>
                <a:cs typeface="Verdana" panose="020B0604030504040204" pitchFamily="34" charset="0"/>
              </a:rPr>
              <a:t>White students are asked more questions and given more encouragement than students of color.</a:t>
            </a:r>
          </a:p>
          <a:p>
            <a:r>
              <a:rPr lang="en-US" sz="1800">
                <a:latin typeface="Verdana" panose="020B0604030504040204" pitchFamily="34" charset="0"/>
                <a:ea typeface="Verdana" panose="020B0604030504040204" pitchFamily="34" charset="0"/>
                <a:cs typeface="Verdana" panose="020B0604030504040204" pitchFamily="34" charset="0"/>
              </a:rPr>
              <a:t>Children with special needs are shown less respect and attention than students without special needs.</a:t>
            </a:r>
          </a:p>
        </p:txBody>
      </p:sp>
      <p:sp>
        <p:nvSpPr>
          <p:cNvPr id="7" name="Content Placeholder 3"/>
          <p:cNvSpPr txBox="1">
            <a:spLocks/>
          </p:cNvSpPr>
          <p:nvPr/>
        </p:nvSpPr>
        <p:spPr>
          <a:xfrm>
            <a:off x="4648200" y="1600200"/>
            <a:ext cx="4038600" cy="4525963"/>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a:latin typeface="Verdana" panose="020B0604030504040204" pitchFamily="34" charset="0"/>
                <a:ea typeface="Verdana" panose="020B0604030504040204" pitchFamily="34" charset="0"/>
                <a:cs typeface="Verdana" panose="020B0604030504040204" pitchFamily="34" charset="0"/>
              </a:rPr>
              <a:t>Children of color are perceived as less capable or less well behaved than other students.</a:t>
            </a:r>
          </a:p>
          <a:p>
            <a:r>
              <a:rPr lang="en-US" sz="1800">
                <a:latin typeface="Verdana" panose="020B0604030504040204" pitchFamily="34" charset="0"/>
                <a:ea typeface="Verdana" panose="020B0604030504040204" pitchFamily="34" charset="0"/>
                <a:cs typeface="Verdana" panose="020B0604030504040204" pitchFamily="34" charset="0"/>
              </a:rPr>
              <a:t>Latino students are suspended at almost twice , and African-American students at more than three times, the rate of white students</a:t>
            </a:r>
          </a:p>
        </p:txBody>
      </p:sp>
      <p:pic>
        <p:nvPicPr>
          <p:cNvPr id="8" name="Picture 7" descr="Image result for culturally competent classroom"/>
          <p:cNvPicPr/>
          <p:nvPr/>
        </p:nvPicPr>
        <p:blipFill>
          <a:blip r:embed="rId4">
            <a:extLst>
              <a:ext uri="{28A0092B-C50C-407E-A947-70E740481C1C}">
                <a14:useLocalDpi xmlns:a14="http://schemas.microsoft.com/office/drawing/2010/main" val="0"/>
              </a:ext>
            </a:extLst>
          </a:blip>
          <a:srcRect/>
          <a:stretch>
            <a:fillRect/>
          </a:stretch>
        </p:blipFill>
        <p:spPr bwMode="auto">
          <a:xfrm>
            <a:off x="1706033" y="4657344"/>
            <a:ext cx="5573109" cy="1649107"/>
          </a:xfrm>
          <a:prstGeom prst="rect">
            <a:avLst/>
          </a:prstGeom>
          <a:noFill/>
          <a:ln w="28575">
            <a:solidFill>
              <a:schemeClr val="accent1"/>
            </a:solidFill>
          </a:ln>
        </p:spPr>
      </p:pic>
    </p:spTree>
    <p:extLst>
      <p:ext uri="{BB962C8B-B14F-4D97-AF65-F5344CB8AC3E}">
        <p14:creationId xmlns:p14="http://schemas.microsoft.com/office/powerpoint/2010/main" val="122266404"/>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B60305E-68A8-4F16-A13B-1DB50C9DC863}"/>
              </a:ext>
            </a:extLst>
          </p:cNvPr>
          <p:cNvSpPr txBox="1"/>
          <p:nvPr/>
        </p:nvSpPr>
        <p:spPr>
          <a:xfrm>
            <a:off x="219456" y="300573"/>
            <a:ext cx="8619744" cy="523220"/>
          </a:xfrm>
          <a:prstGeom prst="rect">
            <a:avLst/>
          </a:prstGeom>
          <a:noFill/>
        </p:spPr>
        <p:txBody>
          <a:bodyPr wrap="square">
            <a:spAutoFit/>
          </a:bodyPr>
          <a:lstStyle/>
          <a:p>
            <a:pPr algn="ctr"/>
            <a:r>
              <a:rPr lang="en-US" sz="2800" b="1">
                <a:solidFill>
                  <a:schemeClr val="accent1"/>
                </a:solidFill>
              </a:rPr>
              <a:t>Stereotypes and Misconceptions</a:t>
            </a:r>
          </a:p>
        </p:txBody>
      </p:sp>
      <p:sp>
        <p:nvSpPr>
          <p:cNvPr id="5" name="TextBox 4">
            <a:extLst>
              <a:ext uri="{FF2B5EF4-FFF2-40B4-BE49-F238E27FC236}">
                <a16:creationId xmlns:a16="http://schemas.microsoft.com/office/drawing/2014/main" id="{39F2269D-478E-4731-90C1-1F9B02EB562C}"/>
              </a:ext>
            </a:extLst>
          </p:cNvPr>
          <p:cNvSpPr txBox="1"/>
          <p:nvPr/>
        </p:nvSpPr>
        <p:spPr>
          <a:xfrm>
            <a:off x="316992" y="932997"/>
            <a:ext cx="2904185" cy="2677656"/>
          </a:xfrm>
          <a:prstGeom prst="rect">
            <a:avLst/>
          </a:prstGeom>
          <a:noFill/>
        </p:spPr>
        <p:txBody>
          <a:bodyPr wrap="square">
            <a:spAutoFit/>
          </a:bodyPr>
          <a:lstStyle/>
          <a:p>
            <a:r>
              <a:rPr lang="en-US" sz="2400" b="1">
                <a:solidFill>
                  <a:schemeClr val="accent1"/>
                </a:solidFill>
              </a:rPr>
              <a:t>Stereotypes:</a:t>
            </a:r>
          </a:p>
          <a:p>
            <a:r>
              <a:rPr lang="en-US" sz="2400"/>
              <a:t>a widely held but fixed and oversimplified image or idea of a particular type of person or thing</a:t>
            </a:r>
          </a:p>
        </p:txBody>
      </p:sp>
      <p:sp>
        <p:nvSpPr>
          <p:cNvPr id="7" name="TextBox 6">
            <a:extLst>
              <a:ext uri="{FF2B5EF4-FFF2-40B4-BE49-F238E27FC236}">
                <a16:creationId xmlns:a16="http://schemas.microsoft.com/office/drawing/2014/main" id="{981D610C-62A1-4F2A-ACD6-C75E43258E86}"/>
              </a:ext>
            </a:extLst>
          </p:cNvPr>
          <p:cNvSpPr txBox="1"/>
          <p:nvPr/>
        </p:nvSpPr>
        <p:spPr>
          <a:xfrm>
            <a:off x="4035552" y="1209996"/>
            <a:ext cx="4328160" cy="4801314"/>
          </a:xfrm>
          <a:prstGeom prst="rect">
            <a:avLst/>
          </a:prstGeom>
          <a:noFill/>
        </p:spPr>
        <p:txBody>
          <a:bodyPr wrap="square">
            <a:spAutoFit/>
          </a:bodyPr>
          <a:lstStyle/>
          <a:p>
            <a:r>
              <a:rPr lang="en-US" b="1"/>
              <a:t>American views of French</a:t>
            </a:r>
          </a:p>
          <a:p>
            <a:r>
              <a:rPr lang="en-US"/>
              <a:t>They hate us</a:t>
            </a:r>
          </a:p>
          <a:p>
            <a:r>
              <a:rPr lang="en-US"/>
              <a:t>Rude</a:t>
            </a:r>
          </a:p>
          <a:p>
            <a:r>
              <a:rPr lang="en-US"/>
              <a:t>Drink a lot of wine</a:t>
            </a:r>
          </a:p>
          <a:p>
            <a:r>
              <a:rPr lang="en-US"/>
              <a:t>Wear berets and stripes</a:t>
            </a:r>
          </a:p>
          <a:p>
            <a:r>
              <a:rPr lang="en-US"/>
              <a:t>Don't shave</a:t>
            </a:r>
          </a:p>
          <a:p>
            <a:r>
              <a:rPr lang="en-US"/>
              <a:t>Stink</a:t>
            </a:r>
          </a:p>
          <a:p>
            <a:r>
              <a:rPr lang="en-US"/>
              <a:t>Smoke a lot</a:t>
            </a:r>
          </a:p>
          <a:p>
            <a:endParaRPr lang="en-US"/>
          </a:p>
          <a:p>
            <a:r>
              <a:rPr lang="en-US" b="1"/>
              <a:t>French view of Americans</a:t>
            </a:r>
          </a:p>
          <a:p>
            <a:r>
              <a:rPr lang="en-US"/>
              <a:t>Loud</a:t>
            </a:r>
          </a:p>
          <a:p>
            <a:r>
              <a:rPr lang="en-US"/>
              <a:t>Overweight</a:t>
            </a:r>
          </a:p>
          <a:p>
            <a:r>
              <a:rPr lang="en-US"/>
              <a:t>Lazy</a:t>
            </a:r>
          </a:p>
          <a:p>
            <a:r>
              <a:rPr lang="en-US"/>
              <a:t>Eat a lot of burgers</a:t>
            </a:r>
          </a:p>
          <a:p>
            <a:r>
              <a:rPr lang="en-US"/>
              <a:t>Arrogant</a:t>
            </a:r>
          </a:p>
          <a:p>
            <a:r>
              <a:rPr lang="en-US"/>
              <a:t>Politically misguided</a:t>
            </a:r>
          </a:p>
          <a:p>
            <a:r>
              <a:rPr lang="en-US"/>
              <a:t>Lack culture</a:t>
            </a:r>
          </a:p>
        </p:txBody>
      </p:sp>
      <p:pic>
        <p:nvPicPr>
          <p:cNvPr id="8" name="Picture 7">
            <a:extLst>
              <a:ext uri="{FF2B5EF4-FFF2-40B4-BE49-F238E27FC236}">
                <a16:creationId xmlns:a16="http://schemas.microsoft.com/office/drawing/2014/main" id="{D8398778-22F6-4474-8D85-14F4568CFD9E}"/>
              </a:ext>
            </a:extLst>
          </p:cNvPr>
          <p:cNvPicPr>
            <a:picLocks noChangeAspect="1"/>
          </p:cNvPicPr>
          <p:nvPr/>
        </p:nvPicPr>
        <p:blipFill>
          <a:blip r:embed="rId2"/>
          <a:stretch>
            <a:fillRect/>
          </a:stretch>
        </p:blipFill>
        <p:spPr>
          <a:xfrm>
            <a:off x="6793999" y="1501296"/>
            <a:ext cx="1247775" cy="1543050"/>
          </a:xfrm>
          <a:prstGeom prst="rect">
            <a:avLst/>
          </a:prstGeom>
        </p:spPr>
      </p:pic>
      <p:pic>
        <p:nvPicPr>
          <p:cNvPr id="9" name="Picture 8">
            <a:extLst>
              <a:ext uri="{FF2B5EF4-FFF2-40B4-BE49-F238E27FC236}">
                <a16:creationId xmlns:a16="http://schemas.microsoft.com/office/drawing/2014/main" id="{83BEF45D-0C81-49C5-AD41-85EA11AC82C3}"/>
              </a:ext>
            </a:extLst>
          </p:cNvPr>
          <p:cNvPicPr>
            <a:picLocks noChangeAspect="1"/>
          </p:cNvPicPr>
          <p:nvPr/>
        </p:nvPicPr>
        <p:blipFill>
          <a:blip r:embed="rId3"/>
          <a:stretch>
            <a:fillRect/>
          </a:stretch>
        </p:blipFill>
        <p:spPr>
          <a:xfrm>
            <a:off x="6549778" y="4205287"/>
            <a:ext cx="1295400" cy="1552575"/>
          </a:xfrm>
          <a:prstGeom prst="rect">
            <a:avLst/>
          </a:prstGeom>
        </p:spPr>
      </p:pic>
      <p:sp>
        <p:nvSpPr>
          <p:cNvPr id="11" name="TextBox 10">
            <a:extLst>
              <a:ext uri="{FF2B5EF4-FFF2-40B4-BE49-F238E27FC236}">
                <a16:creationId xmlns:a16="http://schemas.microsoft.com/office/drawing/2014/main" id="{FF5F5D2B-ABBC-45B9-9BCB-B74A8CBC0D7A}"/>
              </a:ext>
            </a:extLst>
          </p:cNvPr>
          <p:cNvSpPr txBox="1"/>
          <p:nvPr/>
        </p:nvSpPr>
        <p:spPr>
          <a:xfrm>
            <a:off x="316992" y="3882652"/>
            <a:ext cx="2639654" cy="2308324"/>
          </a:xfrm>
          <a:prstGeom prst="rect">
            <a:avLst/>
          </a:prstGeom>
          <a:noFill/>
        </p:spPr>
        <p:txBody>
          <a:bodyPr wrap="square">
            <a:spAutoFit/>
          </a:bodyPr>
          <a:lstStyle/>
          <a:p>
            <a:r>
              <a:rPr lang="en-US" sz="2400" b="1">
                <a:solidFill>
                  <a:schemeClr val="accent1"/>
                </a:solidFill>
              </a:rPr>
              <a:t>Misconceptions:</a:t>
            </a:r>
          </a:p>
          <a:p>
            <a:r>
              <a:rPr lang="en-US" sz="2400"/>
              <a:t>a view or opinion that is incorrect because based on faulty thinking or understanding.</a:t>
            </a:r>
          </a:p>
        </p:txBody>
      </p:sp>
    </p:spTree>
    <p:extLst>
      <p:ext uri="{BB962C8B-B14F-4D97-AF65-F5344CB8AC3E}">
        <p14:creationId xmlns:p14="http://schemas.microsoft.com/office/powerpoint/2010/main" val="1644815815"/>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0" y="193358"/>
            <a:ext cx="9144000" cy="1903666"/>
          </a:xfrm>
        </p:spPr>
        <p:txBody>
          <a:bodyPr>
            <a:normAutofit fontScale="90000"/>
          </a:bodyPr>
          <a:lstStyle/>
          <a:p>
            <a:r>
              <a:rPr lang="en-US" sz="2200" b="1">
                <a:solidFill>
                  <a:srgbClr val="0070C0"/>
                </a:solidFill>
                <a:latin typeface="Verdana" panose="020B0604030504040204" pitchFamily="34" charset="0"/>
                <a:ea typeface="Verdana" panose="020B0604030504040204" pitchFamily="34" charset="0"/>
                <a:cs typeface="+mn-cs"/>
              </a:rPr>
              <a:t>Breaking down stereotypes and misconceptions by addressing stereotypes around those identifying factors</a:t>
            </a:r>
            <a:br>
              <a:rPr lang="en-US" sz="2200" b="1">
                <a:solidFill>
                  <a:srgbClr val="0070C0"/>
                </a:solidFill>
                <a:latin typeface="Verdana" panose="020B0604030504040204" pitchFamily="34" charset="0"/>
                <a:ea typeface="Verdana" panose="020B0604030504040204" pitchFamily="34" charset="0"/>
                <a:cs typeface="+mn-cs"/>
              </a:rPr>
            </a:br>
            <a:br>
              <a:rPr lang="en-US" sz="4000" b="1">
                <a:solidFill>
                  <a:srgbClr val="0070C0"/>
                </a:solidFill>
                <a:latin typeface="Verdana" panose="020B0604030504040204" pitchFamily="34" charset="0"/>
                <a:ea typeface="Verdana" panose="020B0604030504040204" pitchFamily="34" charset="0"/>
                <a:cs typeface="+mn-cs"/>
              </a:rPr>
            </a:br>
            <a:r>
              <a:rPr lang="en-US" sz="4000" b="1">
                <a:solidFill>
                  <a:srgbClr val="0070C0"/>
                </a:solidFill>
                <a:latin typeface="Verdana" panose="020B0604030504040204" pitchFamily="34" charset="0"/>
                <a:ea typeface="Verdana" panose="020B0604030504040204" pitchFamily="34" charset="0"/>
                <a:cs typeface="+mn-cs"/>
              </a:rPr>
              <a:t>“I am, But I am not” Activity</a:t>
            </a:r>
          </a:p>
        </p:txBody>
      </p:sp>
      <p:sp>
        <p:nvSpPr>
          <p:cNvPr id="5" name="Content Placeholder 2"/>
          <p:cNvSpPr>
            <a:spLocks noGrp="1"/>
          </p:cNvSpPr>
          <p:nvPr>
            <p:ph idx="1"/>
          </p:nvPr>
        </p:nvSpPr>
        <p:spPr>
          <a:xfrm>
            <a:off x="371856" y="2470215"/>
            <a:ext cx="8272272" cy="2260282"/>
          </a:xfrm>
        </p:spPr>
        <p:txBody>
          <a:bodyPr>
            <a:normAutofit/>
          </a:bodyPr>
          <a:lstStyle/>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Take a sheet of paper</a:t>
            </a:r>
          </a:p>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Fold paper in two</a:t>
            </a:r>
          </a:p>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In first column write: “I am”</a:t>
            </a:r>
          </a:p>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In second column write: “ I am not”</a:t>
            </a:r>
          </a:p>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In the fold of your paper, write “But”</a:t>
            </a:r>
          </a:p>
          <a:p>
            <a:r>
              <a:rPr lang="en-US" sz="2000">
                <a:solidFill>
                  <a:srgbClr val="222222"/>
                </a:solidFill>
                <a:latin typeface="Verdana" panose="020B0604030504040204" pitchFamily="34" charset="0"/>
                <a:ea typeface="Verdana" panose="020B0604030504040204" pitchFamily="34" charset="0"/>
                <a:cs typeface="Verdana" panose="020B0604030504040204" pitchFamily="34" charset="0"/>
              </a:rPr>
              <a:t>List 5 things in each column</a:t>
            </a:r>
          </a:p>
        </p:txBody>
      </p:sp>
      <p:pic>
        <p:nvPicPr>
          <p:cNvPr id="6" name="Picture 5" descr="C:\Users\jsims\Pictures\div 1.jpg"/>
          <p:cNvPicPr/>
          <p:nvPr/>
        </p:nvPicPr>
        <p:blipFill>
          <a:blip r:embed="rId4">
            <a:extLst>
              <a:ext uri="{28A0092B-C50C-407E-A947-70E740481C1C}">
                <a14:useLocalDpi xmlns:a14="http://schemas.microsoft.com/office/drawing/2010/main" val="0"/>
              </a:ext>
            </a:extLst>
          </a:blip>
          <a:srcRect/>
          <a:stretch>
            <a:fillRect/>
          </a:stretch>
        </p:blipFill>
        <p:spPr bwMode="auto">
          <a:xfrm>
            <a:off x="5315712" y="4555047"/>
            <a:ext cx="3328416" cy="1614105"/>
          </a:xfrm>
          <a:prstGeom prst="rect">
            <a:avLst/>
          </a:prstGeom>
          <a:noFill/>
          <a:ln w="38100">
            <a:solidFill>
              <a:schemeClr val="accent1"/>
            </a:solidFill>
          </a:ln>
        </p:spPr>
      </p:pic>
    </p:spTree>
    <p:extLst>
      <p:ext uri="{BB962C8B-B14F-4D97-AF65-F5344CB8AC3E}">
        <p14:creationId xmlns:p14="http://schemas.microsoft.com/office/powerpoint/2010/main" val="213413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Diversity</a:t>
            </a:r>
          </a:p>
        </p:txBody>
      </p:sp>
      <p:sp>
        <p:nvSpPr>
          <p:cNvPr id="11" name="Content Placeholder 2"/>
          <p:cNvSpPr>
            <a:spLocks noGrp="1"/>
          </p:cNvSpPr>
          <p:nvPr>
            <p:ph idx="1"/>
          </p:nvPr>
        </p:nvSpPr>
        <p:spPr>
          <a:xfrm>
            <a:off x="152400" y="1177162"/>
            <a:ext cx="8686800" cy="4800600"/>
          </a:xfrm>
        </p:spPr>
        <p:txBody>
          <a:bodyPr>
            <a:normAutofit/>
          </a:bodyPr>
          <a:lstStyle/>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1. The condition of having or being composed of different elements. </a:t>
            </a: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Variety: especially the inclusion of different types of people (such as people of different races or cultures). </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2. An instance of being composed of differing elements or qualities.</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C:\Users\jsims\Pictures\diverisity.png"/>
          <p:cNvPicPr/>
          <p:nvPr/>
        </p:nvPicPr>
        <p:blipFill>
          <a:blip r:embed="rId4">
            <a:extLst>
              <a:ext uri="{28A0092B-C50C-407E-A947-70E740481C1C}">
                <a14:useLocalDpi xmlns:a14="http://schemas.microsoft.com/office/drawing/2010/main" val="0"/>
              </a:ext>
            </a:extLst>
          </a:blip>
          <a:srcRect/>
          <a:stretch>
            <a:fillRect/>
          </a:stretch>
        </p:blipFill>
        <p:spPr bwMode="auto">
          <a:xfrm>
            <a:off x="3015998" y="4083269"/>
            <a:ext cx="2959133" cy="1693359"/>
          </a:xfrm>
          <a:prstGeom prst="rect">
            <a:avLst/>
          </a:prstGeom>
          <a:noFill/>
          <a:ln w="38100">
            <a:solidFill>
              <a:schemeClr val="accent1"/>
            </a:solidFill>
          </a:ln>
        </p:spPr>
      </p:pic>
    </p:spTree>
    <p:extLst>
      <p:ext uri="{BB962C8B-B14F-4D97-AF65-F5344CB8AC3E}">
        <p14:creationId xmlns:p14="http://schemas.microsoft.com/office/powerpoint/2010/main" val="3527892009"/>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Diversity and Inclusion</a:t>
            </a:r>
          </a:p>
        </p:txBody>
      </p:sp>
      <p:sp>
        <p:nvSpPr>
          <p:cNvPr id="11" name="Content Placeholder 2"/>
          <p:cNvSpPr>
            <a:spLocks noGrp="1"/>
          </p:cNvSpPr>
          <p:nvPr>
            <p:ph idx="1"/>
          </p:nvPr>
        </p:nvSpPr>
        <p:spPr>
          <a:xfrm>
            <a:off x="152400" y="1177162"/>
            <a:ext cx="8686800" cy="4800600"/>
          </a:xfrm>
        </p:spPr>
        <p:txBody>
          <a:bodyPr>
            <a:normAutofit/>
          </a:bodyPr>
          <a:lstStyle/>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Diversity often focuses on the differences, and is referred to as “ the mix”. Inclusion is the deliberate act of welcoming diversity and creating an environment where all different kinds of people can thrive and succeed. </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Diversity is what you have. Inclusion is what you do.   </a:t>
            </a:r>
          </a:p>
        </p:txBody>
      </p:sp>
      <p:pic>
        <p:nvPicPr>
          <p:cNvPr id="5" name="Picture 4" descr="C:\Users\jsims\Pictures\div and inclusion.jpg"/>
          <p:cNvPicPr/>
          <p:nvPr/>
        </p:nvPicPr>
        <p:blipFill>
          <a:blip r:embed="rId4">
            <a:extLst>
              <a:ext uri="{28A0092B-C50C-407E-A947-70E740481C1C}">
                <a14:useLocalDpi xmlns:a14="http://schemas.microsoft.com/office/drawing/2010/main" val="0"/>
              </a:ext>
            </a:extLst>
          </a:blip>
          <a:srcRect/>
          <a:stretch>
            <a:fillRect/>
          </a:stretch>
        </p:blipFill>
        <p:spPr bwMode="auto">
          <a:xfrm>
            <a:off x="3191354" y="4111020"/>
            <a:ext cx="2808999" cy="2061517"/>
          </a:xfrm>
          <a:prstGeom prst="rect">
            <a:avLst/>
          </a:prstGeom>
          <a:noFill/>
          <a:ln w="38100">
            <a:solidFill>
              <a:schemeClr val="accent1"/>
            </a:solidFill>
          </a:ln>
        </p:spPr>
      </p:pic>
    </p:spTree>
    <p:extLst>
      <p:ext uri="{BB962C8B-B14F-4D97-AF65-F5344CB8AC3E}">
        <p14:creationId xmlns:p14="http://schemas.microsoft.com/office/powerpoint/2010/main" val="343550383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5" name="Content Placeholder 2"/>
          <p:cNvSpPr>
            <a:spLocks noGrp="1"/>
          </p:cNvSpPr>
          <p:nvPr>
            <p:ph idx="1"/>
          </p:nvPr>
        </p:nvSpPr>
        <p:spPr>
          <a:xfrm>
            <a:off x="334005" y="356386"/>
            <a:ext cx="8466083" cy="4525963"/>
          </a:xfrm>
        </p:spPr>
        <p:txBody>
          <a:bodyPr>
            <a:normAutofit/>
          </a:bodyPr>
          <a:lstStyle/>
          <a:p>
            <a:pPr marL="0" indent="0" algn="ctr">
              <a:buNone/>
            </a:pPr>
            <a:endParaRPr lang="en-US" sz="4000" b="1">
              <a:solidFill>
                <a:srgbClr val="0070C0"/>
              </a:solidFill>
              <a:latin typeface="Verdana" panose="020B0604030504040204" pitchFamily="34" charset="0"/>
              <a:ea typeface="Verdana" panose="020B0604030504040204" pitchFamily="34" charset="0"/>
            </a:endParaRPr>
          </a:p>
          <a:p>
            <a:pPr marL="0" indent="0" algn="ctr">
              <a:buNone/>
            </a:pPr>
            <a:r>
              <a:rPr lang="en-US" sz="2800" b="1" i="1">
                <a:solidFill>
                  <a:srgbClr val="0070C0"/>
                </a:solidFill>
                <a:latin typeface="Verdana" panose="020B0604030504040204" pitchFamily="34" charset="0"/>
                <a:ea typeface="Verdana" panose="020B0604030504040204" pitchFamily="34" charset="0"/>
              </a:rPr>
              <a:t>“Diversity is being invited to the party, inclusion is being asked to dance.”</a:t>
            </a:r>
          </a:p>
          <a:p>
            <a:pPr marL="0" indent="0">
              <a:buNone/>
            </a:pPr>
            <a:r>
              <a:rPr lang="en-US" sz="2400" b="1" i="1">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en-US" sz="2400" b="1" i="1">
                <a:solidFill>
                  <a:schemeClr val="accent1"/>
                </a:solidFill>
                <a:latin typeface="Verdana" panose="020B0604030504040204" pitchFamily="34" charset="0"/>
                <a:ea typeface="Verdana" panose="020B0604030504040204" pitchFamily="34" charset="0"/>
                <a:cs typeface="Verdana" panose="020B0604030504040204" pitchFamily="34" charset="0"/>
              </a:rPr>
              <a:t>~Verna Myers</a:t>
            </a:r>
            <a:endParaRPr lang="en-US" sz="2400" b="1" i="1">
              <a:solidFill>
                <a:srgbClr val="FF0000"/>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descr="C:\Users\jsims\Pictures\diverse hands.jpg"/>
          <p:cNvPicPr/>
          <p:nvPr/>
        </p:nvPicPr>
        <p:blipFill>
          <a:blip r:embed="rId5">
            <a:extLst>
              <a:ext uri="{28A0092B-C50C-407E-A947-70E740481C1C}">
                <a14:useLocalDpi xmlns:a14="http://schemas.microsoft.com/office/drawing/2010/main" val="0"/>
              </a:ext>
            </a:extLst>
          </a:blip>
          <a:srcRect/>
          <a:stretch>
            <a:fillRect/>
          </a:stretch>
        </p:blipFill>
        <p:spPr bwMode="auto">
          <a:xfrm>
            <a:off x="2436812" y="3851344"/>
            <a:ext cx="4484250" cy="1806405"/>
          </a:xfrm>
          <a:prstGeom prst="rect">
            <a:avLst/>
          </a:prstGeom>
          <a:noFill/>
          <a:ln w="38100">
            <a:solidFill>
              <a:schemeClr val="accent1"/>
            </a:solidFill>
          </a:ln>
        </p:spPr>
      </p:pic>
    </p:spTree>
    <p:extLst>
      <p:ext uri="{BB962C8B-B14F-4D97-AF65-F5344CB8AC3E}">
        <p14:creationId xmlns:p14="http://schemas.microsoft.com/office/powerpoint/2010/main" val="3903581701"/>
      </p:ext>
    </p:extLst>
  </p:cSld>
  <p:clrMapOvr>
    <a:overrideClrMapping bg1="lt1" tx1="dk1" bg2="lt2" tx2="dk2" accent1="accent1" accent2="accent2" accent3="accent3" accent4="accent4" accent5="accent5" accent6="accent6" hlink="hlink" folHlink="folHlink"/>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56386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cs typeface="+mn-cs"/>
              </a:rPr>
              <a:t>Why is Diversity and Inclusion Important ?</a:t>
            </a:r>
          </a:p>
        </p:txBody>
      </p:sp>
      <p:sp>
        <p:nvSpPr>
          <p:cNvPr id="6" name="Content Placeholder 2"/>
          <p:cNvSpPr>
            <a:spLocks noGrp="1"/>
          </p:cNvSpPr>
          <p:nvPr>
            <p:ph idx="1"/>
          </p:nvPr>
        </p:nvSpPr>
        <p:spPr>
          <a:xfrm>
            <a:off x="457200" y="1478252"/>
            <a:ext cx="8229600" cy="4789805"/>
          </a:xfrm>
        </p:spPr>
        <p:txBody>
          <a:bodyPr>
            <a:normAutofit/>
          </a:bodyPr>
          <a:lstStyle/>
          <a:p>
            <a:pPr marL="457200" indent="-457200">
              <a:lnSpc>
                <a:spcPct val="80000"/>
              </a:lnSpc>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Each student brings something new and distinct to the table, including world views, backgrounds, experiences, cultural contexts, preferences, dislikes, personalities, etc.</a:t>
            </a:r>
          </a:p>
          <a:p>
            <a:pPr marL="457200" indent="-457200">
              <a:lnSpc>
                <a:spcPct val="80000"/>
              </a:lnSpc>
              <a:buFont typeface="Arial" panose="020B0604020202020204" pitchFamily="34" charset="0"/>
              <a:buChar char="•"/>
            </a:pPr>
            <a:endParaRPr lang="en-US" altLang="en-US" sz="1800" b="1">
              <a:latin typeface="Verdana" panose="020B0604030504040204" pitchFamily="34" charset="0"/>
              <a:ea typeface="Verdana" panose="020B0604030504040204" pitchFamily="34" charset="0"/>
              <a:cs typeface="Verdana" panose="020B0604030504040204" pitchFamily="34" charset="0"/>
            </a:endParaRPr>
          </a:p>
          <a:p>
            <a:pPr marL="457200" indent="-457200">
              <a:lnSpc>
                <a:spcPct val="80000"/>
              </a:lnSpc>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Making sure each student feels like they belong is essential in order to maximize the effectiveness of the learning process. </a:t>
            </a:r>
          </a:p>
          <a:p>
            <a:pPr marL="457200" indent="-457200">
              <a:lnSpc>
                <a:spcPct val="80000"/>
              </a:lnSpc>
              <a:buFont typeface="Arial" panose="020B0604020202020204" pitchFamily="34" charset="0"/>
              <a:buChar char="•"/>
            </a:pPr>
            <a:endParaRPr lang="en-US" sz="180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80000"/>
              </a:lnSpc>
              <a:buFont typeface="Arial" panose="020B0604020202020204" pitchFamily="34" charset="0"/>
              <a:buChar char="•"/>
            </a:pPr>
            <a:r>
              <a:rPr lang="en-US" sz="1800">
                <a:latin typeface="Verdana" panose="020B0604030504040204" pitchFamily="34" charset="0"/>
                <a:ea typeface="Verdana" panose="020B0604030504040204" pitchFamily="34" charset="0"/>
                <a:cs typeface="Verdana" panose="020B0604030504040204" pitchFamily="34" charset="0"/>
              </a:rPr>
              <a:t>If a student doesn’t feel like they belong, or that they aren’t valued for who they are, they’re less likely to have any interest in being involved in school. Educators will notice </a:t>
            </a:r>
            <a:r>
              <a:rPr lang="en-US" sz="1800" b="1">
                <a:solidFill>
                  <a:schemeClr val="accent1"/>
                </a:solidFill>
                <a:latin typeface="Verdana" panose="020B0604030504040204" pitchFamily="34" charset="0"/>
                <a:ea typeface="Verdana" panose="020B0604030504040204" pitchFamily="34" charset="0"/>
                <a:cs typeface="Verdana" panose="020B0604030504040204" pitchFamily="34" charset="0"/>
              </a:rPr>
              <a:t>decreased participation</a:t>
            </a:r>
            <a:r>
              <a:rPr lang="en-US" sz="1800">
                <a:latin typeface="Verdana" panose="020B0604030504040204" pitchFamily="34" charset="0"/>
                <a:ea typeface="Verdana" panose="020B0604030504040204" pitchFamily="34" charset="0"/>
                <a:cs typeface="Verdana" panose="020B0604030504040204" pitchFamily="34" charset="0"/>
              </a:rPr>
              <a:t>, </a:t>
            </a:r>
            <a:r>
              <a:rPr lang="en-US" sz="1800" b="1">
                <a:solidFill>
                  <a:schemeClr val="accent1"/>
                </a:solidFill>
                <a:latin typeface="Verdana" panose="020B0604030504040204" pitchFamily="34" charset="0"/>
                <a:ea typeface="Verdana" panose="020B0604030504040204" pitchFamily="34" charset="0"/>
                <a:cs typeface="Verdana" panose="020B0604030504040204" pitchFamily="34" charset="0"/>
              </a:rPr>
              <a:t>low self-esteem</a:t>
            </a:r>
            <a:r>
              <a:rPr lang="en-US" sz="1800">
                <a:latin typeface="Verdana" panose="020B0604030504040204" pitchFamily="34" charset="0"/>
                <a:ea typeface="Verdana" panose="020B0604030504040204" pitchFamily="34" charset="0"/>
                <a:cs typeface="Verdana" panose="020B0604030504040204" pitchFamily="34" charset="0"/>
              </a:rPr>
              <a:t>, </a:t>
            </a:r>
            <a:r>
              <a:rPr lang="en-US" sz="1800" b="1">
                <a:solidFill>
                  <a:schemeClr val="accent1"/>
                </a:solidFill>
                <a:latin typeface="Verdana" panose="020B0604030504040204" pitchFamily="34" charset="0"/>
                <a:ea typeface="Verdana" panose="020B0604030504040204" pitchFamily="34" charset="0"/>
                <a:cs typeface="Verdana" panose="020B0604030504040204" pitchFamily="34" charset="0"/>
              </a:rPr>
              <a:t>short attention spans</a:t>
            </a:r>
            <a:r>
              <a:rPr lang="en-US" sz="1800">
                <a:latin typeface="Verdana" panose="020B0604030504040204" pitchFamily="34" charset="0"/>
                <a:ea typeface="Verdana" panose="020B0604030504040204" pitchFamily="34" charset="0"/>
                <a:cs typeface="Verdana" panose="020B0604030504040204" pitchFamily="34" charset="0"/>
              </a:rPr>
              <a:t>, and general feelings of </a:t>
            </a:r>
            <a:r>
              <a:rPr lang="en-US" sz="1800" b="1">
                <a:solidFill>
                  <a:schemeClr val="accent1"/>
                </a:solidFill>
                <a:latin typeface="Verdana" panose="020B0604030504040204" pitchFamily="34" charset="0"/>
                <a:ea typeface="Verdana" panose="020B0604030504040204" pitchFamily="34" charset="0"/>
                <a:cs typeface="Verdana" panose="020B0604030504040204" pitchFamily="34" charset="0"/>
              </a:rPr>
              <a:t>detachment</a:t>
            </a:r>
            <a:r>
              <a:rPr lang="en-US" sz="1800">
                <a:latin typeface="Verdana" panose="020B0604030504040204" pitchFamily="34" charset="0"/>
                <a:ea typeface="Verdana" panose="020B0604030504040204" pitchFamily="34" charset="0"/>
                <a:cs typeface="Verdana" panose="020B0604030504040204" pitchFamily="34" charset="0"/>
              </a:rPr>
              <a:t> from students who are struggling to feel included. </a:t>
            </a:r>
          </a:p>
          <a:p>
            <a:pPr marL="457200" indent="-457200">
              <a:lnSpc>
                <a:spcPct val="80000"/>
              </a:lnSpc>
              <a:buFont typeface="Arial" panose="020B0604020202020204" pitchFamily="34" charset="0"/>
              <a:buChar char="•"/>
            </a:pPr>
            <a:endParaRPr lang="en-US" sz="1800">
              <a:latin typeface="Verdana" panose="020B0604030504040204" pitchFamily="34" charset="0"/>
              <a:ea typeface="Verdana" panose="020B0604030504040204" pitchFamily="34" charset="0"/>
              <a:cs typeface="Verdana" panose="020B0604030504040204" pitchFamily="34" charset="0"/>
            </a:endParaRPr>
          </a:p>
          <a:p>
            <a:pPr marL="457200" indent="-457200">
              <a:lnSpc>
                <a:spcPct val="80000"/>
              </a:lnSpc>
              <a:buFont typeface="Arial" panose="020B0604020202020204" pitchFamily="34" charset="0"/>
              <a:buChar char="•"/>
            </a:pPr>
            <a:endParaRPr lang="en-US" altLang="en-US" sz="1800">
              <a:latin typeface="Verdana" panose="020B0604030504040204" pitchFamily="34" charset="0"/>
              <a:ea typeface="Verdana" panose="020B0604030504040204" pitchFamily="34" charset="0"/>
              <a:cs typeface="Verdana" panose="020B0604030504040204" pitchFamily="34" charset="0"/>
            </a:endParaRPr>
          </a:p>
        </p:txBody>
      </p:sp>
      <p:pic>
        <p:nvPicPr>
          <p:cNvPr id="5" name="Picture 4" descr="C:\Users\jsims\Pictures\diverse wordle.png"/>
          <p:cNvPicPr/>
          <p:nvPr/>
        </p:nvPicPr>
        <p:blipFill>
          <a:blip r:embed="rId5">
            <a:extLst>
              <a:ext uri="{28A0092B-C50C-407E-A947-70E740481C1C}">
                <a14:useLocalDpi xmlns:a14="http://schemas.microsoft.com/office/drawing/2010/main" val="0"/>
              </a:ext>
            </a:extLst>
          </a:blip>
          <a:srcRect/>
          <a:stretch>
            <a:fillRect/>
          </a:stretch>
        </p:blipFill>
        <p:spPr bwMode="auto">
          <a:xfrm>
            <a:off x="2459420" y="4712532"/>
            <a:ext cx="4534293" cy="1680746"/>
          </a:xfrm>
          <a:prstGeom prst="rect">
            <a:avLst/>
          </a:prstGeom>
          <a:noFill/>
          <a:ln w="38100">
            <a:solidFill>
              <a:schemeClr val="accent1"/>
            </a:solidFill>
          </a:ln>
        </p:spPr>
      </p:pic>
    </p:spTree>
    <p:extLst>
      <p:ext uri="{BB962C8B-B14F-4D97-AF65-F5344CB8AC3E}">
        <p14:creationId xmlns:p14="http://schemas.microsoft.com/office/powerpoint/2010/main" val="3482698118"/>
      </p:ext>
    </p:extLst>
  </p:cSld>
  <p:clrMapOvr>
    <a:overrideClrMapping bg1="lt1" tx1="dk1" bg2="lt2" tx2="dk2" accent1="accent1" accent2="accent2" accent3="accent3" accent4="accent4" accent5="accent5" accent6="accent6" hlink="hlink" folHlink="folHlink"/>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3600" b="1">
                <a:solidFill>
                  <a:srgbClr val="0070C0"/>
                </a:solidFill>
                <a:latin typeface="Verdana" panose="020B0604030504040204" pitchFamily="34" charset="0"/>
                <a:ea typeface="Verdana" panose="020B0604030504040204" pitchFamily="34" charset="0"/>
                <a:cs typeface="+mn-cs"/>
              </a:rPr>
              <a:t>What Can We Do?</a:t>
            </a:r>
          </a:p>
        </p:txBody>
      </p:sp>
      <p:sp>
        <p:nvSpPr>
          <p:cNvPr id="5" name="Content Placeholder 2"/>
          <p:cNvSpPr>
            <a:spLocks noGrp="1"/>
          </p:cNvSpPr>
          <p:nvPr>
            <p:ph idx="1"/>
          </p:nvPr>
        </p:nvSpPr>
        <p:spPr>
          <a:xfrm>
            <a:off x="457200" y="1152872"/>
            <a:ext cx="8229600" cy="4525963"/>
          </a:xfrm>
        </p:spPr>
        <p:txBody>
          <a:bodyPr>
            <a:normAutofit/>
          </a:bodyPr>
          <a:lstStyle/>
          <a:p>
            <a:r>
              <a:rPr lang="en-US" sz="1800" b="1">
                <a:solidFill>
                  <a:schemeClr val="tx2"/>
                </a:solidFill>
                <a:latin typeface="Verdana" panose="020B0604030504040204" pitchFamily="34" charset="0"/>
                <a:ea typeface="Verdana" panose="020B0604030504040204" pitchFamily="34" charset="0"/>
                <a:cs typeface="Verdana" panose="020B0604030504040204" pitchFamily="34" charset="0"/>
              </a:rPr>
              <a:t>Understand your students </a:t>
            </a:r>
            <a:r>
              <a:rPr lang="en-US" sz="1800">
                <a:latin typeface="Verdana" panose="020B0604030504040204" pitchFamily="34" charset="0"/>
                <a:ea typeface="Verdana" panose="020B0604030504040204" pitchFamily="34" charset="0"/>
                <a:cs typeface="Verdana" panose="020B0604030504040204" pitchFamily="34" charset="0"/>
              </a:rPr>
              <a:t>: Take the time to understand the strengths, weaknesses and personality traits of the students you interact with.</a:t>
            </a:r>
          </a:p>
          <a:p>
            <a:r>
              <a:rPr lang="en-US" sz="1800" b="1">
                <a:solidFill>
                  <a:schemeClr val="tx2"/>
                </a:solidFill>
                <a:latin typeface="Verdana" panose="020B0604030504040204" pitchFamily="34" charset="0"/>
                <a:ea typeface="Verdana" panose="020B0604030504040204" pitchFamily="34" charset="0"/>
                <a:cs typeface="Verdana" panose="020B0604030504040204" pitchFamily="34" charset="0"/>
              </a:rPr>
              <a:t>Equal access to opportunities: </a:t>
            </a:r>
            <a:r>
              <a:rPr lang="en-US" sz="1800">
                <a:latin typeface="Verdana" panose="020B0604030504040204" pitchFamily="34" charset="0"/>
                <a:ea typeface="Verdana" panose="020B0604030504040204" pitchFamily="34" charset="0"/>
                <a:cs typeface="Verdana" panose="020B0604030504040204" pitchFamily="34" charset="0"/>
              </a:rPr>
              <a:t>Make sure each student has an equal chance to participate and contribute in some way.</a:t>
            </a:r>
          </a:p>
          <a:p>
            <a:r>
              <a:rPr lang="en-US" sz="1800" b="1">
                <a:solidFill>
                  <a:schemeClr val="tx2"/>
                </a:solidFill>
                <a:latin typeface="Verdana" panose="020B0604030504040204" pitchFamily="34" charset="0"/>
                <a:ea typeface="Verdana" panose="020B0604030504040204" pitchFamily="34" charset="0"/>
                <a:cs typeface="Verdana" panose="020B0604030504040204" pitchFamily="34" charset="0"/>
              </a:rPr>
              <a:t>Celebrate Diversity: </a:t>
            </a:r>
            <a:r>
              <a:rPr lang="en-US" sz="1800">
                <a:latin typeface="Verdana" panose="020B0604030504040204" pitchFamily="34" charset="0"/>
                <a:ea typeface="Verdana" panose="020B0604030504040204" pitchFamily="34" charset="0"/>
                <a:cs typeface="Verdana" panose="020B0604030504040204" pitchFamily="34" charset="0"/>
              </a:rPr>
              <a:t>Diversity is something which should be talked about and celebrated, encourage students to share their diversity and identities with each other.</a:t>
            </a:r>
          </a:p>
          <a:p>
            <a:r>
              <a:rPr lang="en-US" sz="1800" b="1">
                <a:solidFill>
                  <a:schemeClr val="tx2"/>
                </a:solidFill>
                <a:latin typeface="Verdana" panose="020B0604030504040204" pitchFamily="34" charset="0"/>
                <a:ea typeface="Verdana" panose="020B0604030504040204" pitchFamily="34" charset="0"/>
                <a:cs typeface="Verdana" panose="020B0604030504040204" pitchFamily="34" charset="0"/>
              </a:rPr>
              <a:t>Encourage differing perspectives: </a:t>
            </a:r>
            <a:r>
              <a:rPr lang="en-US" sz="1800">
                <a:latin typeface="Verdana" panose="020B0604030504040204" pitchFamily="34" charset="0"/>
                <a:ea typeface="Verdana" panose="020B0604030504040204" pitchFamily="34" charset="0"/>
                <a:cs typeface="Verdana" panose="020B0604030504040204" pitchFamily="34" charset="0"/>
              </a:rPr>
              <a:t>Allow opportunities for students to come up with different ways to solve problems they are faced with.</a:t>
            </a:r>
          </a:p>
        </p:txBody>
      </p:sp>
      <p:pic>
        <p:nvPicPr>
          <p:cNvPr id="6" name="Picture 5" descr="C:\Users\jsims\Pictures\div puzzle.png"/>
          <p:cNvPicPr/>
          <p:nvPr/>
        </p:nvPicPr>
        <p:blipFill>
          <a:blip r:embed="rId5">
            <a:extLst>
              <a:ext uri="{28A0092B-C50C-407E-A947-70E740481C1C}">
                <a14:useLocalDpi xmlns:a14="http://schemas.microsoft.com/office/drawing/2010/main" val="0"/>
              </a:ext>
            </a:extLst>
          </a:blip>
          <a:srcRect/>
          <a:stretch>
            <a:fillRect/>
          </a:stretch>
        </p:blipFill>
        <p:spPr bwMode="auto">
          <a:xfrm>
            <a:off x="2695904" y="4603531"/>
            <a:ext cx="3641834" cy="1860331"/>
          </a:xfrm>
          <a:prstGeom prst="rect">
            <a:avLst/>
          </a:prstGeom>
          <a:noFill/>
          <a:ln w="38100">
            <a:solidFill>
              <a:schemeClr val="accent1"/>
            </a:solidFill>
          </a:ln>
        </p:spPr>
      </p:pic>
    </p:spTree>
    <p:extLst>
      <p:ext uri="{BB962C8B-B14F-4D97-AF65-F5344CB8AC3E}">
        <p14:creationId xmlns:p14="http://schemas.microsoft.com/office/powerpoint/2010/main" val="1058217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Whose Responsibility?</a:t>
            </a:r>
          </a:p>
        </p:txBody>
      </p:sp>
      <p:sp>
        <p:nvSpPr>
          <p:cNvPr id="5" name="Content Placeholder 2"/>
          <p:cNvSpPr>
            <a:spLocks noGrp="1"/>
          </p:cNvSpPr>
          <p:nvPr>
            <p:ph idx="1"/>
          </p:nvPr>
        </p:nvSpPr>
        <p:spPr/>
        <p:txBody>
          <a:bodyPr/>
          <a:lstStyle/>
          <a:p>
            <a:pPr marL="0" indent="0">
              <a:buNone/>
            </a:pPr>
            <a:r>
              <a:rPr lang="en-US"/>
              <a:t>Who has the responsibility to foster diversity and inclusion in school?</a:t>
            </a:r>
          </a:p>
          <a:p>
            <a:pPr marL="0" indent="0">
              <a:buNone/>
            </a:pPr>
            <a:endParaRPr lang="en-US"/>
          </a:p>
          <a:p>
            <a:pPr marL="514350" indent="-514350">
              <a:buAutoNum type="alphaLcPeriod"/>
            </a:pPr>
            <a:r>
              <a:rPr lang="en-US"/>
              <a:t>The Principal</a:t>
            </a:r>
          </a:p>
          <a:p>
            <a:pPr marL="514350" indent="-514350">
              <a:buAutoNum type="alphaLcPeriod"/>
            </a:pPr>
            <a:r>
              <a:rPr lang="en-US"/>
              <a:t>The District</a:t>
            </a:r>
          </a:p>
          <a:p>
            <a:pPr marL="514350" indent="-514350">
              <a:buAutoNum type="alphaLcPeriod"/>
            </a:pPr>
            <a:r>
              <a:rPr lang="en-US"/>
              <a:t>The Teachers</a:t>
            </a:r>
          </a:p>
          <a:p>
            <a:pPr marL="514350" indent="-514350">
              <a:buAutoNum type="alphaLcPeriod"/>
            </a:pPr>
            <a:r>
              <a:rPr lang="en-US"/>
              <a:t>Everyone</a:t>
            </a:r>
          </a:p>
          <a:p>
            <a:pPr marL="0" indent="0">
              <a:buNone/>
            </a:pPr>
            <a:endParaRPr lang="en-US"/>
          </a:p>
          <a:p>
            <a:pPr marL="0" indent="0">
              <a:buNone/>
            </a:pPr>
            <a:endParaRPr lang="en-US"/>
          </a:p>
        </p:txBody>
      </p:sp>
      <p:pic>
        <p:nvPicPr>
          <p:cNvPr id="6" name="Picture 5" descr="Image result for diversity and inclusion"/>
          <p:cNvPicPr/>
          <p:nvPr/>
        </p:nvPicPr>
        <p:blipFill>
          <a:blip r:embed="rId4">
            <a:extLst>
              <a:ext uri="{28A0092B-C50C-407E-A947-70E740481C1C}">
                <a14:useLocalDpi xmlns:a14="http://schemas.microsoft.com/office/drawing/2010/main" val="0"/>
              </a:ext>
            </a:extLst>
          </a:blip>
          <a:srcRect/>
          <a:stretch>
            <a:fillRect/>
          </a:stretch>
        </p:blipFill>
        <p:spPr bwMode="auto">
          <a:xfrm>
            <a:off x="3578772" y="3294993"/>
            <a:ext cx="4918842" cy="2159876"/>
          </a:xfrm>
          <a:prstGeom prst="rect">
            <a:avLst/>
          </a:prstGeom>
          <a:noFill/>
          <a:ln>
            <a:noFill/>
          </a:ln>
        </p:spPr>
      </p:pic>
    </p:spTree>
    <p:extLst>
      <p:ext uri="{BB962C8B-B14F-4D97-AF65-F5344CB8AC3E}">
        <p14:creationId xmlns:p14="http://schemas.microsoft.com/office/powerpoint/2010/main" val="29334670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rPr>
              <a:t>Cultural Competency </a:t>
            </a:r>
            <a:endParaRPr lang="en-US" sz="4000" b="1">
              <a:solidFill>
                <a:srgbClr val="0070C0"/>
              </a:solidFill>
              <a:latin typeface="Verdana" panose="020B0604030504040204" pitchFamily="34" charset="0"/>
              <a:ea typeface="Verdana" panose="020B0604030504040204" pitchFamily="34" charset="0"/>
              <a:cs typeface="+mn-cs"/>
            </a:endParaRPr>
          </a:p>
        </p:txBody>
      </p:sp>
      <p:sp>
        <p:nvSpPr>
          <p:cNvPr id="5" name="Content Placeholder 2"/>
          <p:cNvSpPr>
            <a:spLocks noGrp="1"/>
          </p:cNvSpPr>
          <p:nvPr>
            <p:ph idx="1"/>
          </p:nvPr>
        </p:nvSpPr>
        <p:spPr/>
        <p:txBody>
          <a:bodyPr>
            <a:normAutofit/>
          </a:bodyPr>
          <a:lstStyle/>
          <a:p>
            <a:pPr marL="0" indent="0">
              <a:buNone/>
            </a:pPr>
            <a:r>
              <a:rPr lang="en-US" sz="2000">
                <a:latin typeface="Verdana" panose="020B0604030504040204" pitchFamily="34" charset="0"/>
                <a:ea typeface="Verdana" panose="020B0604030504040204" pitchFamily="34" charset="0"/>
                <a:cs typeface="Verdana" panose="020B0604030504040204" pitchFamily="34" charset="0"/>
              </a:rPr>
              <a:t>Cultural competence is the ability to successfully educate students who come from a culture or cultures other than our own. It entails developing certain personal and interpersonal awareness and sensitivities, understanding certain bodies of cultural knowledge, and mastering a set of skills that, taken together, underlie effective cross-cultural and culturally responsive educating.</a:t>
            </a:r>
          </a:p>
          <a:p>
            <a:endParaRPr lang="en-US" sz="1800"/>
          </a:p>
          <a:p>
            <a:endParaRPr lang="en-US" sz="1800"/>
          </a:p>
          <a:p>
            <a:pPr marL="0" indent="0">
              <a:buNone/>
            </a:pPr>
            <a:endParaRPr lang="en-US" sz="1800"/>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descr="Image result for culturally competent classroom"/>
          <p:cNvPicPr/>
          <p:nvPr/>
        </p:nvPicPr>
        <p:blipFill>
          <a:blip r:embed="rId5">
            <a:extLst>
              <a:ext uri="{28A0092B-C50C-407E-A947-70E740481C1C}">
                <a14:useLocalDpi xmlns:a14="http://schemas.microsoft.com/office/drawing/2010/main" val="0"/>
              </a:ext>
            </a:extLst>
          </a:blip>
          <a:srcRect/>
          <a:stretch>
            <a:fillRect/>
          </a:stretch>
        </p:blipFill>
        <p:spPr bwMode="auto">
          <a:xfrm>
            <a:off x="2695893" y="4371152"/>
            <a:ext cx="3909849" cy="1723479"/>
          </a:xfrm>
          <a:prstGeom prst="rect">
            <a:avLst/>
          </a:prstGeom>
          <a:noFill/>
          <a:ln w="38100">
            <a:solidFill>
              <a:schemeClr val="accent1"/>
            </a:solidFill>
          </a:ln>
        </p:spPr>
      </p:pic>
    </p:spTree>
    <p:extLst>
      <p:ext uri="{BB962C8B-B14F-4D97-AF65-F5344CB8AC3E}">
        <p14:creationId xmlns:p14="http://schemas.microsoft.com/office/powerpoint/2010/main" val="30730498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cs typeface="+mn-cs"/>
              </a:rPr>
              <a:t>5 Culturally Competent Skills</a:t>
            </a:r>
          </a:p>
        </p:txBody>
      </p:sp>
      <p:sp>
        <p:nvSpPr>
          <p:cNvPr id="5" name="Content Placeholder 2"/>
          <p:cNvSpPr>
            <a:spLocks noGrp="1"/>
          </p:cNvSpPr>
          <p:nvPr>
            <p:ph idx="1"/>
          </p:nvPr>
        </p:nvSpPr>
        <p:spPr>
          <a:xfrm>
            <a:off x="236476" y="1336358"/>
            <a:ext cx="8686800" cy="4789805"/>
          </a:xfrm>
        </p:spPr>
        <p:txBody>
          <a:bodyPr>
            <a:normAutofit/>
          </a:bodyPr>
          <a:lstStyle/>
          <a:p>
            <a:pPr>
              <a:buAutoNum type="arabicPeriod"/>
            </a:pPr>
            <a:r>
              <a:rPr lang="en-US" sz="1700" b="1">
                <a:latin typeface="Verdana" panose="020B0604030504040204" pitchFamily="34" charset="0"/>
                <a:ea typeface="Verdana" panose="020B0604030504040204" pitchFamily="34" charset="0"/>
                <a:cs typeface="Verdana" panose="020B0604030504040204" pitchFamily="34" charset="0"/>
              </a:rPr>
              <a:t>Valuing</a:t>
            </a:r>
            <a:r>
              <a:rPr lang="en-US" sz="1700">
                <a:latin typeface="Verdana" panose="020B0604030504040204" pitchFamily="34" charset="0"/>
                <a:ea typeface="Verdana" panose="020B0604030504040204" pitchFamily="34" charset="0"/>
                <a:cs typeface="Verdana" panose="020B0604030504040204" pitchFamily="34" charset="0"/>
              </a:rPr>
              <a:t> </a:t>
            </a:r>
            <a:r>
              <a:rPr lang="en-US" sz="1700" b="1">
                <a:latin typeface="Verdana" panose="020B0604030504040204" pitchFamily="34" charset="0"/>
                <a:ea typeface="Verdana" panose="020B0604030504040204" pitchFamily="34" charset="0"/>
                <a:cs typeface="Verdana" panose="020B0604030504040204" pitchFamily="34" charset="0"/>
              </a:rPr>
              <a:t>Diversity</a:t>
            </a:r>
            <a:r>
              <a:rPr lang="en-US" sz="1700">
                <a:latin typeface="Verdana" panose="020B0604030504040204" pitchFamily="34" charset="0"/>
                <a:ea typeface="Verdana" panose="020B0604030504040204" pitchFamily="34" charset="0"/>
                <a:cs typeface="Verdana" panose="020B0604030504040204" pitchFamily="34" charset="0"/>
              </a:rPr>
              <a:t>. Accepting and respecting differences—different cultural backgrounds and customs, different ways of communicating, and different traditions and values.</a:t>
            </a:r>
          </a:p>
          <a:p>
            <a:pPr>
              <a:buAutoNum type="arabicPeriod"/>
            </a:pPr>
            <a:r>
              <a:rPr lang="en-US" sz="1700" b="1">
                <a:latin typeface="Verdana" panose="020B0604030504040204" pitchFamily="34" charset="0"/>
                <a:ea typeface="Verdana" panose="020B0604030504040204" pitchFamily="34" charset="0"/>
                <a:cs typeface="Verdana" panose="020B0604030504040204" pitchFamily="34" charset="0"/>
              </a:rPr>
              <a:t>Being Culturally Self-Aware</a:t>
            </a:r>
            <a:r>
              <a:rPr lang="en-US" sz="1700">
                <a:latin typeface="Verdana" panose="020B0604030504040204" pitchFamily="34" charset="0"/>
                <a:ea typeface="Verdana" panose="020B0604030504040204" pitchFamily="34" charset="0"/>
                <a:cs typeface="Verdana" panose="020B0604030504040204" pitchFamily="34" charset="0"/>
              </a:rPr>
              <a:t>. Culture—the sum total of an individual's experiences, knowledge, skills, beliefs, values, and interests—shapes educators' sense of who they are and where they fit in their family, school, community, and society. </a:t>
            </a:r>
          </a:p>
          <a:p>
            <a:pPr>
              <a:buAutoNum type="arabicPeriod"/>
            </a:pPr>
            <a:r>
              <a:rPr lang="en-US" sz="1700" b="1">
                <a:latin typeface="Verdana" panose="020B0604030504040204" pitchFamily="34" charset="0"/>
                <a:ea typeface="Verdana" panose="020B0604030504040204" pitchFamily="34" charset="0"/>
                <a:cs typeface="Verdana" panose="020B0604030504040204" pitchFamily="34" charset="0"/>
              </a:rPr>
              <a:t>Dynamics of Difference</a:t>
            </a:r>
            <a:r>
              <a:rPr lang="en-US" sz="1700">
                <a:latin typeface="Verdana" panose="020B0604030504040204" pitchFamily="34" charset="0"/>
                <a:ea typeface="Verdana" panose="020B0604030504040204" pitchFamily="34" charset="0"/>
                <a:cs typeface="Verdana" panose="020B0604030504040204" pitchFamily="34" charset="0"/>
              </a:rPr>
              <a:t>. Knowing what can go wrong in cross-cultural communication and how to respond to these situations. </a:t>
            </a:r>
          </a:p>
          <a:p>
            <a:pPr>
              <a:buAutoNum type="arabicPeriod"/>
            </a:pPr>
            <a:r>
              <a:rPr lang="en-US" sz="1700" b="1">
                <a:latin typeface="Verdana" panose="020B0604030504040204" pitchFamily="34" charset="0"/>
                <a:ea typeface="Verdana" panose="020B0604030504040204" pitchFamily="34" charset="0"/>
                <a:cs typeface="Verdana" panose="020B0604030504040204" pitchFamily="34" charset="0"/>
              </a:rPr>
              <a:t>Knowledge of Students' Culture</a:t>
            </a:r>
            <a:r>
              <a:rPr lang="en-US" sz="1700">
                <a:latin typeface="Verdana" panose="020B0604030504040204" pitchFamily="34" charset="0"/>
                <a:ea typeface="Verdana" panose="020B0604030504040204" pitchFamily="34" charset="0"/>
                <a:cs typeface="Verdana" panose="020B0604030504040204" pitchFamily="34" charset="0"/>
              </a:rPr>
              <a:t>. Educators must have some base knowledge of their students' culture so that student behaviors can be understood in their proper cultural context.</a:t>
            </a:r>
          </a:p>
          <a:p>
            <a:pPr>
              <a:buAutoNum type="arabicPeriod"/>
            </a:pPr>
            <a:r>
              <a:rPr lang="en-US" sz="1700" b="1">
                <a:latin typeface="Verdana" panose="020B0604030504040204" pitchFamily="34" charset="0"/>
                <a:ea typeface="Verdana" panose="020B0604030504040204" pitchFamily="34" charset="0"/>
                <a:cs typeface="Verdana" panose="020B0604030504040204" pitchFamily="34" charset="0"/>
              </a:rPr>
              <a:t>Institutionalizing Cultural Knowledge and Adapting to Diversity</a:t>
            </a:r>
            <a:r>
              <a:rPr lang="en-US" sz="1700">
                <a:latin typeface="Verdana" panose="020B0604030504040204" pitchFamily="34" charset="0"/>
                <a:ea typeface="Verdana" panose="020B0604030504040204" pitchFamily="34" charset="0"/>
                <a:cs typeface="Verdana" panose="020B0604030504040204" pitchFamily="34" charset="0"/>
              </a:rPr>
              <a:t>. Culturally competent educators, and the institutions they work in, can take a step further by institutionalizing cultural knowledge so they can adapt to diversity and better serve diverse populations.</a:t>
            </a:r>
          </a:p>
          <a:p>
            <a:endParaRPr lang="en-US" sz="1800" b="1">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43501609"/>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rmAutofit/>
          </a:bodyPr>
          <a:lstStyle/>
          <a:p>
            <a:r>
              <a:rPr lang="en-US" sz="3600" b="1">
                <a:solidFill>
                  <a:srgbClr val="0070C0"/>
                </a:solidFill>
                <a:latin typeface="Verdana" panose="020B0604030504040204" pitchFamily="34" charset="0"/>
                <a:ea typeface="Verdana" panose="020B0604030504040204" pitchFamily="34" charset="0"/>
                <a:cs typeface="+mn-cs"/>
              </a:rPr>
              <a:t>Let me Count the Ways</a:t>
            </a:r>
          </a:p>
        </p:txBody>
      </p:sp>
      <p:sp>
        <p:nvSpPr>
          <p:cNvPr id="5" name="Content Placeholder 2"/>
          <p:cNvSpPr>
            <a:spLocks noGrp="1"/>
          </p:cNvSpPr>
          <p:nvPr>
            <p:ph idx="1"/>
          </p:nvPr>
        </p:nvSpPr>
        <p:spPr/>
        <p:txBody>
          <a:bodyPr/>
          <a:lstStyle/>
          <a:p>
            <a:r>
              <a:rPr lang="en-US" sz="2400" b="1">
                <a:solidFill>
                  <a:schemeClr val="tx2"/>
                </a:solidFill>
                <a:latin typeface="Verdana" panose="020B0604030504040204" pitchFamily="34" charset="0"/>
                <a:ea typeface="Verdana" panose="020B0604030504040204" pitchFamily="34" charset="0"/>
                <a:cs typeface="Verdana" panose="020B0604030504040204" pitchFamily="34" charset="0"/>
              </a:rPr>
              <a:t>Take a sheet of paper</a:t>
            </a:r>
          </a:p>
          <a:p>
            <a:r>
              <a:rPr lang="en-US" sz="2400" b="1">
                <a:solidFill>
                  <a:schemeClr val="tx2"/>
                </a:solidFill>
                <a:latin typeface="Verdana" panose="020B0604030504040204" pitchFamily="34" charset="0"/>
                <a:ea typeface="Verdana" panose="020B0604030504040204" pitchFamily="34" charset="0"/>
                <a:cs typeface="Verdana" panose="020B0604030504040204" pitchFamily="34" charset="0"/>
              </a:rPr>
              <a:t>Take 3 minutes and think of 3 ways , in your individual school setting, that you can become a culturally competent educator. </a:t>
            </a:r>
          </a:p>
          <a:p>
            <a:r>
              <a:rPr lang="en-US" sz="2400" b="1">
                <a:solidFill>
                  <a:schemeClr val="tx2"/>
                </a:solidFill>
                <a:latin typeface="Verdana" panose="020B0604030504040204" pitchFamily="34" charset="0"/>
                <a:ea typeface="Verdana" panose="020B0604030504040204" pitchFamily="34" charset="0"/>
                <a:cs typeface="Verdana" panose="020B0604030504040204" pitchFamily="34" charset="0"/>
              </a:rPr>
              <a:t>Write them down</a:t>
            </a:r>
          </a:p>
          <a:p>
            <a:r>
              <a:rPr lang="en-US" sz="2400" b="1">
                <a:solidFill>
                  <a:schemeClr val="tx2"/>
                </a:solidFill>
                <a:latin typeface="Verdana" panose="020B0604030504040204" pitchFamily="34" charset="0"/>
                <a:ea typeface="Verdana" panose="020B0604030504040204" pitchFamily="34" charset="0"/>
                <a:cs typeface="Verdana" panose="020B0604030504040204" pitchFamily="34" charset="0"/>
              </a:rPr>
              <a:t>Share</a:t>
            </a:r>
          </a:p>
        </p:txBody>
      </p:sp>
      <p:pic>
        <p:nvPicPr>
          <p:cNvPr id="1026" name="Picture 2" descr="C:\Users\jsims\Pictures\coun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81903" y="3838040"/>
            <a:ext cx="3004748" cy="2546993"/>
          </a:xfrm>
          <a:prstGeom prst="rect">
            <a:avLst/>
          </a:prstGeom>
          <a:noFill/>
          <a:ln w="38100">
            <a:solidFill>
              <a:schemeClr val="accent1"/>
            </a:solidFill>
          </a:ln>
          <a:extLst>
            <a:ext uri="{909E8E84-426E-40DD-AFC4-6F175D3DCCD1}">
              <a14:hiddenFill xmlns:a14="http://schemas.microsoft.com/office/drawing/2010/main">
                <a:solidFill>
                  <a:srgbClr val="FFFFFF"/>
                </a:solidFill>
              </a14:hiddenFill>
            </a:ext>
          </a:extLst>
        </p:spPr>
      </p:pic>
      <p:pic>
        <p:nvPicPr>
          <p:cNvPr id="1027" name="Picture 3" descr="C:\Users\jsims\Pictures\1 2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0346"/>
            <a:ext cx="1392292" cy="13922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jsims\Pictures\1 2 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83694" y="10346"/>
            <a:ext cx="1660306" cy="16603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75901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100">
        <p:cut/>
      </p:transition>
    </mc:Choice>
    <mc:Fallback>
      <p:transition>
        <p:cu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rPr>
              <a:t>Equality vs. Equity </a:t>
            </a:r>
            <a:endParaRPr lang="en-US" sz="4000" b="1">
              <a:solidFill>
                <a:srgbClr val="0070C0"/>
              </a:solidFill>
              <a:latin typeface="Verdana" panose="020B0604030504040204" pitchFamily="34" charset="0"/>
              <a:ea typeface="Verdana" panose="020B0604030504040204" pitchFamily="34" charset="0"/>
              <a:cs typeface="+mn-cs"/>
            </a:endParaRPr>
          </a:p>
        </p:txBody>
      </p:sp>
      <p:sp>
        <p:nvSpPr>
          <p:cNvPr id="5" name="Content Placeholder 2"/>
          <p:cNvSpPr>
            <a:spLocks noGrp="1"/>
          </p:cNvSpPr>
          <p:nvPr>
            <p:ph idx="1"/>
          </p:nvPr>
        </p:nvSpPr>
        <p:spPr/>
        <p:txBody>
          <a:bodyPr>
            <a:normAutofit/>
          </a:bodyPr>
          <a:lstStyle/>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buNone/>
            </a:pPr>
            <a:endParaRPr lang="en-US" sz="1800">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b="1" i="1">
                <a:solidFill>
                  <a:schemeClr val="tx2"/>
                </a:solidFill>
                <a:latin typeface="Verdana" panose="020B0604030504040204" pitchFamily="34" charset="0"/>
                <a:ea typeface="Verdana" panose="020B0604030504040204" pitchFamily="34" charset="0"/>
                <a:cs typeface="Verdana" panose="020B0604030504040204" pitchFamily="34" charset="0"/>
              </a:rPr>
              <a:t>Equality is treating everyone the same.</a:t>
            </a:r>
          </a:p>
          <a:p>
            <a:pPr marL="0" indent="0" algn="ctr">
              <a:buNone/>
            </a:pPr>
            <a:endParaRPr lang="en-US" sz="2400" b="1" i="1">
              <a:solidFill>
                <a:schemeClr val="tx2"/>
              </a:solidFill>
              <a:latin typeface="Verdana" panose="020B0604030504040204" pitchFamily="34" charset="0"/>
              <a:ea typeface="Verdana" panose="020B0604030504040204" pitchFamily="34" charset="0"/>
              <a:cs typeface="Verdana" panose="020B0604030504040204" pitchFamily="34" charset="0"/>
            </a:endParaRPr>
          </a:p>
          <a:p>
            <a:pPr marL="0" indent="0" algn="ctr">
              <a:buNone/>
            </a:pPr>
            <a:r>
              <a:rPr lang="en-US" sz="2400" b="1" i="1">
                <a:solidFill>
                  <a:schemeClr val="tx2"/>
                </a:solidFill>
                <a:latin typeface="Verdana" panose="020B0604030504040204" pitchFamily="34" charset="0"/>
                <a:ea typeface="Verdana" panose="020B0604030504040204" pitchFamily="34" charset="0"/>
                <a:cs typeface="Verdana" panose="020B0604030504040204" pitchFamily="34" charset="0"/>
              </a:rPr>
              <a:t>Equity is giving everyone what they need to be successful.</a:t>
            </a:r>
          </a:p>
        </p:txBody>
      </p:sp>
      <p:pic>
        <p:nvPicPr>
          <p:cNvPr id="6" name="Content Placeholder 5" descr="C:\Users\jsims\Pictures\equality v equity.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481934"/>
            <a:ext cx="6432331" cy="2624985"/>
          </a:xfrm>
          <a:prstGeom prst="rect">
            <a:avLst/>
          </a:prstGeom>
          <a:noFill/>
          <a:ln w="38100">
            <a:solidFill>
              <a:schemeClr val="tx2"/>
            </a:solidFill>
          </a:ln>
        </p:spPr>
      </p:pic>
    </p:spTree>
    <p:extLst>
      <p:ext uri="{BB962C8B-B14F-4D97-AF65-F5344CB8AC3E}">
        <p14:creationId xmlns:p14="http://schemas.microsoft.com/office/powerpoint/2010/main" val="2033194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457200" y="1336358"/>
            <a:ext cx="8229600" cy="4789805"/>
          </a:xfrm>
        </p:spPr>
        <p:txBody>
          <a:bodyPr>
            <a:normAutofit/>
          </a:bodyPr>
          <a:lstStyle/>
          <a:p>
            <a:pPr marL="0" indent="0">
              <a:buNone/>
            </a:pPr>
            <a:r>
              <a:rPr lang="en-US"/>
              <a:t>If we believe this image, do we act with an approach that addresses all differences ( race, gender, ability, socioeconomic status)?</a:t>
            </a:r>
          </a:p>
        </p:txBody>
      </p:sp>
      <p:sp>
        <p:nvSpPr>
          <p:cNvPr id="6"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cs typeface="+mn-cs"/>
              </a:rPr>
              <a:t>Reflection on Equity</a:t>
            </a:r>
          </a:p>
        </p:txBody>
      </p:sp>
      <p:pic>
        <p:nvPicPr>
          <p:cNvPr id="5" name="Content Placeholder 5" descr="C:\Users\jsims\Pictures\equality v equity.png"/>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371599" y="3157033"/>
            <a:ext cx="6432331" cy="2624985"/>
          </a:xfrm>
          <a:prstGeom prst="rect">
            <a:avLst/>
          </a:prstGeom>
          <a:noFill/>
          <a:ln w="38100">
            <a:solidFill>
              <a:schemeClr val="tx2"/>
            </a:solidFill>
          </a:ln>
        </p:spPr>
      </p:pic>
    </p:spTree>
    <p:extLst>
      <p:ext uri="{BB962C8B-B14F-4D97-AF65-F5344CB8AC3E}">
        <p14:creationId xmlns:p14="http://schemas.microsoft.com/office/powerpoint/2010/main" val="219415759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567546" y="193358"/>
            <a:ext cx="10216072"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cs typeface="+mn-cs"/>
              </a:rPr>
              <a:t>Ladder of Equity</a:t>
            </a:r>
          </a:p>
        </p:txBody>
      </p:sp>
      <p:pic>
        <p:nvPicPr>
          <p:cNvPr id="5" name="Content Placeholder 4" descr="C:\Users\jsims\Pictures\div to equity scale.png"/>
          <p:cNvPicPr>
            <a:picLocks noGrp="1"/>
          </p:cNvPicPr>
          <p:nvPr>
            <p:ph idx="1"/>
          </p:nvPr>
        </p:nvPicPr>
        <p:blipFill>
          <a:blip r:embed="rId5">
            <a:extLst>
              <a:ext uri="{28A0092B-C50C-407E-A947-70E740481C1C}">
                <a14:useLocalDpi xmlns:a14="http://schemas.microsoft.com/office/drawing/2010/main" val="0"/>
              </a:ext>
            </a:extLst>
          </a:blip>
          <a:srcRect/>
          <a:stretch>
            <a:fillRect/>
          </a:stretch>
        </p:blipFill>
        <p:spPr bwMode="auto">
          <a:xfrm>
            <a:off x="3440509" y="1336358"/>
            <a:ext cx="2534622" cy="4789805"/>
          </a:xfrm>
          <a:prstGeom prst="rect">
            <a:avLst/>
          </a:prstGeom>
          <a:noFill/>
          <a:ln w="38100">
            <a:solidFill>
              <a:schemeClr val="tx2"/>
            </a:solidFill>
          </a:ln>
        </p:spPr>
      </p:pic>
    </p:spTree>
    <p:extLst>
      <p:ext uri="{BB962C8B-B14F-4D97-AF65-F5344CB8AC3E}">
        <p14:creationId xmlns:p14="http://schemas.microsoft.com/office/powerpoint/2010/main" val="3029626083"/>
      </p:ext>
    </p:extLst>
  </p:cSld>
  <p:clrMapOvr>
    <a:overrideClrMapping bg1="lt1" tx1="dk1" bg2="lt2" tx2="dk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Key Takeaways</a:t>
            </a:r>
          </a:p>
        </p:txBody>
      </p:sp>
      <p:sp>
        <p:nvSpPr>
          <p:cNvPr id="6" name="Content Placeholder 2"/>
          <p:cNvSpPr>
            <a:spLocks noGrp="1"/>
          </p:cNvSpPr>
          <p:nvPr>
            <p:ph idx="1"/>
          </p:nvPr>
        </p:nvSpPr>
        <p:spPr/>
        <p:txBody>
          <a:bodyPr/>
          <a:lstStyle/>
          <a:p>
            <a:pPr marL="0" indent="0">
              <a:buNone/>
            </a:pPr>
            <a:r>
              <a:rPr lang="en-US" b="1"/>
              <a:t>Individual:</a:t>
            </a:r>
          </a:p>
          <a:p>
            <a:r>
              <a:rPr lang="en-US" sz="2400"/>
              <a:t>Know district policies</a:t>
            </a:r>
          </a:p>
          <a:p>
            <a:endParaRPr lang="en-US" sz="2400"/>
          </a:p>
          <a:p>
            <a:endParaRPr lang="en-US"/>
          </a:p>
          <a:p>
            <a:pPr marL="0" indent="0">
              <a:buNone/>
            </a:pPr>
            <a:endParaRPr lang="en-US" b="1"/>
          </a:p>
          <a:p>
            <a:endParaRPr lang="en-US" b="1"/>
          </a:p>
          <a:p>
            <a:pPr marL="0" indent="0">
              <a:buNone/>
            </a:pPr>
            <a:endParaRPr lang="en-US" b="1"/>
          </a:p>
        </p:txBody>
      </p:sp>
      <p:sp>
        <p:nvSpPr>
          <p:cNvPr id="7" name="Content Placeholder 3"/>
          <p:cNvSpPr txBox="1">
            <a:spLocks/>
          </p:cNvSpPr>
          <p:nvPr/>
        </p:nvSpPr>
        <p:spPr>
          <a:xfrm>
            <a:off x="4648200" y="1600200"/>
            <a:ext cx="4038600" cy="452596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b="1"/>
              <a:t>Collective:</a:t>
            </a:r>
          </a:p>
          <a:p>
            <a:r>
              <a:rPr lang="en-US" sz="2400"/>
              <a:t>Establish Health and Safety Committee</a:t>
            </a:r>
          </a:p>
          <a:p>
            <a:r>
              <a:rPr lang="en-US" sz="2400"/>
              <a:t>Stress the importance of documentation</a:t>
            </a:r>
          </a:p>
          <a:p>
            <a:endParaRPr lang="en-US" b="1"/>
          </a:p>
          <a:p>
            <a:pPr marL="0" indent="0">
              <a:buFont typeface="Arial"/>
              <a:buNone/>
            </a:pPr>
            <a:endParaRPr lang="en-US" b="1"/>
          </a:p>
        </p:txBody>
      </p:sp>
      <p:pic>
        <p:nvPicPr>
          <p:cNvPr id="9" name="Picture 8" descr="C:\Users\jsims\Pictures\check.jpg"/>
          <p:cNvPicPr/>
          <p:nvPr/>
        </p:nvPicPr>
        <p:blipFill>
          <a:blip r:embed="rId3">
            <a:extLst>
              <a:ext uri="{28A0092B-C50C-407E-A947-70E740481C1C}">
                <a14:useLocalDpi xmlns:a14="http://schemas.microsoft.com/office/drawing/2010/main" val="0"/>
              </a:ext>
            </a:extLst>
          </a:blip>
          <a:srcRect/>
          <a:stretch>
            <a:fillRect/>
          </a:stretch>
        </p:blipFill>
        <p:spPr bwMode="auto">
          <a:xfrm>
            <a:off x="341915" y="0"/>
            <a:ext cx="1428750" cy="1428750"/>
          </a:xfrm>
          <a:prstGeom prst="rect">
            <a:avLst/>
          </a:prstGeom>
          <a:noFill/>
          <a:ln>
            <a:noFill/>
          </a:ln>
        </p:spPr>
      </p:pic>
      <p:pic>
        <p:nvPicPr>
          <p:cNvPr id="10" name="Picture 9" descr="Image result for diversity and inclusion in schools"/>
          <p:cNvPicPr/>
          <p:nvPr/>
        </p:nvPicPr>
        <p:blipFill>
          <a:blip r:embed="rId4">
            <a:extLst>
              <a:ext uri="{28A0092B-C50C-407E-A947-70E740481C1C}">
                <a14:useLocalDpi xmlns:a14="http://schemas.microsoft.com/office/drawing/2010/main" val="0"/>
              </a:ext>
            </a:extLst>
          </a:blip>
          <a:srcRect/>
          <a:stretch>
            <a:fillRect/>
          </a:stretch>
        </p:blipFill>
        <p:spPr bwMode="auto">
          <a:xfrm>
            <a:off x="341915" y="409903"/>
            <a:ext cx="8344885" cy="5565228"/>
          </a:xfrm>
          <a:prstGeom prst="rect">
            <a:avLst/>
          </a:prstGeom>
          <a:noFill/>
          <a:ln w="38100">
            <a:solidFill>
              <a:schemeClr val="tx2"/>
            </a:solidFill>
          </a:ln>
        </p:spPr>
      </p:pic>
    </p:spTree>
    <p:extLst>
      <p:ext uri="{BB962C8B-B14F-4D97-AF65-F5344CB8AC3E}">
        <p14:creationId xmlns:p14="http://schemas.microsoft.com/office/powerpoint/2010/main" val="219114201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Icebreaker</a:t>
            </a:r>
          </a:p>
        </p:txBody>
      </p:sp>
      <p:sp>
        <p:nvSpPr>
          <p:cNvPr id="5" name="Content Placeholder 4"/>
          <p:cNvSpPr>
            <a:spLocks noGrp="1"/>
          </p:cNvSpPr>
          <p:nvPr>
            <p:ph idx="1"/>
          </p:nvPr>
        </p:nvSpPr>
        <p:spPr/>
        <p:txBody>
          <a:bodyPr vert="horz" lIns="91440" tIns="45720" rIns="91440" bIns="45720" rtlCol="0" anchor="t">
            <a:normAutofit/>
          </a:bodyPr>
          <a:lstStyle/>
          <a:p>
            <a:r>
              <a:rPr lang="en-US">
                <a:latin typeface="Verdana" panose="020B0604030504040204" pitchFamily="34" charset="0"/>
                <a:ea typeface="Verdana" panose="020B0604030504040204" pitchFamily="34" charset="0"/>
              </a:rPr>
              <a:t>Name</a:t>
            </a:r>
          </a:p>
          <a:p>
            <a:r>
              <a:rPr lang="en-US">
                <a:latin typeface="Verdana"/>
                <a:ea typeface="Verdana"/>
              </a:rPr>
              <a:t> School</a:t>
            </a:r>
          </a:p>
          <a:p>
            <a:endParaRPr lang="en-US">
              <a:latin typeface="Verdana" panose="020B0604030504040204" pitchFamily="34" charset="0"/>
              <a:ea typeface="Verdana" panose="020B0604030504040204" pitchFamily="34" charset="0"/>
            </a:endParaRPr>
          </a:p>
          <a:p>
            <a:pPr marL="0" indent="0">
              <a:buNone/>
            </a:pPr>
            <a:r>
              <a:rPr lang="en-US">
                <a:latin typeface="Verdana" panose="020B0604030504040204" pitchFamily="34" charset="0"/>
                <a:ea typeface="Verdana" panose="020B0604030504040204" pitchFamily="34" charset="0"/>
              </a:rPr>
              <a:t>Diversity in schools is important to me because ________________. </a:t>
            </a:r>
          </a:p>
        </p:txBody>
      </p:sp>
    </p:spTree>
    <p:extLst>
      <p:ext uri="{BB962C8B-B14F-4D97-AF65-F5344CB8AC3E}">
        <p14:creationId xmlns:p14="http://schemas.microsoft.com/office/powerpoint/2010/main" val="1667534415"/>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Q&amp;A</a:t>
            </a:r>
          </a:p>
        </p:txBody>
      </p:sp>
      <p:pic>
        <p:nvPicPr>
          <p:cNvPr id="6" name="Content Placeholder 5" descr="C:\Users\jsims\Pictures\Questions-and-Answers.jpg"/>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48922" y="1395242"/>
            <a:ext cx="8046156" cy="4525963"/>
          </a:xfrm>
          <a:prstGeom prst="rect">
            <a:avLst/>
          </a:prstGeom>
          <a:noFill/>
          <a:ln w="38100">
            <a:solidFill>
              <a:schemeClr val="tx2"/>
            </a:solidFill>
          </a:ln>
        </p:spPr>
      </p:pic>
    </p:spTree>
    <p:extLst>
      <p:ext uri="{BB962C8B-B14F-4D97-AF65-F5344CB8AC3E}">
        <p14:creationId xmlns:p14="http://schemas.microsoft.com/office/powerpoint/2010/main" val="2753425614"/>
      </p:ext>
    </p:extLst>
  </p:cSld>
  <p:clrMapOvr>
    <a:masterClrMapping/>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1597360"/>
          </a:xfrm>
        </p:spPr>
        <p:txBody>
          <a:bodyPr>
            <a:normAutofit/>
          </a:bodyPr>
          <a:lstStyle/>
          <a:p>
            <a:endParaRPr lang="en-US" sz="4000" b="1" dirty="0">
              <a:solidFill>
                <a:srgbClr val="0070C0"/>
              </a:solidFill>
              <a:latin typeface="Verdana" panose="020B0604030504040204" pitchFamily="34" charset="0"/>
              <a:ea typeface="Verdana" panose="020B0604030504040204" pitchFamily="34" charset="0"/>
              <a:cs typeface="+mn-cs"/>
            </a:endParaRPr>
          </a:p>
        </p:txBody>
      </p:sp>
      <p:sp>
        <p:nvSpPr>
          <p:cNvPr id="2" name="Content Placeholder 1"/>
          <p:cNvSpPr>
            <a:spLocks noGrp="1"/>
          </p:cNvSpPr>
          <p:nvPr>
            <p:ph idx="1"/>
          </p:nvPr>
        </p:nvSpPr>
        <p:spPr>
          <a:xfrm>
            <a:off x="599187" y="1600200"/>
            <a:ext cx="8087613" cy="3517852"/>
          </a:xfrm>
        </p:spPr>
        <p:txBody>
          <a:bodyPr/>
          <a:lstStyle/>
          <a:p>
            <a:endParaRPr lang="en-US"/>
          </a:p>
          <a:p>
            <a:endParaRPr lang="en-US"/>
          </a:p>
        </p:txBody>
      </p:sp>
    </p:spTree>
    <p:extLst>
      <p:ext uri="{BB962C8B-B14F-4D97-AF65-F5344CB8AC3E}">
        <p14:creationId xmlns:p14="http://schemas.microsoft.com/office/powerpoint/2010/main" val="229195207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C683DD77-4698-4C4B-B86B-27A3A7792493}" type="slidenum">
              <a:rPr lang="en-US" smtClean="0"/>
              <a:pPr>
                <a:defRPr/>
              </a:pPr>
              <a:t>32</a:t>
            </a:fld>
            <a:endParaRPr lang="en-US"/>
          </a:p>
        </p:txBody>
      </p:sp>
      <p:pic>
        <p:nvPicPr>
          <p:cNvPr id="5" name="Content Placeholder 4" descr="Image result for that's all folks"/>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0400"/>
          </a:xfrm>
          <a:prstGeom prst="rect">
            <a:avLst/>
          </a:prstGeom>
          <a:noFill/>
          <a:ln>
            <a:noFill/>
          </a:ln>
        </p:spPr>
      </p:pic>
    </p:spTree>
    <p:extLst>
      <p:ext uri="{BB962C8B-B14F-4D97-AF65-F5344CB8AC3E}">
        <p14:creationId xmlns:p14="http://schemas.microsoft.com/office/powerpoint/2010/main" val="1202278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Objectives</a:t>
            </a:r>
          </a:p>
        </p:txBody>
      </p:sp>
      <p:sp>
        <p:nvSpPr>
          <p:cNvPr id="5" name="Content Placeholder 4"/>
          <p:cNvSpPr>
            <a:spLocks noGrp="1"/>
          </p:cNvSpPr>
          <p:nvPr>
            <p:ph idx="1"/>
          </p:nvPr>
        </p:nvSpPr>
        <p:spPr>
          <a:xfrm>
            <a:off x="457200" y="1417638"/>
            <a:ext cx="8229600" cy="4708525"/>
          </a:xfrm>
        </p:spPr>
        <p:txBody>
          <a:bodyPr vert="horz" lIns="91440" tIns="45720" rIns="91440" bIns="45720" rtlCol="0" anchor="t">
            <a:normAutofit/>
          </a:bodyPr>
          <a:lstStyle/>
          <a:p>
            <a:r>
              <a:rPr lang="en-US" sz="2600" dirty="0">
                <a:latin typeface="Verdana"/>
                <a:ea typeface="Verdana"/>
              </a:rPr>
              <a:t>Understand the different systems of power and privilege that may affect social identities in the school setting </a:t>
            </a:r>
            <a:endParaRPr lang="en-US" sz="2600">
              <a:latin typeface="Verdana" panose="020B0604030504040204" pitchFamily="34" charset="0"/>
              <a:ea typeface="Verdana" panose="020B0604030504040204" pitchFamily="34" charset="0"/>
            </a:endParaRPr>
          </a:p>
          <a:p>
            <a:r>
              <a:rPr lang="en-US" sz="2600" dirty="0">
                <a:latin typeface="Verdana"/>
                <a:ea typeface="Verdana"/>
              </a:rPr>
              <a:t>Examine why it is important to model diversity and inclusion in order to become culturally responsive in the school environment </a:t>
            </a:r>
            <a:endParaRPr lang="en-US" sz="2600" dirty="0">
              <a:latin typeface="Verdana" panose="020B0604030504040204" pitchFamily="34" charset="0"/>
              <a:ea typeface="Verdana" panose="020B0604030504040204" pitchFamily="34" charset="0"/>
            </a:endParaRPr>
          </a:p>
          <a:p>
            <a:r>
              <a:rPr lang="en-US" sz="2600" dirty="0">
                <a:latin typeface="Verdana"/>
                <a:ea typeface="Verdana"/>
              </a:rPr>
              <a:t>Identify ways in which we can become culturally competent and move towards equity in our schools. </a:t>
            </a:r>
            <a:endParaRPr lang="en-US" sz="2600" dirty="0">
              <a:latin typeface="Verdana" panose="020B0604030504040204" pitchFamily="34" charset="0"/>
              <a:ea typeface="Verdana" panose="020B0604030504040204" pitchFamily="34" charset="0"/>
            </a:endParaRPr>
          </a:p>
        </p:txBody>
      </p:sp>
      <p:sp>
        <p:nvSpPr>
          <p:cNvPr id="2" name="TextBox 1">
            <a:extLst>
              <a:ext uri="{FF2B5EF4-FFF2-40B4-BE49-F238E27FC236}">
                <a16:creationId xmlns:a16="http://schemas.microsoft.com/office/drawing/2014/main" id="{B5F50E3B-8355-4BA7-98E9-8DFB94B3FA91}"/>
              </a:ext>
            </a:extLst>
          </p:cNvPr>
          <p:cNvSpPr txBox="1"/>
          <p:nvPr/>
        </p:nvSpPr>
        <p:spPr>
          <a:xfrm>
            <a:off x="3200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spTree>
    <p:extLst>
      <p:ext uri="{BB962C8B-B14F-4D97-AF65-F5344CB8AC3E}">
        <p14:creationId xmlns:p14="http://schemas.microsoft.com/office/powerpoint/2010/main" val="63640898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The “ISMS”</a:t>
            </a:r>
          </a:p>
        </p:txBody>
      </p:sp>
      <p:sp>
        <p:nvSpPr>
          <p:cNvPr id="8" name="Content Placeholder 2"/>
          <p:cNvSpPr>
            <a:spLocks noGrp="1"/>
          </p:cNvSpPr>
          <p:nvPr>
            <p:ph idx="1"/>
          </p:nvPr>
        </p:nvSpPr>
        <p:spPr>
          <a:xfrm>
            <a:off x="152400" y="1549400"/>
            <a:ext cx="8686800" cy="4724400"/>
          </a:xfrm>
        </p:spPr>
        <p:txBody>
          <a:bodyPr>
            <a:normAutofit/>
          </a:bodyPr>
          <a:lstStyle/>
          <a:p>
            <a:pPr marL="0" indent="0">
              <a:buNone/>
            </a:pPr>
            <a:r>
              <a:rPr lang="en-US" sz="2800" b="1">
                <a:latin typeface="Verdana" panose="020B0604030504040204" pitchFamily="34" charset="0"/>
                <a:ea typeface="Verdana" panose="020B0604030504040204" pitchFamily="34" charset="0"/>
                <a:cs typeface="Verdana" panose="020B0604030504040204" pitchFamily="34" charset="0"/>
              </a:rPr>
              <a:t>Systems of power, privilege and oppression based on social identities.  </a:t>
            </a:r>
          </a:p>
          <a:p>
            <a:r>
              <a:rPr lang="en-US" sz="2800">
                <a:latin typeface="Verdana" panose="020B0604030504040204" pitchFamily="34" charset="0"/>
                <a:ea typeface="Verdana" panose="020B0604030504040204" pitchFamily="34" charset="0"/>
                <a:cs typeface="Verdana" panose="020B0604030504040204" pitchFamily="34" charset="0"/>
              </a:rPr>
              <a:t>Racism</a:t>
            </a:r>
          </a:p>
          <a:p>
            <a:r>
              <a:rPr lang="en-US" sz="2800">
                <a:latin typeface="Verdana" panose="020B0604030504040204" pitchFamily="34" charset="0"/>
                <a:ea typeface="Verdana" panose="020B0604030504040204" pitchFamily="34" charset="0"/>
                <a:cs typeface="Verdana" panose="020B0604030504040204" pitchFamily="34" charset="0"/>
              </a:rPr>
              <a:t>Ageism</a:t>
            </a:r>
          </a:p>
          <a:p>
            <a:r>
              <a:rPr lang="en-US" sz="2800">
                <a:latin typeface="Verdana" panose="020B0604030504040204" pitchFamily="34" charset="0"/>
                <a:ea typeface="Verdana" panose="020B0604030504040204" pitchFamily="34" charset="0"/>
                <a:cs typeface="Verdana" panose="020B0604030504040204" pitchFamily="34" charset="0"/>
              </a:rPr>
              <a:t>Sexism</a:t>
            </a:r>
          </a:p>
          <a:p>
            <a:r>
              <a:rPr lang="en-US" sz="2800">
                <a:latin typeface="Verdana" panose="020B0604030504040204" pitchFamily="34" charset="0"/>
                <a:ea typeface="Verdana" panose="020B0604030504040204" pitchFamily="34" charset="0"/>
                <a:cs typeface="Verdana" panose="020B0604030504040204" pitchFamily="34" charset="0"/>
              </a:rPr>
              <a:t>Ableism</a:t>
            </a:r>
          </a:p>
          <a:p>
            <a:r>
              <a:rPr lang="en-US" sz="2800">
                <a:latin typeface="Verdana" panose="020B0604030504040204" pitchFamily="34" charset="0"/>
                <a:ea typeface="Verdana" panose="020B0604030504040204" pitchFamily="34" charset="0"/>
                <a:cs typeface="Verdana" panose="020B0604030504040204" pitchFamily="34" charset="0"/>
              </a:rPr>
              <a:t>Classism</a:t>
            </a:r>
          </a:p>
          <a:p>
            <a:r>
              <a:rPr lang="en-US" sz="2800">
                <a:latin typeface="Verdana" panose="020B0604030504040204" pitchFamily="34" charset="0"/>
                <a:ea typeface="Verdana" panose="020B0604030504040204" pitchFamily="34" charset="0"/>
                <a:cs typeface="Verdana" panose="020B0604030504040204" pitchFamily="34" charset="0"/>
              </a:rPr>
              <a:t>Xenophobia</a:t>
            </a:r>
          </a:p>
          <a:p>
            <a:r>
              <a:rPr lang="en-US" sz="2800">
                <a:latin typeface="Verdana" panose="020B0604030504040204" pitchFamily="34" charset="0"/>
                <a:ea typeface="Verdana" panose="020B0604030504040204" pitchFamily="34" charset="0"/>
                <a:cs typeface="Verdana" panose="020B0604030504040204" pitchFamily="34" charset="0"/>
              </a:rPr>
              <a:t>Elitism</a:t>
            </a:r>
          </a:p>
        </p:txBody>
      </p:sp>
      <p:pic>
        <p:nvPicPr>
          <p:cNvPr id="1026" name="Picture 2" descr="C:\Users\jsims\Downloads\WordItOut-word-cloud-385539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5197" y="2617076"/>
            <a:ext cx="5094003" cy="3153904"/>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284611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sz="4000" b="1">
                <a:solidFill>
                  <a:srgbClr val="0070C0"/>
                </a:solidFill>
                <a:latin typeface="Verdana" panose="020B0604030504040204" pitchFamily="34" charset="0"/>
                <a:ea typeface="Verdana" panose="020B0604030504040204" pitchFamily="34" charset="0"/>
                <a:cs typeface="+mn-cs"/>
              </a:rPr>
              <a:t>Race / Racism</a:t>
            </a:r>
          </a:p>
        </p:txBody>
      </p:sp>
      <p:sp>
        <p:nvSpPr>
          <p:cNvPr id="6" name="Content Placeholder 2"/>
          <p:cNvSpPr>
            <a:spLocks noGrp="1"/>
          </p:cNvSpPr>
          <p:nvPr>
            <p:ph idx="1"/>
          </p:nvPr>
        </p:nvSpPr>
        <p:spPr>
          <a:xfrm>
            <a:off x="152400" y="1143000"/>
            <a:ext cx="8686800" cy="3410438"/>
          </a:xfrm>
        </p:spPr>
        <p:txBody>
          <a:bodyPr>
            <a:normAutofit/>
          </a:bodyPr>
          <a:lstStyle/>
          <a:p>
            <a:pPr marL="0" indent="0">
              <a:buNone/>
            </a:pPr>
            <a:r>
              <a:rPr lang="en-US" sz="2600">
                <a:solidFill>
                  <a:schemeClr val="tx2"/>
                </a:solidFill>
                <a:latin typeface="Verdana" panose="020B0604030504040204" pitchFamily="34" charset="0"/>
                <a:ea typeface="Verdana" panose="020B0604030504040204" pitchFamily="34" charset="0"/>
                <a:cs typeface="Verdana" panose="020B0604030504040204" pitchFamily="34" charset="0"/>
              </a:rPr>
              <a:t>Race</a:t>
            </a:r>
            <a:r>
              <a:rPr lang="en-US" sz="2600">
                <a:latin typeface="Verdana" panose="020B0604030504040204" pitchFamily="34" charset="0"/>
                <a:ea typeface="Verdana" panose="020B0604030504040204" pitchFamily="34" charset="0"/>
                <a:cs typeface="Verdana" panose="020B0604030504040204" pitchFamily="34" charset="0"/>
              </a:rPr>
              <a:t> : </a:t>
            </a: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A grouping of humans based on shared physical or social qualities into categories generally viewed as distinct by society. </a:t>
            </a:r>
          </a:p>
          <a:p>
            <a:pPr marL="0" indent="0">
              <a:buNone/>
            </a:pPr>
            <a:r>
              <a:rPr lang="en-US" sz="2600">
                <a:solidFill>
                  <a:schemeClr val="tx2"/>
                </a:solidFill>
                <a:latin typeface="Verdana" panose="020B0604030504040204" pitchFamily="34" charset="0"/>
                <a:ea typeface="Verdana" panose="020B0604030504040204" pitchFamily="34" charset="0"/>
                <a:cs typeface="Verdana" panose="020B0604030504040204" pitchFamily="34" charset="0"/>
              </a:rPr>
              <a:t>Racism</a:t>
            </a:r>
            <a:r>
              <a:rPr lang="en-US" sz="2600">
                <a:latin typeface="Verdana" panose="020B0604030504040204" pitchFamily="34" charset="0"/>
                <a:ea typeface="Verdana" panose="020B0604030504040204" pitchFamily="34" charset="0"/>
                <a:cs typeface="Verdana" panose="020B0604030504040204" pitchFamily="34" charset="0"/>
              </a:rPr>
              <a:t> : </a:t>
            </a: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A belief that race is the primary determinant of human traits and capacities, and that differences produce an  inherent superiority of a particular race.</a:t>
            </a:r>
            <a:endParaRPr lang="en-US"/>
          </a:p>
        </p:txBody>
      </p:sp>
      <p:pic>
        <p:nvPicPr>
          <p:cNvPr id="2050" name="Picture 2" descr="C:\Users\jsims\Pictures\diversity hand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68580" y="4672712"/>
            <a:ext cx="2398658" cy="1596198"/>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095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50F7F98-FE59-42A3-96D1-C75ACB05267C}"/>
              </a:ext>
            </a:extLst>
          </p:cNvPr>
          <p:cNvSpPr txBox="1"/>
          <p:nvPr/>
        </p:nvSpPr>
        <p:spPr>
          <a:xfrm>
            <a:off x="728037" y="1594386"/>
            <a:ext cx="7374418" cy="400110"/>
          </a:xfrm>
          <a:prstGeom prst="rect">
            <a:avLst/>
          </a:prstGeom>
          <a:noFill/>
        </p:spPr>
        <p:txBody>
          <a:bodyPr wrap="square">
            <a:spAutoFit/>
          </a:bodyPr>
          <a:lstStyle/>
          <a:p>
            <a:r>
              <a:rPr lang="en-US" sz="2000"/>
              <a:t>Ageism is discrimination or unfair treatment based on a person's age.</a:t>
            </a:r>
          </a:p>
        </p:txBody>
      </p:sp>
      <p:sp>
        <p:nvSpPr>
          <p:cNvPr id="5" name="TextBox 4">
            <a:extLst>
              <a:ext uri="{FF2B5EF4-FFF2-40B4-BE49-F238E27FC236}">
                <a16:creationId xmlns:a16="http://schemas.microsoft.com/office/drawing/2014/main" id="{32460EE7-F553-4DAB-B95E-045C2B8842E1}"/>
              </a:ext>
            </a:extLst>
          </p:cNvPr>
          <p:cNvSpPr txBox="1"/>
          <p:nvPr/>
        </p:nvSpPr>
        <p:spPr>
          <a:xfrm>
            <a:off x="5061422" y="2419862"/>
            <a:ext cx="3668050" cy="2862322"/>
          </a:xfrm>
          <a:prstGeom prst="rect">
            <a:avLst/>
          </a:prstGeom>
          <a:noFill/>
        </p:spPr>
        <p:txBody>
          <a:bodyPr wrap="square">
            <a:spAutoFit/>
          </a:bodyPr>
          <a:lstStyle/>
          <a:p>
            <a:r>
              <a:rPr lang="en-US" sz="2000"/>
              <a:t>This happens when someone treats you worse than another person in a similar situation because of your age. For example: your employer refuses to allow you to do a training course because she thinks you are 'too old', but allows younger colleagues to do the training</a:t>
            </a:r>
          </a:p>
        </p:txBody>
      </p:sp>
      <p:sp>
        <p:nvSpPr>
          <p:cNvPr id="9" name="TextBox 8">
            <a:extLst>
              <a:ext uri="{FF2B5EF4-FFF2-40B4-BE49-F238E27FC236}">
                <a16:creationId xmlns:a16="http://schemas.microsoft.com/office/drawing/2014/main" id="{DC01E8DB-02D9-45F6-8FCE-1ED13FD147A1}"/>
              </a:ext>
            </a:extLst>
          </p:cNvPr>
          <p:cNvSpPr txBox="1"/>
          <p:nvPr/>
        </p:nvSpPr>
        <p:spPr>
          <a:xfrm>
            <a:off x="2572512" y="389769"/>
            <a:ext cx="4230624" cy="707886"/>
          </a:xfrm>
          <a:prstGeom prst="rect">
            <a:avLst/>
          </a:prstGeom>
          <a:noFill/>
        </p:spPr>
        <p:txBody>
          <a:bodyPr wrap="square">
            <a:spAutoFit/>
          </a:bodyPr>
          <a:lstStyle/>
          <a:p>
            <a:r>
              <a:rPr lang="en-US" sz="4000" b="1">
                <a:solidFill>
                  <a:srgbClr val="0070C0"/>
                </a:solidFill>
                <a:latin typeface="Verdana" panose="020B0604030504040204" pitchFamily="34" charset="0"/>
                <a:ea typeface="Verdana" panose="020B0604030504040204" pitchFamily="34" charset="0"/>
                <a:cs typeface="+mn-cs"/>
              </a:rPr>
              <a:t>Age /Ageism</a:t>
            </a:r>
            <a:endParaRPr lang="en-US" sz="4000"/>
          </a:p>
        </p:txBody>
      </p:sp>
      <p:pic>
        <p:nvPicPr>
          <p:cNvPr id="11" name="Picture 10">
            <a:extLst>
              <a:ext uri="{FF2B5EF4-FFF2-40B4-BE49-F238E27FC236}">
                <a16:creationId xmlns:a16="http://schemas.microsoft.com/office/drawing/2014/main" id="{31234497-C719-42E2-9932-5175E11853D3}"/>
              </a:ext>
            </a:extLst>
          </p:cNvPr>
          <p:cNvPicPr>
            <a:picLocks noChangeAspect="1"/>
          </p:cNvPicPr>
          <p:nvPr/>
        </p:nvPicPr>
        <p:blipFill>
          <a:blip r:embed="rId2"/>
          <a:stretch>
            <a:fillRect/>
          </a:stretch>
        </p:blipFill>
        <p:spPr>
          <a:xfrm>
            <a:off x="969264" y="2835947"/>
            <a:ext cx="3474720" cy="2316480"/>
          </a:xfrm>
          <a:prstGeom prst="rect">
            <a:avLst/>
          </a:prstGeom>
        </p:spPr>
      </p:pic>
    </p:spTree>
    <p:extLst>
      <p:ext uri="{BB962C8B-B14F-4D97-AF65-F5344CB8AC3E}">
        <p14:creationId xmlns:p14="http://schemas.microsoft.com/office/powerpoint/2010/main" val="6382263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193358"/>
            <a:ext cx="8229600" cy="1143000"/>
          </a:xfrm>
        </p:spPr>
        <p:txBody>
          <a:bodyPr>
            <a:noAutofit/>
          </a:bodyPr>
          <a:lstStyle/>
          <a:p>
            <a:r>
              <a:rPr lang="en-US" sz="4000" b="1">
                <a:solidFill>
                  <a:srgbClr val="0070C0"/>
                </a:solidFill>
                <a:latin typeface="Verdana" panose="020B0604030504040204" pitchFamily="34" charset="0"/>
                <a:ea typeface="Verdana" panose="020B0604030504040204" pitchFamily="34" charset="0"/>
                <a:cs typeface="+mn-cs"/>
              </a:rPr>
              <a:t>Gender Inequality / Sexism</a:t>
            </a:r>
          </a:p>
        </p:txBody>
      </p:sp>
      <p:sp>
        <p:nvSpPr>
          <p:cNvPr id="7" name="Content Placeholder 2"/>
          <p:cNvSpPr>
            <a:spLocks noGrp="1"/>
          </p:cNvSpPr>
          <p:nvPr>
            <p:ph idx="1"/>
          </p:nvPr>
        </p:nvSpPr>
        <p:spPr>
          <a:xfrm>
            <a:off x="394136" y="1223408"/>
            <a:ext cx="8382000" cy="4972444"/>
          </a:xfrm>
        </p:spPr>
        <p:txBody>
          <a:bodyPr>
            <a:normAutofit/>
          </a:bodyPr>
          <a:lstStyle/>
          <a:p>
            <a:pPr marL="0" indent="0">
              <a:buNone/>
            </a:pPr>
            <a:r>
              <a:rPr lang="en-US" sz="2400">
                <a:solidFill>
                  <a:schemeClr val="tx2"/>
                </a:solidFill>
                <a:latin typeface="Verdana" panose="020B0604030504040204" pitchFamily="34" charset="0"/>
                <a:ea typeface="Verdana" panose="020B0604030504040204" pitchFamily="34" charset="0"/>
                <a:cs typeface="Verdana" panose="020B0604030504040204" pitchFamily="34" charset="0"/>
              </a:rPr>
              <a:t>Gender Inequality:</a:t>
            </a: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The idea and situation that men and women are not equal.  </a:t>
            </a:r>
          </a:p>
          <a:p>
            <a:pPr marL="0" indent="0">
              <a:buNone/>
            </a:pPr>
            <a:endParaRPr lang="en-US" sz="2400">
              <a:latin typeface="Verdana" panose="020B0604030504040204" pitchFamily="34" charset="0"/>
              <a:ea typeface="Verdana" panose="020B0604030504040204" pitchFamily="34" charset="0"/>
              <a:cs typeface="Verdana" panose="020B0604030504040204" pitchFamily="34" charset="0"/>
            </a:endParaRPr>
          </a:p>
          <a:p>
            <a:pPr marL="0" indent="0">
              <a:buNone/>
            </a:pPr>
            <a:r>
              <a:rPr lang="en-US" sz="2400">
                <a:latin typeface="Verdana" panose="020B0604030504040204" pitchFamily="34" charset="0"/>
                <a:ea typeface="Verdana" panose="020B0604030504040204" pitchFamily="34" charset="0"/>
                <a:cs typeface="Verdana" panose="020B0604030504040204" pitchFamily="34" charset="0"/>
              </a:rPr>
              <a:t>Gender inequality acknowledges the different treatment or perceptions of individuals wholly or partly due to their gender. It comes from differences in biology psychology, and cultural norms.  </a:t>
            </a:r>
          </a:p>
        </p:txBody>
      </p:sp>
      <p:pic>
        <p:nvPicPr>
          <p:cNvPr id="3074" name="Picture 2" descr="C:\Users\jsims\Pictures\male vs female.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47702" y="4655759"/>
            <a:ext cx="2676525" cy="1704975"/>
          </a:xfrm>
          <a:prstGeom prst="rect">
            <a:avLst/>
          </a:prstGeom>
          <a:noFill/>
          <a:ln w="28575">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345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642281E-D32F-454B-96D1-57034E8216C4}"/>
              </a:ext>
            </a:extLst>
          </p:cNvPr>
          <p:cNvSpPr txBox="1"/>
          <p:nvPr/>
        </p:nvSpPr>
        <p:spPr>
          <a:xfrm>
            <a:off x="457200" y="274638"/>
            <a:ext cx="8229600" cy="1143000"/>
          </a:xfrm>
          <a:prstGeom prst="rect">
            <a:avLst/>
          </a:prstGeom>
        </p:spPr>
        <p:txBody>
          <a:bodyPr vert="horz" lIns="91440" tIns="45720" rIns="91440" bIns="45720" rtlCol="0" anchor="ctr">
            <a:normAutofit/>
          </a:bodyPr>
          <a:lstStyle/>
          <a:p>
            <a:pPr algn="ctr">
              <a:spcBef>
                <a:spcPct val="0"/>
              </a:spcBef>
              <a:spcAft>
                <a:spcPts val="600"/>
              </a:spcAft>
            </a:pPr>
            <a:r>
              <a:rPr lang="en-US" sz="4400" b="1" kern="1200">
                <a:solidFill>
                  <a:srgbClr val="0070C0"/>
                </a:solidFill>
                <a:latin typeface="+mj-lt"/>
                <a:ea typeface="+mj-ea"/>
                <a:cs typeface="+mj-cs"/>
              </a:rPr>
              <a:t>Ableism</a:t>
            </a:r>
            <a:endParaRPr lang="en-US" sz="4400" kern="1200">
              <a:solidFill>
                <a:srgbClr val="0070C0"/>
              </a:solidFill>
              <a:latin typeface="+mj-lt"/>
              <a:ea typeface="+mj-ea"/>
              <a:cs typeface="+mj-cs"/>
            </a:endParaRPr>
          </a:p>
        </p:txBody>
      </p:sp>
      <p:sp>
        <p:nvSpPr>
          <p:cNvPr id="5" name="TextBox 4">
            <a:extLst>
              <a:ext uri="{FF2B5EF4-FFF2-40B4-BE49-F238E27FC236}">
                <a16:creationId xmlns:a16="http://schemas.microsoft.com/office/drawing/2014/main" id="{91E75A7D-9CED-4692-8652-DA27308C8937}"/>
              </a:ext>
            </a:extLst>
          </p:cNvPr>
          <p:cNvSpPr txBox="1"/>
          <p:nvPr/>
        </p:nvSpPr>
        <p:spPr>
          <a:xfrm>
            <a:off x="457200" y="1600201"/>
            <a:ext cx="4038600" cy="3361944"/>
          </a:xfrm>
          <a:prstGeom prst="rect">
            <a:avLst/>
          </a:prstGeom>
        </p:spPr>
        <p:txBody>
          <a:bodyPr vert="horz" lIns="91440" tIns="45720" rIns="91440" bIns="45720" rtlCol="0">
            <a:normAutofit lnSpcReduction="10000"/>
          </a:bodyPr>
          <a:lstStyle/>
          <a:p>
            <a:pPr>
              <a:spcBef>
                <a:spcPct val="20000"/>
              </a:spcBef>
              <a:buFont typeface="Arial"/>
            </a:pPr>
            <a:r>
              <a:rPr lang="en-US" sz="3200" b="1" i="0">
                <a:effectLst/>
              </a:rPr>
              <a:t>Ableism is</a:t>
            </a:r>
            <a:r>
              <a:rPr lang="en-US" sz="3200" b="0" i="0">
                <a:effectLst/>
              </a:rPr>
              <a:t> the discrimination of and social prejudice against people with disabilities based on the belief that typical abilities </a:t>
            </a:r>
            <a:r>
              <a:rPr lang="en-US" sz="3200" b="1" i="0">
                <a:effectLst/>
              </a:rPr>
              <a:t>are</a:t>
            </a:r>
            <a:r>
              <a:rPr lang="en-US" sz="3200" b="0" i="0">
                <a:effectLst/>
              </a:rPr>
              <a:t> superior.</a:t>
            </a:r>
            <a:endParaRPr lang="en-US" sz="3200"/>
          </a:p>
        </p:txBody>
      </p:sp>
      <p:pic>
        <p:nvPicPr>
          <p:cNvPr id="7" name="Picture 6">
            <a:extLst>
              <a:ext uri="{FF2B5EF4-FFF2-40B4-BE49-F238E27FC236}">
                <a16:creationId xmlns:a16="http://schemas.microsoft.com/office/drawing/2014/main" id="{5F514347-32F6-47D2-9AE3-13464EF5D552}"/>
              </a:ext>
            </a:extLst>
          </p:cNvPr>
          <p:cNvPicPr>
            <a:picLocks noChangeAspect="1"/>
          </p:cNvPicPr>
          <p:nvPr/>
        </p:nvPicPr>
        <p:blipFill>
          <a:blip r:embed="rId2"/>
          <a:stretch>
            <a:fillRect/>
          </a:stretch>
        </p:blipFill>
        <p:spPr>
          <a:xfrm>
            <a:off x="4648200" y="2170407"/>
            <a:ext cx="4038600" cy="3385549"/>
          </a:xfrm>
          <a:prstGeom prst="rect">
            <a:avLst/>
          </a:prstGeom>
          <a:noFill/>
        </p:spPr>
      </p:pic>
    </p:spTree>
    <p:extLst>
      <p:ext uri="{BB962C8B-B14F-4D97-AF65-F5344CB8AC3E}">
        <p14:creationId xmlns:p14="http://schemas.microsoft.com/office/powerpoint/2010/main" val="1059258224"/>
      </p:ext>
    </p:extLst>
  </p:cSld>
  <p:clrMapOvr>
    <a:masterClrMapping/>
  </p:clrMapOvr>
  <p:transition spd="slow">
    <p:wipe/>
  </p:transition>
</p:sld>
</file>

<file path=ppt/theme/theme1.xml><?xml version="1.0" encoding="utf-8"?>
<a:theme xmlns:a="http://schemas.openxmlformats.org/drawingml/2006/main" name="PSRPPresentation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32</Slides>
  <Notes>24</Notes>
  <HiddenSlides>0</HiddenSlide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PSRPPresentation2017</vt:lpstr>
      <vt:lpstr>PowerPoint Presentation</vt:lpstr>
      <vt:lpstr>PowerPoint Presentation</vt:lpstr>
      <vt:lpstr>Icebreaker</vt:lpstr>
      <vt:lpstr>Objectives</vt:lpstr>
      <vt:lpstr>The “ISMS”</vt:lpstr>
      <vt:lpstr>Race / Racism</vt:lpstr>
      <vt:lpstr>PowerPoint Presentation</vt:lpstr>
      <vt:lpstr>Gender Inequality / Sexism</vt:lpstr>
      <vt:lpstr>PowerPoint Presentation</vt:lpstr>
      <vt:lpstr>Class / Classism</vt:lpstr>
      <vt:lpstr>Xenophobia</vt:lpstr>
      <vt:lpstr>Implicit Bias</vt:lpstr>
      <vt:lpstr>Implicit Bias</vt:lpstr>
      <vt:lpstr>Examples of Bias in Classroom Settings</vt:lpstr>
      <vt:lpstr>PowerPoint Presentation</vt:lpstr>
      <vt:lpstr>Breaking down stereotypes and misconceptions by addressing stereotypes around those identifying factors  “I am, But I am not” Activity</vt:lpstr>
      <vt:lpstr>Diversity</vt:lpstr>
      <vt:lpstr>Diversity and Inclusion</vt:lpstr>
      <vt:lpstr>PowerPoint Presentation</vt:lpstr>
      <vt:lpstr>Why is Diversity and Inclusion Important ?</vt:lpstr>
      <vt:lpstr>What Can We Do?</vt:lpstr>
      <vt:lpstr>Whose Responsibility?</vt:lpstr>
      <vt:lpstr>Cultural Competency </vt:lpstr>
      <vt:lpstr>5 Culturally Competent Skills</vt:lpstr>
      <vt:lpstr>Let me Count the Ways</vt:lpstr>
      <vt:lpstr>Equality vs. Equity </vt:lpstr>
      <vt:lpstr>Reflection on Equity</vt:lpstr>
      <vt:lpstr>Ladder of Equity</vt:lpstr>
      <vt:lpstr>Key Takeaways</vt:lpstr>
      <vt:lpstr>Q&amp;A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Sims, AFT PSRP</dc:creator>
  <cp:revision>37</cp:revision>
  <cp:lastPrinted>2019-06-21T20:07:25Z</cp:lastPrinted>
  <dcterms:created xsi:type="dcterms:W3CDTF">2019-06-19T15:23:23Z</dcterms:created>
  <dcterms:modified xsi:type="dcterms:W3CDTF">2021-08-25T12:30:15Z</dcterms:modified>
</cp:coreProperties>
</file>