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3" r:id="rId3"/>
  </p:sldMasterIdLst>
  <p:notesMasterIdLst>
    <p:notesMasterId r:id="rId25"/>
  </p:notesMasterIdLst>
  <p:sldIdLst>
    <p:sldId id="256" r:id="rId4"/>
    <p:sldId id="257" r:id="rId5"/>
    <p:sldId id="280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7C167-4245-428E-A4A0-55FFD2E2AA46}" type="datetimeFigureOut">
              <a:rPr lang="en-US" smtClean="0"/>
              <a:t>08/01/2018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B2059-1357-45CE-BB1C-998A2EBB5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5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6A8A-47C3-4DF2-A459-2C6F1C0AB7EF}" type="datetime1">
              <a:rPr lang="en-US" smtClean="0"/>
              <a:t>08/01/2018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6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DA9-1F3A-4992-93D2-218385F7429F}" type="datetime1">
              <a:rPr lang="en-US" smtClean="0"/>
              <a:t>08/01/2018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C27C-BF01-4292-8A3C-03A11F7050BE}" type="datetime1">
              <a:rPr lang="en-US" smtClean="0"/>
              <a:t>08/01/2018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3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B09A-49D9-4BA0-AE47-034A8AA358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3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A807-1455-4A30-B743-1D1DC4B2D7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55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EFFB-4542-444E-99BA-930F4138FF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5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BE86-D8F8-42E8-B3B4-D6C29EDB3F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83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9057-2342-47D9-9776-5789E8E87A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7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EAB5-CD97-421A-98AD-D191FE3488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7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D18F-B933-4F09-98A5-65ED671745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31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10D-5CCA-499B-A59D-716F11E3D1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0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2669-B96D-4E58-BABC-2C81F61C30BA}" type="datetime1">
              <a:rPr lang="en-US" smtClean="0"/>
              <a:t>08/01/2018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9D41-6A77-4326-94C4-2C31B08836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42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9F5F-A55D-4630-845B-B135D7E932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2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D02B-E427-49B9-BEF3-D2D13E260E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47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AA9A-E8D5-4B21-A48E-F6444EA109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99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460E-4AE1-42CB-9474-EA2DCD8B36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140-9BCC-44CE-ACBF-3D2C076DE8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09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3D83-A997-4824-8692-3F3D606E24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64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B6A1-C1F5-439E-BA4E-71AA3BC5A3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45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CEFF-DCF1-43E4-A7EA-5CB2D914D9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94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8FCC-40A8-432B-9F13-73A6AF7477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2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E0C8-09CA-4285-8383-1EEC9D917017}" type="datetime1">
              <a:rPr lang="en-US" smtClean="0"/>
              <a:t>08/01/2018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46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9F2C-883B-4161-AE1A-070E5670A6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89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C55B-F620-4C0C-A95D-CE20752C2B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79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398D-962E-46E2-B408-5D818524A7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17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8ECC-C57C-4C8F-8593-164320D099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2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CE9-BBE6-474D-AD4C-8186AE32AC81}" type="datetime1">
              <a:rPr lang="en-US" smtClean="0"/>
              <a:t>08/01/2018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8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97C1-5173-471B-BC42-815671447B75}" type="datetime1">
              <a:rPr lang="en-US" smtClean="0"/>
              <a:t>08/01/2018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6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953A-EC10-42F1-855D-CACD9C5116E7}" type="datetime1">
              <a:rPr lang="en-US" smtClean="0"/>
              <a:t>08/01/2018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5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CCF7-E8A6-4A47-8392-8D3D5DF476E7}" type="datetime1">
              <a:rPr lang="en-US" smtClean="0"/>
              <a:t>08/01/2018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0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6272-E119-4BCD-84C7-14BB4B828040}" type="datetime1">
              <a:rPr lang="en-US" smtClean="0"/>
              <a:t>08/01/2018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8381-76AD-4BA0-BF41-3B41A4504CB1}" type="datetime1">
              <a:rPr lang="en-US" smtClean="0"/>
              <a:t>08/01/2018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5D939-55A0-40CB-886D-393C079E5662}" type="datetime1">
              <a:rPr lang="en-US" smtClean="0"/>
              <a:t>08/01/2018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BB770-56C7-2243-B8F0-076D69671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7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16CA-CA43-44E2-88D8-81524C7FC4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6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FC1A0-C052-4EDD-B507-E0ACAB9EB0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08/01/2018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\Volumes\NO%20NAME\SSS%20MODULES2016R\WORDS%20CAN%20HURT%20OR%20NURTURE-ok\Words%202018\Dangerous%20minds%20-%20you%20must%20be%20proud%20of%20your%20son.AVI.mp4" TargetMode="External"/><Relationship Id="rId1" Type="http://schemas.microsoft.com/office/2007/relationships/media" Target="\Volumes\NO%20NAME\SSS%20MODULES2016R\WORDS%20CAN%20HURT%20OR%20NURTURE-ok\Words%202018\Dangerous%20minds%20-%20you%20must%20be%20proud%20of%20your%20son.AVI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648200" y="2130425"/>
            <a:ext cx="37240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Strategies for Student Success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648200" y="2357438"/>
            <a:ext cx="431641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44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Words </a:t>
            </a:r>
            <a:r>
              <a:rPr lang="en-US" sz="4400" b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Nurture </a:t>
            </a:r>
            <a:r>
              <a:rPr lang="en-US" sz="44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Hurt</a:t>
            </a:r>
            <a:endParaRPr lang="en-US" sz="4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55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Five</a:t>
            </a:r>
            <a:br>
              <a:rPr lang="en-US" dirty="0" smtClean="0"/>
            </a:br>
            <a:r>
              <a:rPr lang="en-US" sz="4000" b="1" dirty="0" smtClean="0">
                <a:solidFill>
                  <a:schemeClr val="tx2"/>
                </a:solidFill>
              </a:rPr>
              <a:t>Situational Studies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Directions:</a:t>
            </a:r>
          </a:p>
          <a:p>
            <a:pPr>
              <a:buFont typeface="Wingdings 2" charset="0"/>
              <a:buChar char=""/>
              <a:defRPr/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your selected situation and</a:t>
            </a:r>
          </a:p>
          <a:p>
            <a:pPr>
              <a:buFont typeface="Wingdings 2" charset="0"/>
              <a:buChar char=""/>
              <a:defRPr/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feedback to the individual(s) in your</a:t>
            </a:r>
          </a:p>
          <a:p>
            <a:pPr marL="400050" lvl="1" indent="0">
              <a:buNone/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situation.</a:t>
            </a:r>
          </a:p>
          <a:p>
            <a:pPr>
              <a:buFont typeface="Wingdings 2" charset="0"/>
              <a:buChar char=""/>
              <a:defRPr/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Record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your response.</a:t>
            </a:r>
          </a:p>
          <a:p>
            <a:pPr>
              <a:buFont typeface="Wingdings 2" charset="0"/>
              <a:buChar char=""/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You have 5 minutes to complete your assigned </a:t>
            </a:r>
          </a:p>
          <a:p>
            <a:pPr lvl="1">
              <a:buNone/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study.</a:t>
            </a:r>
          </a:p>
          <a:p>
            <a:pPr>
              <a:buNone/>
              <a:defRPr/>
            </a:pPr>
            <a:endParaRPr lang="en-US" dirty="0"/>
          </a:p>
          <a:p>
            <a:pPr marL="0" indent="0">
              <a:buFontTx/>
              <a:buNone/>
            </a:pPr>
            <a:endParaRPr lang="en-US" alt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5" descr="MCj042384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4542847"/>
            <a:ext cx="1577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8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Six (a)</a:t>
            </a:r>
            <a:br>
              <a:rPr lang="en-US" dirty="0" smtClean="0"/>
            </a:br>
            <a:r>
              <a:rPr lang="en-US" sz="4000" b="1" dirty="0" smtClean="0">
                <a:solidFill>
                  <a:schemeClr val="tx2"/>
                </a:solidFill>
              </a:rPr>
              <a:t>Stand Up!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Directions:</a:t>
            </a:r>
          </a:p>
          <a:p>
            <a:pPr>
              <a:spcBef>
                <a:spcPts val="0"/>
              </a:spcBef>
              <a:defRPr/>
            </a:pP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Stand 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if you think this feedback is effective. </a:t>
            </a:r>
          </a:p>
          <a:p>
            <a:pPr>
              <a:spcBef>
                <a:spcPts val="0"/>
              </a:spcBef>
              <a:defRPr/>
            </a:pP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Write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i="1" dirty="0"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near the statements you did not think were effective. 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Be prepared to </a:t>
            </a: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explain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how the educator could have been more effective.</a:t>
            </a:r>
          </a:p>
          <a:p>
            <a:pPr>
              <a:buNone/>
              <a:defRPr/>
            </a:pPr>
            <a:endParaRPr lang="en-US" dirty="0"/>
          </a:p>
          <a:p>
            <a:pPr marL="0" indent="0">
              <a:buFontTx/>
              <a:buNone/>
            </a:pPr>
            <a:endParaRPr lang="en-US" alt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j03029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08220"/>
            <a:ext cx="1524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29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57" t="-8595" r="34750" b="5461"/>
          <a:stretch>
            <a:fillRect/>
          </a:stretch>
        </p:blipFill>
        <p:spPr bwMode="auto">
          <a:xfrm>
            <a:off x="304800" y="4074563"/>
            <a:ext cx="1439197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4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Six (b)</a:t>
            </a:r>
            <a:br>
              <a:rPr lang="en-US" dirty="0" smtClean="0"/>
            </a:br>
            <a:r>
              <a:rPr lang="en-US" sz="4000" b="1" dirty="0" smtClean="0">
                <a:solidFill>
                  <a:schemeClr val="tx2"/>
                </a:solidFill>
              </a:rPr>
              <a:t>A Word on Pitfalls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Directions: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Record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notes from the lecture and </a:t>
            </a: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share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your notes with your shoulder partner.</a:t>
            </a:r>
          </a:p>
          <a:p>
            <a:pPr>
              <a:buNone/>
              <a:defRPr/>
            </a:pPr>
            <a:endParaRPr lang="en-US" dirty="0"/>
          </a:p>
          <a:p>
            <a:pPr marL="0" indent="0">
              <a:buFontTx/>
              <a:buNone/>
            </a:pPr>
            <a:endParaRPr lang="en-US" alt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2" y="3881511"/>
            <a:ext cx="16462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13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Feedback Pitfalls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5" name="Picture 3" descr="j04315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6002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 dirty="0">
                <a:ea typeface="Verdana" panose="020B0604030504040204" pitchFamily="34" charset="0"/>
                <a:cs typeface="Verdana" panose="020B0604030504040204" pitchFamily="34" charset="0"/>
              </a:rPr>
              <a:t>Social comparisons as well as predictable forms of feedback have an inverse relationship on student motivation.  Feedback should be timely but unexpected.</a:t>
            </a:r>
          </a:p>
          <a:p>
            <a:pPr>
              <a:defRPr/>
            </a:pPr>
            <a:r>
              <a:rPr lang="en-US" sz="2800" i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i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800" b="1" i="1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Henderlong</a:t>
            </a:r>
            <a:r>
              <a:rPr lang="en-US" sz="2800" b="1" i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2002</a:t>
            </a:r>
            <a:r>
              <a:rPr lang="en-US" sz="2800" b="1" i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pic>
        <p:nvPicPr>
          <p:cNvPr id="6" name="Picture 4" descr="j04089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1" t="42188" r="1563" b="8594"/>
          <a:stretch>
            <a:fillRect/>
          </a:stretch>
        </p:blipFill>
        <p:spPr bwMode="auto">
          <a:xfrm>
            <a:off x="5203825" y="1182826"/>
            <a:ext cx="3101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1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199" y="1600200"/>
            <a:ext cx="515580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Malleable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view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sees levels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of ability as dependent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effort.  One who holds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view is in control of the outcomes. Failure can be addressed by their efforts.</a:t>
            </a:r>
          </a:p>
          <a:p>
            <a:pPr>
              <a:lnSpc>
                <a:spcPct val="90000"/>
              </a:lnSpc>
              <a:buClr>
                <a:schemeClr val="tx2"/>
              </a:buClr>
              <a:defRPr/>
            </a:pPr>
            <a:endParaRPr lang="en-US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defRPr/>
            </a:pP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defRPr/>
            </a:pP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Fixed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view perceives the situation as unchangeable.  Nothing they do will change the existing outcome.</a:t>
            </a:r>
          </a:p>
        </p:txBody>
      </p:sp>
      <p:pic>
        <p:nvPicPr>
          <p:cNvPr id="4" name="Picture 2" descr="MCBD0667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600200"/>
            <a:ext cx="18288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Cj029554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572000"/>
            <a:ext cx="141446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0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03999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7" b="-5000"/>
          <a:stretch>
            <a:fillRect/>
          </a:stretch>
        </p:blipFill>
        <p:spPr bwMode="auto">
          <a:xfrm>
            <a:off x="6413500" y="2130260"/>
            <a:ext cx="2273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Feedback Pitfall Wrap-Up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2"/>
              </a:buClr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Never use praise to control behavior.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Deci, </a:t>
            </a:r>
            <a:r>
              <a:rPr lang="en-US" sz="24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Koestner</a:t>
            </a:r>
            <a:r>
              <a:rPr lang="en-US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24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Rizan</a:t>
            </a:r>
            <a:r>
              <a:rPr lang="en-US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1999)</a:t>
            </a:r>
          </a:p>
          <a:p>
            <a:pPr>
              <a:buClr>
                <a:schemeClr val="tx2"/>
              </a:buClr>
              <a:defRPr/>
            </a:pPr>
            <a:endParaRPr lang="en-US" sz="2400" b="1" dirty="0">
              <a:solidFill>
                <a:srgbClr val="CC009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Avoid feedback that will be interpreted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an assessment of ability.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Brophy, 1981)</a:t>
            </a:r>
          </a:p>
          <a:p>
            <a:pPr>
              <a:buClr>
                <a:schemeClr val="tx2"/>
              </a:buClr>
              <a:defRPr/>
            </a:pPr>
            <a:endParaRPr lang="en-US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Students make strong connections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between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ability level of intelligence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self-concept (older students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especially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  <a:r>
              <a:rPr lang="en-US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(Muller,1998;  </a:t>
            </a:r>
            <a:r>
              <a:rPr lang="en-US" sz="24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Dweck</a:t>
            </a:r>
            <a:r>
              <a:rPr lang="en-US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1998)</a:t>
            </a:r>
          </a:p>
          <a:p>
            <a:pPr>
              <a:buClr>
                <a:schemeClr val="tx2"/>
              </a:buClr>
              <a:defRPr/>
            </a:pPr>
            <a:endParaRPr lang="en-US" sz="2400" b="1" dirty="0">
              <a:solidFill>
                <a:srgbClr val="FF339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How students react to your praise is dependent on whether they view their ability level as fixed or malleable. </a:t>
            </a:r>
            <a:r>
              <a:rPr lang="en-US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Dweck</a:t>
            </a:r>
            <a:r>
              <a:rPr lang="en-US" sz="2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and Legget,1988)</a:t>
            </a:r>
          </a:p>
          <a:p>
            <a:pPr>
              <a:buNone/>
              <a:defRPr/>
            </a:pPr>
            <a:endParaRPr lang="en-US" dirty="0"/>
          </a:p>
          <a:p>
            <a:pPr marL="0" indent="0">
              <a:buFontTx/>
              <a:buNone/>
            </a:pPr>
            <a:endParaRPr lang="en-US" alt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6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Seven</a:t>
            </a:r>
            <a:br>
              <a:rPr lang="en-US" dirty="0" smtClean="0"/>
            </a:br>
            <a:r>
              <a:rPr lang="en-US" sz="4000" b="1" dirty="0" smtClean="0">
                <a:solidFill>
                  <a:schemeClr val="tx2"/>
                </a:solidFill>
              </a:rPr>
              <a:t>Breakthrough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Directions:</a:t>
            </a:r>
            <a:r>
              <a:rPr lang="en-US" alt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Watch </a:t>
            </a:r>
            <a:r>
              <a:rPr lang="en-US" alt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the video clip and </a:t>
            </a:r>
            <a:r>
              <a:rPr lang="en-US" alt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respond </a:t>
            </a:r>
            <a:r>
              <a:rPr lang="en-US" alt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alt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alt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following questions. </a:t>
            </a:r>
          </a:p>
          <a:p>
            <a:pPr>
              <a:buClr>
                <a:schemeClr val="tx2"/>
              </a:buClr>
            </a:pPr>
            <a:r>
              <a:rPr lang="en-US" alt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What was the message of the educator to the parents?  </a:t>
            </a:r>
          </a:p>
          <a:p>
            <a:pPr>
              <a:buClr>
                <a:schemeClr val="tx2"/>
              </a:buClr>
            </a:pPr>
            <a:r>
              <a:rPr lang="en-US" alt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How did she quell their apparent apprehension of where the visit would go? </a:t>
            </a:r>
          </a:p>
          <a:p>
            <a:pPr>
              <a:buClr>
                <a:schemeClr val="tx2"/>
              </a:buClr>
            </a:pPr>
            <a:r>
              <a:rPr lang="en-US" alt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Have you had an experience where you found it difficult to talk to a parent or student?  What happened?</a:t>
            </a:r>
          </a:p>
          <a:p>
            <a:pPr>
              <a:buNone/>
              <a:defRPr/>
            </a:pPr>
            <a:endParaRPr lang="en-US" dirty="0"/>
          </a:p>
          <a:p>
            <a:pPr marL="0" indent="0">
              <a:buFontTx/>
              <a:buNone/>
            </a:pPr>
            <a:endParaRPr lang="en-US" alt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38" y="966858"/>
            <a:ext cx="2006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5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ngerous minds - you must be proud of your son.AVI.mp4" descr="/Users/rlar3700/Desktop/SPRINGFIELD/Dangerous minds - you must be proud of your son.AV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Eight</a:t>
            </a:r>
            <a:br>
              <a:rPr lang="en-US" dirty="0" smtClean="0"/>
            </a:br>
            <a:r>
              <a:rPr lang="en-US" sz="4000" b="1" dirty="0" smtClean="0">
                <a:solidFill>
                  <a:schemeClr val="tx2"/>
                </a:solidFill>
              </a:rPr>
              <a:t>A Conversation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Directions: </a:t>
            </a:r>
          </a:p>
          <a:p>
            <a:pPr marL="0" indent="0">
              <a:buFontTx/>
              <a:buNone/>
            </a:pPr>
            <a:r>
              <a:rPr lang="en-US" alt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  <a:r>
              <a:rPr lang="en-US" alt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a report you would give to a parent to whom you were offering feedback on their child’s progress.  The child in question has been and still is difficult.  Be creative. </a:t>
            </a:r>
          </a:p>
          <a:p>
            <a:pPr>
              <a:buNone/>
              <a:defRPr/>
            </a:pPr>
            <a:endParaRPr lang="en-US" dirty="0"/>
          </a:p>
          <a:p>
            <a:pPr marL="0" indent="0">
              <a:buFontTx/>
              <a:buNone/>
            </a:pPr>
            <a:endParaRPr lang="en-US" alt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44" y="3910359"/>
            <a:ext cx="2807474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0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416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Nine</a:t>
            </a:r>
            <a:br>
              <a:rPr lang="en-US" dirty="0" smtClean="0"/>
            </a:br>
            <a:r>
              <a:rPr lang="en-US" sz="4000" b="1" dirty="0" smtClean="0">
                <a:solidFill>
                  <a:schemeClr val="tx2"/>
                </a:solidFill>
              </a:rPr>
              <a:t>Words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Directions: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Clr>
                <a:schemeClr val="tx2"/>
              </a:buClr>
              <a:defRPr/>
            </a:pPr>
            <a:r>
              <a:rPr 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Think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of a time when you had to give your opinion to a colleague. </a:t>
            </a:r>
          </a:p>
          <a:p>
            <a:pPr marL="0" indent="0">
              <a:buNone/>
              <a:defRPr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  <a:defRPr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What did you say and now that you have this information, did you handle the situation appropriately? (The situation could focus on a hairstyle, clothing, a trip or how to handle a particular child.)</a:t>
            </a:r>
          </a:p>
          <a:p>
            <a:pPr>
              <a:buNone/>
              <a:defRPr/>
            </a:pPr>
            <a:endParaRPr lang="en-US" dirty="0"/>
          </a:p>
          <a:p>
            <a:pPr marL="0" indent="0">
              <a:buFontTx/>
              <a:buNone/>
            </a:pPr>
            <a:endParaRPr lang="en-US" alt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88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Closure: My Thoughts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Directions: </a:t>
            </a:r>
          </a:p>
          <a:p>
            <a:pPr>
              <a:buClr>
                <a:schemeClr val="tx2"/>
              </a:buClr>
            </a:pPr>
            <a:r>
              <a:rPr lang="en-US" alt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Complete the following stem: </a:t>
            </a:r>
          </a:p>
          <a:p>
            <a:pPr marL="400050" lvl="1" indent="0">
              <a:buClr>
                <a:schemeClr val="tx2"/>
              </a:buClr>
              <a:buNone/>
            </a:pP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Now I know that when I say… </a:t>
            </a:r>
            <a:r>
              <a:rPr lang="en-US" alt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children </a:t>
            </a: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hear ……</a:t>
            </a:r>
          </a:p>
          <a:p>
            <a:pPr marL="0" indent="0">
              <a:buClr>
                <a:schemeClr val="tx2"/>
              </a:buClr>
              <a:buNone/>
            </a:pPr>
            <a:endParaRPr lang="en-US" alt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alt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Give us examples of things you </a:t>
            </a:r>
            <a:r>
              <a:rPr lang="en-US" alt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will </a:t>
            </a:r>
            <a:r>
              <a:rPr lang="en-US" alt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change because of the </a:t>
            </a:r>
            <a:r>
              <a:rPr lang="en-US" alt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information </a:t>
            </a:r>
            <a:r>
              <a:rPr lang="en-US" alt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you have learned.</a:t>
            </a:r>
          </a:p>
          <a:p>
            <a:pPr>
              <a:buNone/>
              <a:defRPr/>
            </a:pPr>
            <a:endParaRPr lang="en-US" dirty="0"/>
          </a:p>
          <a:p>
            <a:pPr marL="0" indent="0">
              <a:buFontTx/>
              <a:buNone/>
            </a:pPr>
            <a:endParaRPr lang="en-US" alt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Picture 4" descr="pe0286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88" y="1600200"/>
            <a:ext cx="1828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j0089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88" y="3581400"/>
            <a:ext cx="166052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0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By the end of the session, participants will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be able to: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ea typeface="Verdana" panose="020B0604030504040204" pitchFamily="34" charset="0"/>
                <a:cs typeface="Verdana" panose="020B0604030504040204" pitchFamily="34" charset="0"/>
              </a:rPr>
              <a:t>Assess</a:t>
            </a: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 whether your words hurt or nurture;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ea typeface="Verdana" panose="020B0604030504040204" pitchFamily="34" charset="0"/>
                <a:cs typeface="Verdana" panose="020B0604030504040204" pitchFamily="34" charset="0"/>
              </a:rPr>
              <a:t>Motivate</a:t>
            </a: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 children without affecting  their self-esteem; and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ea typeface="Verdana" panose="020B0604030504040204" pitchFamily="34" charset="0"/>
                <a:cs typeface="Verdana" panose="020B0604030504040204" pitchFamily="34" charset="0"/>
              </a:rPr>
              <a:t>Better gauge </a:t>
            </a: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when and when not to give feedback.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5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5455"/>
            <a:ext cx="8229600" cy="930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See p. 1</a:t>
            </a:r>
            <a:endParaRPr lang="en-US" dirty="0"/>
          </a:p>
        </p:txBody>
      </p:sp>
      <p:pic>
        <p:nvPicPr>
          <p:cNvPr id="6" name="Picture 6" descr="C:\Users\rlarocqu\AppData\Local\Microsoft\Windows\Temporary Internet Files\Content.IE5\3TY2G1QI\MP9004482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82" y="1080655"/>
            <a:ext cx="2736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0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One</a:t>
            </a:r>
            <a:br>
              <a:rPr lang="en-US" dirty="0" smtClean="0"/>
            </a:br>
            <a:r>
              <a:rPr lang="en-US" sz="4000" b="1" dirty="0" smtClean="0">
                <a:solidFill>
                  <a:schemeClr val="tx2"/>
                </a:solidFill>
              </a:rPr>
              <a:t>Effective Praise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b="1" dirty="0">
                <a:ea typeface="Verdana" panose="020B0604030504040204" pitchFamily="34" charset="0"/>
                <a:cs typeface="Verdana" panose="020B0604030504040204" pitchFamily="34" charset="0"/>
              </a:rPr>
              <a:t>Directions:</a:t>
            </a: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 Read the lists on p. 3 and circle the action(s) that represents effective praise.</a:t>
            </a:r>
          </a:p>
          <a:p>
            <a:pPr marL="0" indent="0">
              <a:buFontTx/>
              <a:buNone/>
            </a:pPr>
            <a:endParaRPr lang="en-US" alt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What do you think is the purpose of feedback?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6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#2</a:t>
            </a:r>
            <a:br>
              <a:rPr lang="en-US" dirty="0" smtClean="0"/>
            </a:br>
            <a:r>
              <a:rPr lang="en-US" sz="4000" b="1" dirty="0" smtClean="0">
                <a:solidFill>
                  <a:schemeClr val="tx2"/>
                </a:solidFill>
              </a:rPr>
              <a:t>Temperature Check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2"/>
          <a:stretch/>
        </p:blipFill>
        <p:spPr bwMode="auto">
          <a:xfrm rot="1074262">
            <a:off x="3060329" y="2107844"/>
            <a:ext cx="2876596" cy="359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8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Two</a:t>
            </a:r>
            <a:br>
              <a:rPr lang="en-US" dirty="0" smtClean="0"/>
            </a:br>
            <a:r>
              <a:rPr lang="en-US" sz="4000" b="1" dirty="0" smtClean="0">
                <a:solidFill>
                  <a:schemeClr val="tx2"/>
                </a:solidFill>
              </a:rPr>
              <a:t>Praising Bazaar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ea typeface="Verdana" panose="020B0604030504040204" pitchFamily="34" charset="0"/>
                <a:cs typeface="Verdana" panose="020B0604030504040204" pitchFamily="34" charset="0"/>
              </a:rPr>
              <a:t>Directions:</a:t>
            </a:r>
          </a:p>
          <a:p>
            <a:pPr>
              <a:buClr>
                <a:schemeClr val="tx2"/>
              </a:buClr>
            </a:pPr>
            <a:r>
              <a:rPr lang="en-US" altLang="en-US" b="1" dirty="0">
                <a:ea typeface="Verdana" panose="020B0604030504040204" pitchFamily="34" charset="0"/>
                <a:cs typeface="Verdana" panose="020B0604030504040204" pitchFamily="34" charset="0"/>
              </a:rPr>
              <a:t>Read </a:t>
            </a: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your assigned scenario.</a:t>
            </a:r>
          </a:p>
          <a:p>
            <a:pPr>
              <a:buClr>
                <a:schemeClr val="tx2"/>
              </a:buClr>
            </a:pPr>
            <a:r>
              <a:rPr lang="en-US" altLang="en-US" b="1" dirty="0">
                <a:ea typeface="Verdana" panose="020B0604030504040204" pitchFamily="34" charset="0"/>
                <a:cs typeface="Verdana" panose="020B0604030504040204" pitchFamily="34" charset="0"/>
              </a:rPr>
              <a:t>Assess </a:t>
            </a: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the quality of the praise. </a:t>
            </a:r>
          </a:p>
          <a:p>
            <a:pPr>
              <a:buClr>
                <a:schemeClr val="tx2"/>
              </a:buClr>
            </a:pP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en-US" b="1" dirty="0">
                <a:ea typeface="Verdana" panose="020B0604030504040204" pitchFamily="34" charset="0"/>
                <a:cs typeface="Verdana" panose="020B0604030504040204" pitchFamily="34" charset="0"/>
              </a:rPr>
              <a:t>Place</a:t>
            </a: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 the scenario in the context of the age group with whom you work.)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0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Three</a:t>
            </a:r>
            <a:br>
              <a:rPr lang="en-US" dirty="0" smtClean="0"/>
            </a:br>
            <a:r>
              <a:rPr lang="en-US" sz="4000" b="1" dirty="0" smtClean="0">
                <a:solidFill>
                  <a:schemeClr val="tx2"/>
                </a:solidFill>
              </a:rPr>
              <a:t>Age-Appropriate Interactions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Directions:</a:t>
            </a:r>
            <a:r>
              <a:rPr lang="en-US" alt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With your tablemates, </a:t>
            </a:r>
            <a:r>
              <a:rPr lang="en-US" altLang="en-US" sz="2800" b="1" dirty="0">
                <a:ea typeface="Verdana" panose="020B0604030504040204" pitchFamily="34" charset="0"/>
                <a:cs typeface="Verdana" panose="020B0604030504040204" pitchFamily="34" charset="0"/>
              </a:rPr>
              <a:t>develop</a:t>
            </a:r>
            <a:r>
              <a:rPr lang="en-US" alt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a skit that shows how you would persuade the child to complete the task or demonstrate your reaction to the incident.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74" y="3726339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8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Four</a:t>
            </a:r>
            <a:br>
              <a:rPr lang="en-US" dirty="0" smtClean="0"/>
            </a:br>
            <a:r>
              <a:rPr lang="en-US" sz="4000" b="1" dirty="0" smtClean="0">
                <a:solidFill>
                  <a:schemeClr val="tx2"/>
                </a:solidFill>
              </a:rPr>
              <a:t>Key Feedback Considerations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Directions: </a:t>
            </a:r>
          </a:p>
          <a:p>
            <a:pPr marL="0" indent="0">
              <a:buFontTx/>
              <a:buNone/>
              <a:defRPr/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the passage, </a:t>
            </a:r>
            <a:r>
              <a:rPr lang="en-US" sz="2400" i="1" dirty="0">
                <a:ea typeface="Verdana" panose="020B0604030504040204" pitchFamily="34" charset="0"/>
                <a:cs typeface="Verdana" panose="020B0604030504040204" pitchFamily="34" charset="0"/>
              </a:rPr>
              <a:t>Elements of Effective Feedback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take notes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and be able to 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explain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with examples the following:</a:t>
            </a:r>
          </a:p>
          <a:p>
            <a:pPr marL="933450" lvl="1" indent="-533400">
              <a:spcBef>
                <a:spcPts val="0"/>
              </a:spcBef>
              <a:buFont typeface="Wingdings 2" charset="0"/>
              <a:buChar char=""/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Contingency</a:t>
            </a:r>
          </a:p>
          <a:p>
            <a:pPr marL="933450" lvl="1" indent="-533400">
              <a:spcBef>
                <a:spcPts val="0"/>
              </a:spcBef>
              <a:buFont typeface="Wingdings 2" charset="0"/>
              <a:buChar char=""/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Specificity</a:t>
            </a:r>
          </a:p>
          <a:p>
            <a:pPr marL="933450" lvl="1" indent="-533400">
              <a:spcBef>
                <a:spcPts val="0"/>
              </a:spcBef>
              <a:buFont typeface="Wingdings 2" charset="0"/>
              <a:buChar char=""/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Credibility</a:t>
            </a:r>
          </a:p>
          <a:p>
            <a:pPr marL="933450" lvl="1" indent="-533400">
              <a:spcBef>
                <a:spcPts val="0"/>
              </a:spcBef>
              <a:buFont typeface="Wingdings 2" charset="0"/>
              <a:buChar char=""/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Ability-focused</a:t>
            </a:r>
          </a:p>
          <a:p>
            <a:pPr marL="933450" lvl="1" indent="-533400">
              <a:spcBef>
                <a:spcPts val="0"/>
              </a:spcBef>
              <a:buFont typeface="Wingdings 2" charset="0"/>
              <a:buChar char=""/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Effort-focused</a:t>
            </a:r>
          </a:p>
          <a:p>
            <a:pPr marL="933450" lvl="1" indent="-533400">
              <a:spcBef>
                <a:spcPts val="0"/>
              </a:spcBef>
              <a:buFont typeface="Wingdings 2" charset="0"/>
              <a:buChar char=""/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Product- or action-directed</a:t>
            </a:r>
          </a:p>
          <a:p>
            <a:pPr marL="933450" lvl="1" indent="-533400">
              <a:spcBef>
                <a:spcPts val="0"/>
              </a:spcBef>
              <a:buFont typeface="Wingdings 2" charset="0"/>
              <a:buChar char=""/>
              <a:defRPr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Person-directed </a:t>
            </a:r>
          </a:p>
          <a:p>
            <a:pPr marL="0" indent="0">
              <a:buFontTx/>
              <a:buNone/>
            </a:pPr>
            <a:endParaRPr lang="en-US" alt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BB770-56C7-2243-B8F0-076D69671A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61858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Presentation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TeachersPresentation2017</Template>
  <TotalTime>247</TotalTime>
  <Words>519</Words>
  <Application>Microsoft Office PowerPoint</Application>
  <PresentationFormat>On-screen Show (4:3)</PresentationFormat>
  <Paragraphs>112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TeachersPresentation2017</vt:lpstr>
      <vt:lpstr>Office Theme</vt:lpstr>
      <vt:lpstr>1_Office Theme</vt:lpstr>
      <vt:lpstr>PowerPoint Presentation</vt:lpstr>
      <vt:lpstr>PowerPoint Presentation</vt:lpstr>
      <vt:lpstr>Objectives</vt:lpstr>
      <vt:lpstr>Researchers</vt:lpstr>
      <vt:lpstr>Activity One Effective Praise</vt:lpstr>
      <vt:lpstr>Reading #2 Temperature Check</vt:lpstr>
      <vt:lpstr>Activity Two Praising Bazaar</vt:lpstr>
      <vt:lpstr>Activity Three Age-Appropriate Interactions</vt:lpstr>
      <vt:lpstr>Activity Four Key Feedback Considerations</vt:lpstr>
      <vt:lpstr>Activity Five Situational Studies</vt:lpstr>
      <vt:lpstr>Activity Six (a) Stand Up!</vt:lpstr>
      <vt:lpstr>Activity Six (b) A Word on Pitfalls</vt:lpstr>
      <vt:lpstr>Feedback Pitfalls</vt:lpstr>
      <vt:lpstr>PowerPoint Presentation</vt:lpstr>
      <vt:lpstr>PowerPoint Presentation</vt:lpstr>
      <vt:lpstr>Feedback Pitfall Wrap-Up</vt:lpstr>
      <vt:lpstr>Activity Seven Breakthrough</vt:lpstr>
      <vt:lpstr>PowerPoint Presentation</vt:lpstr>
      <vt:lpstr>Activity Eight A Conversation</vt:lpstr>
      <vt:lpstr>Activity Nine Words</vt:lpstr>
      <vt:lpstr>Closure: My Thoughts</vt:lpstr>
    </vt:vector>
  </TitlesOfParts>
  <Company>AFT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Rosalind LaRocque, Educational Issues</dc:creator>
  <cp:lastModifiedBy>Rosalind LaRocque, Educational Issues</cp:lastModifiedBy>
  <cp:revision>42</cp:revision>
  <cp:lastPrinted>2018-07-30T15:10:59Z</cp:lastPrinted>
  <dcterms:created xsi:type="dcterms:W3CDTF">2018-07-30T15:09:44Z</dcterms:created>
  <dcterms:modified xsi:type="dcterms:W3CDTF">2018-08-01T19:34:43Z</dcterms:modified>
</cp:coreProperties>
</file>